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267" r:id="rId2"/>
    <p:sldId id="534" r:id="rId3"/>
    <p:sldId id="536" r:id="rId4"/>
    <p:sldId id="537" r:id="rId5"/>
    <p:sldId id="538" r:id="rId6"/>
    <p:sldId id="528" r:id="rId7"/>
    <p:sldId id="477" r:id="rId8"/>
    <p:sldId id="408" r:id="rId9"/>
    <p:sldId id="409" r:id="rId10"/>
    <p:sldId id="478" r:id="rId11"/>
    <p:sldId id="410" r:id="rId12"/>
    <p:sldId id="412" r:id="rId13"/>
    <p:sldId id="413" r:id="rId14"/>
    <p:sldId id="480" r:id="rId15"/>
    <p:sldId id="414" r:id="rId16"/>
    <p:sldId id="415" r:id="rId17"/>
    <p:sldId id="416" r:id="rId18"/>
    <p:sldId id="417" r:id="rId19"/>
    <p:sldId id="418" r:id="rId20"/>
    <p:sldId id="419" r:id="rId21"/>
    <p:sldId id="420" r:id="rId22"/>
    <p:sldId id="421" r:id="rId23"/>
    <p:sldId id="481" r:id="rId24"/>
    <p:sldId id="422" r:id="rId25"/>
    <p:sldId id="423" r:id="rId26"/>
    <p:sldId id="424" r:id="rId27"/>
    <p:sldId id="425" r:id="rId28"/>
    <p:sldId id="427" r:id="rId29"/>
    <p:sldId id="428" r:id="rId30"/>
    <p:sldId id="529" r:id="rId31"/>
    <p:sldId id="432" r:id="rId32"/>
    <p:sldId id="433" r:id="rId33"/>
    <p:sldId id="434" r:id="rId34"/>
    <p:sldId id="436" r:id="rId35"/>
    <p:sldId id="437" r:id="rId36"/>
    <p:sldId id="439" r:id="rId37"/>
    <p:sldId id="440" r:id="rId38"/>
    <p:sldId id="441" r:id="rId39"/>
    <p:sldId id="442" r:id="rId40"/>
    <p:sldId id="443" r:id="rId41"/>
    <p:sldId id="482" r:id="rId42"/>
    <p:sldId id="445" r:id="rId43"/>
    <p:sldId id="446" r:id="rId44"/>
    <p:sldId id="444" r:id="rId45"/>
    <p:sldId id="447" r:id="rId46"/>
    <p:sldId id="448" r:id="rId47"/>
    <p:sldId id="429" r:id="rId48"/>
    <p:sldId id="450" r:id="rId49"/>
    <p:sldId id="451" r:id="rId50"/>
    <p:sldId id="453" r:id="rId51"/>
    <p:sldId id="454" r:id="rId52"/>
    <p:sldId id="455" r:id="rId53"/>
    <p:sldId id="456" r:id="rId54"/>
    <p:sldId id="457" r:id="rId55"/>
    <p:sldId id="458" r:id="rId56"/>
    <p:sldId id="459" r:id="rId57"/>
    <p:sldId id="461" r:id="rId58"/>
    <p:sldId id="462" r:id="rId59"/>
    <p:sldId id="464" r:id="rId60"/>
    <p:sldId id="470" r:id="rId61"/>
    <p:sldId id="541" r:id="rId62"/>
    <p:sldId id="539" r:id="rId63"/>
    <p:sldId id="540" r:id="rId64"/>
    <p:sldId id="474" r:id="rId65"/>
    <p:sldId id="475" r:id="rId66"/>
    <p:sldId id="535" r:id="rId67"/>
  </p:sldIdLst>
  <p:sldSz cx="12192000" cy="6858000"/>
  <p:notesSz cx="6888163" cy="1001871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5827" autoAdjust="0"/>
  </p:normalViewPr>
  <p:slideViewPr>
    <p:cSldViewPr snapToGrid="0" showGuides="1">
      <p:cViewPr varScale="1">
        <p:scale>
          <a:sx n="110" d="100"/>
          <a:sy n="110" d="100"/>
        </p:scale>
        <p:origin x="258" y="108"/>
      </p:cViewPr>
      <p:guideLst>
        <p:guide orient="horz" pos="2160"/>
        <p:guide pos="3840"/>
      </p:guideLst>
    </p:cSldViewPr>
  </p:slideViewPr>
  <p:notesTextViewPr>
    <p:cViewPr>
      <p:scale>
        <a:sx n="1" d="1"/>
        <a:sy n="1" d="1"/>
      </p:scale>
      <p:origin x="0" y="0"/>
    </p:cViewPr>
  </p:notesTextViewPr>
  <p:sorterViewPr>
    <p:cViewPr>
      <p:scale>
        <a:sx n="100" d="100"/>
        <a:sy n="100" d="100"/>
      </p:scale>
      <p:origin x="0" y="-3402"/>
    </p:cViewPr>
  </p:sorterViewPr>
  <p:notesViewPr>
    <p:cSldViewPr snapToGrid="0" showGuides="1">
      <p:cViewPr varScale="1">
        <p:scale>
          <a:sx n="51" d="100"/>
          <a:sy n="51" d="100"/>
        </p:scale>
        <p:origin x="2964" y="72"/>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x-none"/>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9FFB399-A1F1-4695-888C-223977C3BE0F}" type="datetimeFigureOut">
              <a:rPr lang="x-none" smtClean="0"/>
              <a:t>27/3/2023</a:t>
            </a:fld>
            <a:endParaRPr lang="x-non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x-none"/>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x-none"/>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8AB9F27-5963-4392-885D-38DAE7528896}" type="slidenum">
              <a:rPr lang="x-none" smtClean="0"/>
              <a:t>‹#›</a:t>
            </a:fld>
            <a:endParaRPr lang="x-none"/>
          </a:p>
        </p:txBody>
      </p:sp>
    </p:spTree>
    <p:extLst>
      <p:ext uri="{BB962C8B-B14F-4D97-AF65-F5344CB8AC3E}">
        <p14:creationId xmlns:p14="http://schemas.microsoft.com/office/powerpoint/2010/main" val="107147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d40zY0sEJLY&amp;sns=e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nclusion-ghana.org/resources/brochures/Self%20Help%20Ki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berta.senad.gov.br/medias/original/201701/20170123-160926-001.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leeds.gov.uk/docs/SupportnetworksPoster.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fsn.ie/uploads/research_files/GoodPracticeGuidelinesforPeerLedFamilySupportGroups.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fsn.ie/uploads/research_files/GoodPracticeGuidelinesforPeerLedFamilySupportGroup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_ENREF_15"/></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koshishnepal.org/programs/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dragoncafe.co.uk/"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theguardian.com/commentisfree/2015/feb/06/mental-health-dragon-cafe-respite-respect"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_ENREF_32"/></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AB9F27-5963-4392-885D-38DAE7528896}" type="slidenum">
              <a:rPr lang="x-none" smtClean="0"/>
              <a:t>1</a:t>
            </a:fld>
            <a:endParaRPr lang="x-none"/>
          </a:p>
        </p:txBody>
      </p:sp>
    </p:spTree>
    <p:extLst>
      <p:ext uri="{BB962C8B-B14F-4D97-AF65-F5344CB8AC3E}">
        <p14:creationId xmlns:p14="http://schemas.microsoft.com/office/powerpoint/2010/main" val="237330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10</a:t>
            </a:fld>
            <a:endParaRPr lang="x-none"/>
          </a:p>
        </p:txBody>
      </p:sp>
    </p:spTree>
    <p:extLst>
      <p:ext uri="{BB962C8B-B14F-4D97-AF65-F5344CB8AC3E}">
        <p14:creationId xmlns:p14="http://schemas.microsoft.com/office/powerpoint/2010/main" val="134345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1505"/>
            <a:ext cx="5510530" cy="4887759"/>
          </a:xfrm>
        </p:spPr>
        <p:txBody>
          <a:bodyPr/>
          <a:lstStyle/>
          <a:p>
            <a:pPr>
              <a:buSzPts val="1600"/>
            </a:pPr>
            <a:r>
              <a:rPr lang="en-GB" b="1" dirty="0">
                <a:latin typeface="Calibri" panose="020F0502020204030204" pitchFamily="34" charset="0"/>
                <a:ea typeface="SimSun" panose="02010600030101010101" pitchFamily="2" charset="-122"/>
                <a:cs typeface="Arial" panose="020B0604020202020204" pitchFamily="34" charset="0"/>
              </a:rPr>
              <a:t>What are peer support groups? </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bring together people who have similar concerns so they can explore solutions to overcome shared challenges and feel supported by others who have had similar experiences and who may better understand each other’s situation.</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may be considered by group members as alternatives to, or complementary to, traditional mental health and social services.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are run </a:t>
            </a:r>
            <a:r>
              <a:rPr lang="en-GB" i="1" u="sng" dirty="0">
                <a:solidFill>
                  <a:srgbClr val="000000"/>
                </a:solidFill>
                <a:latin typeface="Calibri" panose="020F0502020204030204" pitchFamily="34" charset="0"/>
                <a:ea typeface="SimSun" panose="02010600030101010101" pitchFamily="2" charset="-122"/>
                <a:cs typeface="Arial" panose="020B0604020202020204" pitchFamily="34" charset="0"/>
              </a:rPr>
              <a:t>by</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members </a:t>
            </a:r>
            <a:r>
              <a:rPr lang="en-GB" i="1" u="sng" dirty="0">
                <a:solidFill>
                  <a:srgbClr val="000000"/>
                </a:solidFill>
                <a:latin typeface="Calibri" panose="020F0502020204030204" pitchFamily="34" charset="0"/>
                <a:ea typeface="SimSun" panose="02010600030101010101" pitchFamily="2" charset="-122"/>
                <a:cs typeface="Arial" panose="020B0604020202020204" pitchFamily="34" charset="0"/>
              </a:rPr>
              <a:t>for</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members so the priorities are directly based on their needs and preferences.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should ideally be independent from mental health services, although some services may facilitate and encourage the creation of peer support groups.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also allow members to benefit from naturally occurring social support and networks in the community in order to form unique relationships that may not otherwise have been possible.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Sometimes peer support groups may gradually expand their scope to include other activities (e.g. income-generation activities, advocacy) that make them harder to define.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11</a:t>
            </a:fld>
            <a:endParaRPr lang="x-none"/>
          </a:p>
        </p:txBody>
      </p:sp>
    </p:spTree>
    <p:extLst>
      <p:ext uri="{BB962C8B-B14F-4D97-AF65-F5344CB8AC3E}">
        <p14:creationId xmlns:p14="http://schemas.microsoft.com/office/powerpoint/2010/main" val="183256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12</a:t>
            </a:fld>
            <a:endParaRPr lang="x-none"/>
          </a:p>
        </p:txBody>
      </p:sp>
    </p:spTree>
    <p:extLst>
      <p:ext uri="{BB962C8B-B14F-4D97-AF65-F5344CB8AC3E}">
        <p14:creationId xmlns:p14="http://schemas.microsoft.com/office/powerpoint/2010/main" val="340013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8AB9F27-5963-4392-885D-38DAE7528896}" type="slidenum">
              <a:rPr lang="x-none" smtClean="0"/>
              <a:t>13</a:t>
            </a:fld>
            <a:endParaRPr lang="x-none"/>
          </a:p>
        </p:txBody>
      </p:sp>
    </p:spTree>
    <p:extLst>
      <p:ext uri="{BB962C8B-B14F-4D97-AF65-F5344CB8AC3E}">
        <p14:creationId xmlns:p14="http://schemas.microsoft.com/office/powerpoint/2010/main" val="273962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14</a:t>
            </a:fld>
            <a:endParaRPr lang="x-none"/>
          </a:p>
        </p:txBody>
      </p:sp>
    </p:spTree>
    <p:extLst>
      <p:ext uri="{BB962C8B-B14F-4D97-AF65-F5344CB8AC3E}">
        <p14:creationId xmlns:p14="http://schemas.microsoft.com/office/powerpoint/2010/main" val="146379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8AB9F27-5963-4392-885D-38DAE7528896}" type="slidenum">
              <a:rPr lang="x-none" smtClean="0"/>
              <a:t>15</a:t>
            </a:fld>
            <a:endParaRPr lang="x-none"/>
          </a:p>
        </p:txBody>
      </p:sp>
      <p:graphicFrame>
        <p:nvGraphicFramePr>
          <p:cNvPr id="10" name="Table 9">
            <a:extLst>
              <a:ext uri="{FF2B5EF4-FFF2-40B4-BE49-F238E27FC236}">
                <a16:creationId xmlns:a16="http://schemas.microsoft.com/office/drawing/2014/main" id="{B544AECB-B6CF-4EB4-AA7B-FDB84790A85D}"/>
              </a:ext>
            </a:extLst>
          </p:cNvPr>
          <p:cNvGraphicFramePr>
            <a:graphicFrameLocks noGrp="1"/>
          </p:cNvGraphicFramePr>
          <p:nvPr/>
        </p:nvGraphicFramePr>
        <p:xfrm>
          <a:off x="568273" y="5009356"/>
          <a:ext cx="5751616" cy="2194560"/>
        </p:xfrm>
        <a:graphic>
          <a:graphicData uri="http://schemas.openxmlformats.org/drawingml/2006/table">
            <a:tbl>
              <a:tblPr firstRow="1" firstCol="1" bandRow="1"/>
              <a:tblGrid>
                <a:gridCol w="5751616">
                  <a:extLst>
                    <a:ext uri="{9D8B030D-6E8A-4147-A177-3AD203B41FA5}">
                      <a16:colId xmlns:a16="http://schemas.microsoft.com/office/drawing/2014/main" val="231679136"/>
                    </a:ext>
                  </a:extLst>
                </a:gridCol>
              </a:tblGrid>
              <a:tr h="2020440">
                <a:tc>
                  <a:txBody>
                    <a:bodyPr/>
                    <a:lstStyle/>
                    <a:p>
                      <a:pPr marL="0" marR="0" algn="just">
                        <a:spcBef>
                          <a:spcPts val="0"/>
                        </a:spcBef>
                        <a:spcAft>
                          <a:spcPts val="0"/>
                        </a:spcAft>
                      </a:pPr>
                      <a:r>
                        <a:rPr lang="en-GB"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GB"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Experience of  peer support group Mental Health Peer Support Champions, Uganda, 2013</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71450" marR="0" indent="-171450" algn="just">
                        <a:spcBef>
                          <a:spcPts val="0"/>
                        </a:spcBef>
                        <a:spcAft>
                          <a:spcPts val="0"/>
                        </a:spcAft>
                        <a:buFont typeface="Arial" panose="020B0604020202020204" pitchFamily="34" charset="0"/>
                        <a:buChar char="•"/>
                      </a:pP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In Uganda, </a:t>
                      </a:r>
                      <a:r>
                        <a:rPr lang="en-GB" sz="1200" dirty="0" err="1">
                          <a:solidFill>
                            <a:srgbClr val="000000"/>
                          </a:solidFill>
                          <a:effectLst/>
                          <a:latin typeface="Calibri" panose="020F0502020204030204" pitchFamily="34" charset="0"/>
                          <a:ea typeface="SimSun" panose="02010600030101010101" pitchFamily="2" charset="-122"/>
                          <a:cs typeface="Arial" panose="020B0604020202020204" pitchFamily="34" charset="0"/>
                        </a:rPr>
                        <a:t>HeartSounds</a:t>
                      </a: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 Peer Support programme provides training for peer support workers “who are empowered to take an active role in the provision of mental health care by supporting and advising fellow service users and their families” (1). </a:t>
                      </a:r>
                    </a:p>
                    <a:p>
                      <a:pPr marL="171450" marR="0" indent="-171450" algn="just">
                        <a:spcBef>
                          <a:spcPts val="0"/>
                        </a:spcBef>
                        <a:spcAft>
                          <a:spcPts val="0"/>
                        </a:spcAft>
                        <a:buFont typeface="Arial" panose="020B0604020202020204" pitchFamily="34" charset="0"/>
                        <a:buChar char="•"/>
                      </a:pP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The video link below shows peer support workers and those who are being supported giving their points of view of about this process (2).</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GB"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See: </a:t>
                      </a:r>
                      <a:r>
                        <a:rPr lang="en-GB" sz="1200" b="1" u="sng" dirty="0">
                          <a:solidFill>
                            <a:srgbClr val="0000FF"/>
                          </a:solidFill>
                          <a:effectLst/>
                          <a:latin typeface="Calibri" panose="020F0502020204030204" pitchFamily="34" charset="0"/>
                          <a:ea typeface="SimSun" panose="02010600030101010101" pitchFamily="2" charset="-122"/>
                          <a:cs typeface="Arial" panose="020B0604020202020204" pitchFamily="34" charset="0"/>
                          <a:hlinkClick r:id="rId3"/>
                        </a:rPr>
                        <a:t>https://www.youtube.com/watch?v=d40zY0sEJLY&amp;sns=em</a:t>
                      </a:r>
                      <a:r>
                        <a:rPr lang="en-GB"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US"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882" marR="68882" marT="0" marB="0">
                    <a:lnL>
                      <a:noFill/>
                    </a:lnL>
                    <a:lnR>
                      <a:noFill/>
                    </a:lnR>
                    <a:lnT>
                      <a:noFill/>
                    </a:lnT>
                    <a:lnB>
                      <a:noFill/>
                    </a:lnB>
                    <a:noFill/>
                  </a:tcPr>
                </a:tc>
                <a:extLst>
                  <a:ext uri="{0D108BD9-81ED-4DB2-BD59-A6C34878D82A}">
                    <a16:rowId xmlns:a16="http://schemas.microsoft.com/office/drawing/2014/main" val="140723843"/>
                  </a:ext>
                </a:extLst>
              </a:tr>
            </a:tbl>
          </a:graphicData>
        </a:graphic>
      </p:graphicFrame>
      <p:sp>
        <p:nvSpPr>
          <p:cNvPr id="3" name="Notes Placeholder 2">
            <a:extLst>
              <a:ext uri="{FF2B5EF4-FFF2-40B4-BE49-F238E27FC236}">
                <a16:creationId xmlns:a16="http://schemas.microsoft.com/office/drawing/2014/main" id="{88A7DD65-C365-D947-9D18-4D59E2C00A1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01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benefits of group peer support are wide-ranging. They can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the provision of a safe environment to freely express and share emotions and thoughts about one’s current situation and challenges;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sharing of information and experiences and learning from others in similar situations that can help provide ideas and solutions to overcome challenges and promote hope and recovery;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the opportunity to build new relationships and to strengthen social support networks, helping to reduce isolation and feelings of loneliness;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sharing of knowledge about available community resources and practical support to help group members access resources and support (e.g. helping others complete administrative procedures to access social and disability benefits, employment programmes etc.);</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contributing to overall health and well-being.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r>
              <a:rPr lang="en-GB" baseline="30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16</a:t>
            </a:fld>
            <a:endParaRPr lang="x-none"/>
          </a:p>
        </p:txBody>
      </p:sp>
    </p:spTree>
    <p:extLst>
      <p:ext uri="{BB962C8B-B14F-4D97-AF65-F5344CB8AC3E}">
        <p14:creationId xmlns:p14="http://schemas.microsoft.com/office/powerpoint/2010/main" val="19189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many forms of exclusion and stigmatization that people can face – related, for instance, to disability, gender, sexual orientation etc. – can be mitigated within peer support groups.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safe space that peer support groups can provide contributes to the empowerment and resilience of those involved. </a:t>
            </a: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17</a:t>
            </a:fld>
            <a:endParaRPr lang="x-none"/>
          </a:p>
        </p:txBody>
      </p:sp>
    </p:spTree>
    <p:extLst>
      <p:ext uri="{BB962C8B-B14F-4D97-AF65-F5344CB8AC3E}">
        <p14:creationId xmlns:p14="http://schemas.microsoft.com/office/powerpoint/2010/main" val="2561645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252538"/>
            <a:ext cx="5251450" cy="2954337"/>
          </a:xfrm>
        </p:spPr>
      </p:sp>
      <p:sp>
        <p:nvSpPr>
          <p:cNvPr id="4" name="Slide Number Placeholder 3"/>
          <p:cNvSpPr>
            <a:spLocks noGrp="1"/>
          </p:cNvSpPr>
          <p:nvPr>
            <p:ph type="sldNum" sz="quarter" idx="5"/>
          </p:nvPr>
        </p:nvSpPr>
        <p:spPr/>
        <p:txBody>
          <a:bodyPr/>
          <a:lstStyle/>
          <a:p>
            <a:fld id="{58AB9F27-5963-4392-885D-38DAE7528896}" type="slidenum">
              <a:rPr lang="x-none" smtClean="0"/>
              <a:t>18</a:t>
            </a:fld>
            <a:endParaRPr lang="x-none"/>
          </a:p>
        </p:txBody>
      </p:sp>
      <p:sp>
        <p:nvSpPr>
          <p:cNvPr id="6" name="Notes Placeholder 5">
            <a:extLst>
              <a:ext uri="{FF2B5EF4-FFF2-40B4-BE49-F238E27FC236}">
                <a16:creationId xmlns:a16="http://schemas.microsoft.com/office/drawing/2014/main" id="{6985B946-C05B-445E-A36D-2A50410F9AB3}"/>
              </a:ext>
            </a:extLst>
          </p:cNvPr>
          <p:cNvSpPr>
            <a:spLocks noGrp="1"/>
          </p:cNvSpPr>
          <p:nvPr>
            <p:ph type="body" sz="quarter" idx="3"/>
          </p:nvPr>
        </p:nvSpPr>
        <p:spPr>
          <a:noFill/>
        </p:spPr>
        <p:txBody>
          <a:bodyPr/>
          <a:lstStyle/>
          <a:p>
            <a:pPr marL="0" marR="0" lvl="0" indent="0" algn="l" defTabSz="966064" rtl="0" eaLnBrk="1" fontAlgn="auto" latinLnBrk="0" hangingPunct="1">
              <a:lnSpc>
                <a:spcPct val="100000"/>
              </a:lnSpc>
              <a:spcBef>
                <a:spcPts val="0"/>
              </a:spcBef>
              <a:spcAft>
                <a:spcPts val="0"/>
              </a:spcAft>
              <a:buClrTx/>
              <a:buSzTx/>
              <a:buFontTx/>
              <a:buNone/>
              <a:tabLst/>
              <a:defRPr/>
            </a:pPr>
            <a:r>
              <a:rPr lang="en-GB" dirty="0">
                <a:solidFill>
                  <a:srgbClr val="000000"/>
                </a:solidFill>
                <a:ea typeface="SimSun" panose="02010600030101010101" pitchFamily="2" charset="-122"/>
                <a:cs typeface="Arial" panose="020B0604020202020204" pitchFamily="34" charset="0"/>
              </a:rPr>
              <a:t>Some of the benefits of peer support groups are highlighted in the examples in this slides.</a:t>
            </a:r>
            <a:endParaRPr lang="x-none" dirty="0">
              <a:solidFill>
                <a:srgbClr val="000000"/>
              </a:solidFill>
              <a:ea typeface="SimSun" panose="02010600030101010101" pitchFamily="2" charset="-122"/>
              <a:cs typeface="Arial" panose="020B0604020202020204" pitchFamily="34" charset="0"/>
            </a:endParaRPr>
          </a:p>
          <a:p>
            <a:pPr defTabSz="966064">
              <a:defRPr/>
            </a:pPr>
            <a:endParaRPr lang="en-US" sz="1300" dirty="0">
              <a:solidFill>
                <a:srgbClr val="FF0000"/>
              </a:solidFill>
            </a:endParaRPr>
          </a:p>
          <a:p>
            <a:pPr defTabSz="966064">
              <a:defRPr/>
            </a:pPr>
            <a:r>
              <a:rPr lang="en-GB" sz="1300" dirty="0"/>
              <a:t>Inclusion Ghana. Self help kit. Forming and maintaining a parent self help group: a discussion guide for parents / caregivers of persons with intellectual disabilities. </a:t>
            </a:r>
            <a:r>
              <a:rPr lang="es-US" sz="1300" dirty="0"/>
              <a:t>Ghana: </a:t>
            </a:r>
            <a:r>
              <a:rPr lang="es-US" sz="1300" dirty="0" err="1"/>
              <a:t>Inclusion</a:t>
            </a:r>
            <a:r>
              <a:rPr lang="es-US" sz="1300" dirty="0"/>
              <a:t> Ghana. (</a:t>
            </a:r>
            <a:r>
              <a:rPr lang="es-US" sz="1300" u="sng" dirty="0">
                <a:hlinkClick r:id="rId3"/>
              </a:rPr>
              <a:t>http://inclusion-ghana.org/resources/brochures/Self%20Help%20Kit.pdf</a:t>
            </a:r>
            <a:r>
              <a:rPr lang="es-US" sz="1300" dirty="0"/>
              <a:t>, </a:t>
            </a:r>
            <a:r>
              <a:rPr lang="es-US" sz="1300" dirty="0" err="1"/>
              <a:t>accessed</a:t>
            </a:r>
            <a:r>
              <a:rPr lang="es-US" sz="1300" dirty="0"/>
              <a:t> 20 </a:t>
            </a:r>
            <a:r>
              <a:rPr lang="es-US" sz="1300" dirty="0" err="1"/>
              <a:t>November</a:t>
            </a:r>
            <a:r>
              <a:rPr lang="es-US" sz="1300" dirty="0"/>
              <a:t> 2018).</a:t>
            </a:r>
            <a:endParaRPr lang="en-GB" sz="1300" dirty="0"/>
          </a:p>
          <a:p>
            <a:pPr defTabSz="966064">
              <a:defRPr/>
            </a:pPr>
            <a:endParaRPr lang="en-GB" sz="1300" dirty="0">
              <a:solidFill>
                <a:srgbClr val="FF0000"/>
              </a:solidFill>
            </a:endParaRPr>
          </a:p>
          <a:p>
            <a:endParaRPr lang="en-GB" dirty="0"/>
          </a:p>
        </p:txBody>
      </p:sp>
    </p:spTree>
    <p:extLst>
      <p:ext uri="{BB962C8B-B14F-4D97-AF65-F5344CB8AC3E}">
        <p14:creationId xmlns:p14="http://schemas.microsoft.com/office/powerpoint/2010/main" val="962670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1252538"/>
            <a:ext cx="4117975" cy="2317750"/>
          </a:xfrm>
        </p:spPr>
      </p:sp>
      <p:sp>
        <p:nvSpPr>
          <p:cNvPr id="4" name="Slide Number Placeholder 3"/>
          <p:cNvSpPr>
            <a:spLocks noGrp="1"/>
          </p:cNvSpPr>
          <p:nvPr>
            <p:ph type="sldNum" sz="quarter" idx="5"/>
          </p:nvPr>
        </p:nvSpPr>
        <p:spPr/>
        <p:txBody>
          <a:bodyPr/>
          <a:lstStyle/>
          <a:p>
            <a:fld id="{58AB9F27-5963-4392-885D-38DAE7528896}" type="slidenum">
              <a:rPr lang="x-none" smtClean="0"/>
              <a:t>19</a:t>
            </a:fld>
            <a:endParaRPr lang="x-none"/>
          </a:p>
        </p:txBody>
      </p:sp>
      <p:sp>
        <p:nvSpPr>
          <p:cNvPr id="6" name="Notes Placeholder 5">
            <a:extLst>
              <a:ext uri="{FF2B5EF4-FFF2-40B4-BE49-F238E27FC236}">
                <a16:creationId xmlns:a16="http://schemas.microsoft.com/office/drawing/2014/main" id="{026A5305-142E-4339-BEDD-63B0083703F4}"/>
              </a:ext>
            </a:extLst>
          </p:cNvPr>
          <p:cNvSpPr>
            <a:spLocks noGrp="1"/>
          </p:cNvSpPr>
          <p:nvPr>
            <p:ph type="body" sz="quarter" idx="3"/>
          </p:nvPr>
        </p:nvSpPr>
        <p:spPr>
          <a:xfrm>
            <a:off x="688817" y="3971925"/>
            <a:ext cx="5510530" cy="4794449"/>
          </a:xfrm>
          <a:noFill/>
        </p:spPr>
        <p:txBody>
          <a:bodyPr/>
          <a:lstStyle/>
          <a:p>
            <a:r>
              <a:rPr lang="es-US" dirty="0">
                <a:latin typeface="Calibri" panose="020F0502020204030204" pitchFamily="34" charset="0"/>
                <a:ea typeface="Calibri" panose="020F0502020204030204" pitchFamily="34" charset="0"/>
                <a:cs typeface="Arial" panose="020B0604020202020204" pitchFamily="34" charset="0"/>
              </a:rPr>
              <a:t>Vasconcelos E, </a:t>
            </a:r>
            <a:r>
              <a:rPr lang="es-US" dirty="0" err="1">
                <a:latin typeface="Calibri" panose="020F0502020204030204" pitchFamily="34" charset="0"/>
                <a:ea typeface="Calibri" panose="020F0502020204030204" pitchFamily="34" charset="0"/>
                <a:cs typeface="Arial" panose="020B0604020202020204" pitchFamily="34" charset="0"/>
              </a:rPr>
              <a:t>Lotfi</a:t>
            </a:r>
            <a:r>
              <a:rPr lang="es-US" dirty="0">
                <a:latin typeface="Calibri" panose="020F0502020204030204" pitchFamily="34" charset="0"/>
                <a:ea typeface="Calibri" panose="020F0502020204030204" pitchFamily="34" charset="0"/>
                <a:cs typeface="Arial" panose="020B0604020202020204" pitchFamily="34" charset="0"/>
              </a:rPr>
              <a:t> G, </a:t>
            </a:r>
            <a:r>
              <a:rPr lang="es-US" dirty="0" err="1">
                <a:latin typeface="Calibri" panose="020F0502020204030204" pitchFamily="34" charset="0"/>
                <a:ea typeface="Calibri" panose="020F0502020204030204" pitchFamily="34" charset="0"/>
                <a:cs typeface="Arial" panose="020B0604020202020204" pitchFamily="34" charset="0"/>
              </a:rPr>
              <a:t>Braz</a:t>
            </a:r>
            <a:r>
              <a:rPr lang="es-US" dirty="0">
                <a:latin typeface="Calibri" panose="020F0502020204030204" pitchFamily="34" charset="0"/>
                <a:ea typeface="Calibri" panose="020F0502020204030204" pitchFamily="34" charset="0"/>
                <a:cs typeface="Arial" panose="020B0604020202020204" pitchFamily="34" charset="0"/>
              </a:rPr>
              <a:t> R, Di Lorenzo R, Rangel Reis T. </a:t>
            </a:r>
            <a:r>
              <a:rPr lang="es-US" dirty="0" err="1">
                <a:latin typeface="Calibri" panose="020F0502020204030204" pitchFamily="34" charset="0"/>
                <a:ea typeface="Calibri" panose="020F0502020204030204" pitchFamily="34" charset="0"/>
                <a:cs typeface="Arial" panose="020B0604020202020204" pitchFamily="34" charset="0"/>
              </a:rPr>
              <a:t>Cartilha</a:t>
            </a:r>
            <a:r>
              <a:rPr lang="es-US" dirty="0">
                <a:latin typeface="Calibri" panose="020F0502020204030204" pitchFamily="34" charset="0"/>
                <a:ea typeface="Calibri" panose="020F0502020204030204" pitchFamily="34" charset="0"/>
                <a:cs typeface="Arial" panose="020B0604020202020204" pitchFamily="34" charset="0"/>
              </a:rPr>
              <a:t> [de] </a:t>
            </a:r>
            <a:r>
              <a:rPr lang="es-US" dirty="0" err="1">
                <a:latin typeface="Calibri" panose="020F0502020204030204" pitchFamily="34" charset="0"/>
                <a:ea typeface="Calibri" panose="020F0502020204030204" pitchFamily="34" charset="0"/>
                <a:cs typeface="Arial" panose="020B0604020202020204" pitchFamily="34" charset="0"/>
              </a:rPr>
              <a:t>ajuda</a:t>
            </a:r>
            <a:r>
              <a:rPr lang="es-US" dirty="0">
                <a:latin typeface="Calibri" panose="020F0502020204030204" pitchFamily="34" charset="0"/>
                <a:ea typeface="Calibri" panose="020F0502020204030204" pitchFamily="34" charset="0"/>
                <a:cs typeface="Arial" panose="020B0604020202020204" pitchFamily="34" charset="0"/>
              </a:rPr>
              <a:t> e suporte </a:t>
            </a:r>
            <a:r>
              <a:rPr lang="es-US" dirty="0" err="1">
                <a:latin typeface="Calibri" panose="020F0502020204030204" pitchFamily="34" charset="0"/>
                <a:ea typeface="Calibri" panose="020F0502020204030204" pitchFamily="34" charset="0"/>
                <a:cs typeface="Arial" panose="020B0604020202020204" pitchFamily="34" charset="0"/>
              </a:rPr>
              <a:t>mútuos</a:t>
            </a:r>
            <a:r>
              <a:rPr lang="es-US" dirty="0">
                <a:latin typeface="Calibri" panose="020F0502020204030204" pitchFamily="34" charset="0"/>
                <a:ea typeface="Calibri" panose="020F0502020204030204" pitchFamily="34" charset="0"/>
                <a:cs typeface="Arial" panose="020B0604020202020204" pitchFamily="34" charset="0"/>
              </a:rPr>
              <a:t> em </a:t>
            </a:r>
            <a:r>
              <a:rPr lang="es-US" dirty="0" err="1">
                <a:latin typeface="Calibri" panose="020F0502020204030204" pitchFamily="34" charset="0"/>
                <a:ea typeface="Calibri" panose="020F0502020204030204" pitchFamily="34" charset="0"/>
                <a:cs typeface="Arial" panose="020B0604020202020204" pitchFamily="34" charset="0"/>
              </a:rPr>
              <a:t>saúde</a:t>
            </a:r>
            <a:r>
              <a:rPr lang="es-US" dirty="0">
                <a:latin typeface="Calibri" panose="020F0502020204030204" pitchFamily="34" charset="0"/>
                <a:ea typeface="Calibri" panose="020F0502020204030204" pitchFamily="34" charset="0"/>
                <a:cs typeface="Arial" panose="020B0604020202020204" pitchFamily="34" charset="0"/>
              </a:rPr>
              <a:t> mental: para participantes de grupos. Rio de Janeiro: Escola do </a:t>
            </a:r>
            <a:r>
              <a:rPr lang="es-US" dirty="0" err="1">
                <a:latin typeface="Calibri" panose="020F0502020204030204" pitchFamily="34" charset="0"/>
                <a:ea typeface="Calibri" panose="020F0502020204030204" pitchFamily="34" charset="0"/>
                <a:cs typeface="Arial" panose="020B0604020202020204" pitchFamily="34" charset="0"/>
              </a:rPr>
              <a:t>Serviço</a:t>
            </a:r>
            <a:r>
              <a:rPr lang="es-US" dirty="0">
                <a:latin typeface="Calibri" panose="020F0502020204030204" pitchFamily="34" charset="0"/>
                <a:ea typeface="Calibri" panose="020F0502020204030204" pitchFamily="34" charset="0"/>
                <a:cs typeface="Arial" panose="020B0604020202020204" pitchFamily="34" charset="0"/>
              </a:rPr>
              <a:t> Social da UFRJ. </a:t>
            </a:r>
            <a:r>
              <a:rPr lang="es-US" dirty="0" err="1">
                <a:latin typeface="Calibri" panose="020F0502020204030204" pitchFamily="34" charset="0"/>
                <a:ea typeface="Calibri" panose="020F0502020204030204" pitchFamily="34" charset="0"/>
                <a:cs typeface="Arial" panose="020B0604020202020204" pitchFamily="34" charset="0"/>
              </a:rPr>
              <a:t>Brasília</a:t>
            </a:r>
            <a:r>
              <a:rPr lang="es-US" dirty="0">
                <a:latin typeface="Calibri" panose="020F0502020204030204" pitchFamily="34" charset="0"/>
                <a:ea typeface="Calibri" panose="020F0502020204030204" pitchFamily="34" charset="0"/>
                <a:cs typeface="Arial" panose="020B0604020202020204" pitchFamily="34" charset="0"/>
              </a:rPr>
              <a:t>: </a:t>
            </a:r>
            <a:r>
              <a:rPr lang="es-US" dirty="0" err="1">
                <a:latin typeface="Calibri" panose="020F0502020204030204" pitchFamily="34" charset="0"/>
                <a:ea typeface="Calibri" panose="020F0502020204030204" pitchFamily="34" charset="0"/>
                <a:cs typeface="Arial" panose="020B0604020202020204" pitchFamily="34" charset="0"/>
              </a:rPr>
              <a:t>Ministério</a:t>
            </a:r>
            <a:r>
              <a:rPr lang="es-US" dirty="0">
                <a:latin typeface="Calibri" panose="020F0502020204030204" pitchFamily="34" charset="0"/>
                <a:ea typeface="Calibri" panose="020F0502020204030204" pitchFamily="34" charset="0"/>
                <a:cs typeface="Arial" panose="020B0604020202020204" pitchFamily="34" charset="0"/>
              </a:rPr>
              <a:t> da </a:t>
            </a:r>
            <a:r>
              <a:rPr lang="es-US" dirty="0" err="1">
                <a:latin typeface="Calibri" panose="020F0502020204030204" pitchFamily="34" charset="0"/>
                <a:ea typeface="Calibri" panose="020F0502020204030204" pitchFamily="34" charset="0"/>
                <a:cs typeface="Arial" panose="020B0604020202020204" pitchFamily="34" charset="0"/>
              </a:rPr>
              <a:t>Saúde</a:t>
            </a:r>
            <a:r>
              <a:rPr lang="es-US" dirty="0">
                <a:latin typeface="Calibri" panose="020F0502020204030204" pitchFamily="34" charset="0"/>
                <a:ea typeface="Calibri" panose="020F0502020204030204" pitchFamily="34" charset="0"/>
                <a:cs typeface="Arial" panose="020B0604020202020204" pitchFamily="34" charset="0"/>
              </a:rPr>
              <a:t>, Fundo Nacional de </a:t>
            </a:r>
            <a:r>
              <a:rPr lang="es-US" dirty="0" err="1">
                <a:latin typeface="Calibri" panose="020F0502020204030204" pitchFamily="34" charset="0"/>
                <a:ea typeface="Calibri" panose="020F0502020204030204" pitchFamily="34" charset="0"/>
                <a:cs typeface="Arial" panose="020B0604020202020204" pitchFamily="34" charset="0"/>
              </a:rPr>
              <a:t>Saúde</a:t>
            </a:r>
            <a:r>
              <a:rPr lang="es-US" dirty="0">
                <a:latin typeface="Calibri" panose="020F0502020204030204" pitchFamily="34" charset="0"/>
                <a:ea typeface="Calibri" panose="020F0502020204030204" pitchFamily="34" charset="0"/>
                <a:cs typeface="Arial" panose="020B0604020202020204" pitchFamily="34" charset="0"/>
              </a:rPr>
              <a:t>; 2013. </a:t>
            </a:r>
            <a:r>
              <a:rPr lang="en-GB" dirty="0">
                <a:latin typeface="Calibri" panose="020F0502020204030204" pitchFamily="34" charset="0"/>
                <a:ea typeface="Calibri" panose="020F0502020204030204" pitchFamily="34" charset="0"/>
                <a:cs typeface="Arial" panose="020B0604020202020204" pitchFamily="34" charset="0"/>
              </a:rPr>
              <a:t>(</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http://www.aberta.senad.gov.br/medias/original/201701/20170123-160926-001.pdf</a:t>
            </a:r>
            <a:r>
              <a:rPr lang="en-GB" dirty="0">
                <a:latin typeface="Calibri" panose="020F0502020204030204" pitchFamily="34" charset="0"/>
                <a:ea typeface="Calibri" panose="020F0502020204030204" pitchFamily="34" charset="0"/>
                <a:cs typeface="Arial" panose="020B0604020202020204" pitchFamily="34" charset="0"/>
              </a:rPr>
              <a:t>, accessed 19 April 2018).</a:t>
            </a:r>
            <a:endParaRPr lang="en-GB" dirty="0">
              <a:solidFill>
                <a:srgbClr val="FF0000"/>
              </a:solidFill>
            </a:endParaRPr>
          </a:p>
        </p:txBody>
      </p:sp>
    </p:spTree>
    <p:extLst>
      <p:ext uri="{BB962C8B-B14F-4D97-AF65-F5344CB8AC3E}">
        <p14:creationId xmlns:p14="http://schemas.microsoft.com/office/powerpoint/2010/main" val="256096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B9F27-5963-4392-885D-38DAE7528896}" type="slidenum">
              <a:rPr lang="x-none" smtClean="0"/>
              <a:t>2</a:t>
            </a:fld>
            <a:endParaRPr lang="x-none"/>
          </a:p>
        </p:txBody>
      </p:sp>
    </p:spTree>
    <p:extLst>
      <p:ext uri="{BB962C8B-B14F-4D97-AF65-F5344CB8AC3E}">
        <p14:creationId xmlns:p14="http://schemas.microsoft.com/office/powerpoint/2010/main" val="3557440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5009357"/>
            <a:ext cx="5510530" cy="3944868"/>
          </a:xfrm>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Case study, Mr Nilesh, Member of </a:t>
            </a:r>
            <a:r>
              <a:rPr lang="en-GB" dirty="0" err="1">
                <a:latin typeface="Calibri" panose="020F0502020204030204" pitchFamily="34" charset="0"/>
                <a:ea typeface="Calibri" panose="020F0502020204030204" pitchFamily="34" charset="0"/>
                <a:cs typeface="Arial" panose="020B0604020202020204" pitchFamily="34" charset="0"/>
              </a:rPr>
              <a:t>Maitri</a:t>
            </a:r>
            <a:r>
              <a:rPr lang="en-GB" dirty="0">
                <a:latin typeface="Calibri" panose="020F0502020204030204" pitchFamily="34" charset="0"/>
                <a:ea typeface="Calibri" panose="020F0502020204030204" pitchFamily="34" charset="0"/>
                <a:cs typeface="Arial" panose="020B0604020202020204" pitchFamily="34" charset="0"/>
              </a:rPr>
              <a:t>, established as part of the </a:t>
            </a:r>
            <a:r>
              <a:rPr lang="en-GB" dirty="0" err="1">
                <a:latin typeface="Calibri" panose="020F0502020204030204" pitchFamily="34" charset="0"/>
                <a:ea typeface="Calibri" panose="020F0502020204030204" pitchFamily="34" charset="0"/>
                <a:cs typeface="Arial" panose="020B0604020202020204" pitchFamily="34" charset="0"/>
              </a:rPr>
              <a:t>QualityRights</a:t>
            </a:r>
            <a:r>
              <a:rPr lang="en-GB" dirty="0">
                <a:latin typeface="Calibri" panose="020F0502020204030204" pitchFamily="34" charset="0"/>
                <a:ea typeface="Calibri" panose="020F0502020204030204" pitchFamily="34" charset="0"/>
                <a:cs typeface="Arial" panose="020B0604020202020204" pitchFamily="34" charset="0"/>
              </a:rPr>
              <a:t> Gujarat project. 2016.</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20</a:t>
            </a:fld>
            <a:endParaRPr lang="x-none"/>
          </a:p>
        </p:txBody>
      </p:sp>
    </p:spTree>
    <p:extLst>
      <p:ext uri="{BB962C8B-B14F-4D97-AF65-F5344CB8AC3E}">
        <p14:creationId xmlns:p14="http://schemas.microsoft.com/office/powerpoint/2010/main" val="428208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pPr algn="just"/>
            <a:r>
              <a:rPr lang="en-GB" dirty="0">
                <a:latin typeface="Calibri" panose="020F0502020204030204" pitchFamily="34" charset="0"/>
                <a:ea typeface="Calibri" panose="020F0502020204030204" pitchFamily="34" charset="0"/>
                <a:cs typeface="Arial" panose="020B0604020202020204" pitchFamily="34" charset="0"/>
              </a:rPr>
              <a:t>Case study, Ms Shastri, Member of </a:t>
            </a:r>
            <a:r>
              <a:rPr lang="en-GB" dirty="0" err="1">
                <a:latin typeface="Calibri" panose="020F0502020204030204" pitchFamily="34" charset="0"/>
                <a:ea typeface="Calibri" panose="020F0502020204030204" pitchFamily="34" charset="0"/>
                <a:cs typeface="Arial" panose="020B0604020202020204" pitchFamily="34" charset="0"/>
              </a:rPr>
              <a:t>Saathi</a:t>
            </a:r>
            <a:r>
              <a:rPr lang="en-GB" dirty="0">
                <a:latin typeface="Calibri" panose="020F0502020204030204" pitchFamily="34" charset="0"/>
                <a:ea typeface="Calibri" panose="020F0502020204030204" pitchFamily="34" charset="0"/>
                <a:cs typeface="Arial" panose="020B0604020202020204" pitchFamily="34" charset="0"/>
              </a:rPr>
              <a:t>, established as part of the </a:t>
            </a:r>
            <a:r>
              <a:rPr lang="en-GB" dirty="0" err="1">
                <a:latin typeface="Calibri" panose="020F0502020204030204" pitchFamily="34" charset="0"/>
                <a:ea typeface="Calibri" panose="020F0502020204030204" pitchFamily="34" charset="0"/>
                <a:cs typeface="Arial" panose="020B0604020202020204" pitchFamily="34" charset="0"/>
              </a:rPr>
              <a:t>QualityRights</a:t>
            </a:r>
            <a:r>
              <a:rPr lang="en-GB" dirty="0">
                <a:latin typeface="Calibri" panose="020F0502020204030204" pitchFamily="34" charset="0"/>
                <a:ea typeface="Calibri" panose="020F0502020204030204" pitchFamily="34" charset="0"/>
                <a:cs typeface="Arial" panose="020B0604020202020204" pitchFamily="34" charset="0"/>
              </a:rPr>
              <a:t> Gujarat project. 2016</a:t>
            </a:r>
          </a:p>
          <a:p>
            <a:pPr algn="just"/>
            <a:endParaRPr lang="en-GB" dirty="0">
              <a:latin typeface="Calibri" panose="020F0502020204030204" pitchFamily="34" charset="0"/>
              <a:ea typeface="Calibri" panose="020F0502020204030204" pitchFamily="34" charset="0"/>
              <a:cs typeface="Arial" panose="020B0604020202020204" pitchFamily="34" charset="0"/>
            </a:endParaRPr>
          </a:p>
          <a:p>
            <a:pPr algn="just"/>
            <a:r>
              <a:rPr lang="en-GB" dirty="0">
                <a:latin typeface="Calibri" panose="020F0502020204030204" pitchFamily="34" charset="0"/>
                <a:ea typeface="Calibri" panose="020F0502020204030204" pitchFamily="34" charset="0"/>
                <a:cs typeface="Arial" panose="020B0604020202020204" pitchFamily="34" charset="0"/>
              </a:rPr>
              <a:t>and</a:t>
            </a:r>
          </a:p>
          <a:p>
            <a:pPr algn="just"/>
            <a:endParaRPr lang="en-GB" dirty="0">
              <a:latin typeface="Calibri" panose="020F0502020204030204" pitchFamily="34" charset="0"/>
              <a:ea typeface="Calibri" panose="020F0502020204030204" pitchFamily="34" charset="0"/>
              <a:cs typeface="Arial" panose="020B0604020202020204" pitchFamily="34" charset="0"/>
            </a:endParaRPr>
          </a:p>
          <a:p>
            <a:pPr algn="just"/>
            <a:r>
              <a:rPr lang="en-GB" dirty="0">
                <a:latin typeface="Calibri" panose="020F0502020204030204" pitchFamily="34" charset="0"/>
                <a:ea typeface="Calibri" panose="020F0502020204030204" pitchFamily="34" charset="0"/>
                <a:cs typeface="Arial" panose="020B0604020202020204" pitchFamily="34" charset="0"/>
              </a:rPr>
              <a:t>Case study, a family member’s perspective, Mr </a:t>
            </a:r>
            <a:r>
              <a:rPr lang="en-GB" dirty="0" err="1">
                <a:latin typeface="Calibri" panose="020F0502020204030204" pitchFamily="34" charset="0"/>
                <a:ea typeface="Calibri" panose="020F0502020204030204" pitchFamily="34" charset="0"/>
                <a:cs typeface="Arial" panose="020B0604020202020204" pitchFamily="34" charset="0"/>
              </a:rPr>
              <a:t>Thakor</a:t>
            </a:r>
            <a:r>
              <a:rPr lang="en-GB" dirty="0">
                <a:latin typeface="Calibri" panose="020F0502020204030204" pitchFamily="34" charset="0"/>
                <a:ea typeface="Calibri" panose="020F0502020204030204" pitchFamily="34" charset="0"/>
                <a:cs typeface="Arial" panose="020B0604020202020204" pitchFamily="34" charset="0"/>
              </a:rPr>
              <a:t>, Member of </a:t>
            </a:r>
            <a:r>
              <a:rPr lang="en-GB" dirty="0" err="1">
                <a:latin typeface="Calibri" panose="020F0502020204030204" pitchFamily="34" charset="0"/>
                <a:ea typeface="Calibri" panose="020F0502020204030204" pitchFamily="34" charset="0"/>
                <a:cs typeface="Arial" panose="020B0604020202020204" pitchFamily="34" charset="0"/>
              </a:rPr>
              <a:t>Saathi</a:t>
            </a:r>
            <a:r>
              <a:rPr lang="en-GB" dirty="0">
                <a:latin typeface="Calibri" panose="020F0502020204030204" pitchFamily="34" charset="0"/>
                <a:ea typeface="Calibri" panose="020F0502020204030204" pitchFamily="34" charset="0"/>
                <a:cs typeface="Arial" panose="020B0604020202020204" pitchFamily="34" charset="0"/>
              </a:rPr>
              <a:t>, established as part of the </a:t>
            </a:r>
            <a:r>
              <a:rPr lang="en-GB" dirty="0" err="1">
                <a:latin typeface="Calibri" panose="020F0502020204030204" pitchFamily="34" charset="0"/>
                <a:ea typeface="Calibri" panose="020F0502020204030204" pitchFamily="34" charset="0"/>
                <a:cs typeface="Arial" panose="020B0604020202020204" pitchFamily="34" charset="0"/>
              </a:rPr>
              <a:t>QualityRights</a:t>
            </a:r>
            <a:r>
              <a:rPr lang="en-GB" dirty="0">
                <a:latin typeface="Calibri" panose="020F0502020204030204" pitchFamily="34" charset="0"/>
                <a:ea typeface="Calibri" panose="020F0502020204030204" pitchFamily="34" charset="0"/>
                <a:cs typeface="Arial" panose="020B0604020202020204" pitchFamily="34" charset="0"/>
              </a:rPr>
              <a:t> Gujarat project. 2016.</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21</a:t>
            </a:fld>
            <a:endParaRPr lang="x-none"/>
          </a:p>
        </p:txBody>
      </p:sp>
    </p:spTree>
    <p:extLst>
      <p:ext uri="{BB962C8B-B14F-4D97-AF65-F5344CB8AC3E}">
        <p14:creationId xmlns:p14="http://schemas.microsoft.com/office/powerpoint/2010/main" val="24303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err="1">
                <a:latin typeface="Calibri" panose="020F0502020204030204" pitchFamily="34" charset="0"/>
                <a:ea typeface="Calibri" panose="020F0502020204030204" pitchFamily="34" charset="0"/>
                <a:cs typeface="Arial" panose="020B0604020202020204" pitchFamily="34" charset="0"/>
              </a:rPr>
              <a:t>Sunkel</a:t>
            </a:r>
            <a:r>
              <a:rPr lang="en-GB" dirty="0">
                <a:latin typeface="Calibri" panose="020F0502020204030204" pitchFamily="34" charset="0"/>
                <a:ea typeface="Calibri" panose="020F0502020204030204" pitchFamily="34" charset="0"/>
                <a:cs typeface="Arial" panose="020B0604020202020204" pitchFamily="34" charset="0"/>
              </a:rPr>
              <a:t> C. Personal communication, South African Federation for Mental Health. 2016.</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22</a:t>
            </a:fld>
            <a:endParaRPr lang="x-none"/>
          </a:p>
        </p:txBody>
      </p:sp>
    </p:spTree>
    <p:extLst>
      <p:ext uri="{BB962C8B-B14F-4D97-AF65-F5344CB8AC3E}">
        <p14:creationId xmlns:p14="http://schemas.microsoft.com/office/powerpoint/2010/main" val="315159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23</a:t>
            </a:fld>
            <a:endParaRPr lang="x-none"/>
          </a:p>
        </p:txBody>
      </p:sp>
    </p:spTree>
    <p:extLst>
      <p:ext uri="{BB962C8B-B14F-4D97-AF65-F5344CB8AC3E}">
        <p14:creationId xmlns:p14="http://schemas.microsoft.com/office/powerpoint/2010/main" val="2848055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Sound planning lays the foundation for a successful peer support group. The factors below may need to be considered.</a:t>
            </a:r>
            <a:endParaRPr lang="x-none"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Identified need or common purpose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Most groups start in response to a need identified by one or more persons affected by similar needs or situations.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Often, this need is not addressed by traditional mental health and social services.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brings purpose to the group and helps to establish what will be shared and achieved.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can have different aims and can operate in a variety of ways.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works well for one group may not work well for another.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important point is that the group functions successfully for its community of peers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24</a:t>
            </a:fld>
            <a:endParaRPr lang="x-none"/>
          </a:p>
        </p:txBody>
      </p:sp>
    </p:spTree>
    <p:extLst>
      <p:ext uri="{BB962C8B-B14F-4D97-AF65-F5344CB8AC3E}">
        <p14:creationId xmlns:p14="http://schemas.microsoft.com/office/powerpoint/2010/main" val="4126683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8AB9F27-5963-4392-885D-38DAE7528896}" type="slidenum">
              <a:rPr lang="x-none" smtClean="0"/>
              <a:t>25</a:t>
            </a:fld>
            <a:endParaRPr lang="x-none"/>
          </a:p>
        </p:txBody>
      </p:sp>
      <p:sp>
        <p:nvSpPr>
          <p:cNvPr id="6" name="Notes Placeholder 5">
            <a:extLst>
              <a:ext uri="{FF2B5EF4-FFF2-40B4-BE49-F238E27FC236}">
                <a16:creationId xmlns:a16="http://schemas.microsoft.com/office/drawing/2014/main" id="{E6E5075A-65D6-4B5C-8887-B42B1EBC4FB3}"/>
              </a:ext>
            </a:extLst>
          </p:cNvPr>
          <p:cNvSpPr>
            <a:spLocks noGrp="1"/>
          </p:cNvSpPr>
          <p:nvPr>
            <p:ph type="body" sz="quarter" idx="3"/>
          </p:nvPr>
        </p:nvSpPr>
        <p:spPr>
          <a:noFill/>
        </p:spPr>
        <p:txBody>
          <a:bodyPr/>
          <a:lstStyle/>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Peer support networks for people with dementia [online publication]. Leeds: Leeds City Council; 2013.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http://www.leeds.gov.uk/docs/SupportnetworksPoster.pdf</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8192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Attending to diversity</a:t>
            </a:r>
            <a:endParaRPr lang="x-none" b="1" u="sng"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Recognizing and attending to the diversity of those involved or potentially involved in peer support groups can facilitate inclusion.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peer support groups that reflect the needs of particular populations – such as young people, black or minority ethnic communities, LGBTIQ – have shown success in….:</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promoting recovery,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addressing stigma and discrimination,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increasing the diversity of who gets involved,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and improving access to support for people who often face barriers to peer support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6 #459">
                  <a:extLst>
                    <a:ext uri="{A12FA001-AC4F-418D-AE19-62706E023703}">
                      <ahyp:hlinkClr xmlns:ahyp="http://schemas.microsoft.com/office/drawing/2018/hyperlinkcolor" val="tx"/>
                    </a:ext>
                  </a:extLst>
                </a:hlinkClick>
              </a:rPr>
              <a:t>17</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Health Policy Project, 2015 #460">
                  <a:extLst>
                    <a:ext uri="{A12FA001-AC4F-418D-AE19-62706E023703}">
                      <ahyp:hlinkClr xmlns:ahyp="http://schemas.microsoft.com/office/drawing/2018/hyperlinkcolor" val="tx"/>
                    </a:ext>
                  </a:extLst>
                </a:hlinkClick>
              </a:rPr>
              <a:t>18</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ction="ppaction://hlinkfile" tooltip="Jones N, 2015 #411">
                  <a:extLst>
                    <a:ext uri="{A12FA001-AC4F-418D-AE19-62706E023703}">
                      <ahyp:hlinkClr xmlns:ahyp="http://schemas.microsoft.com/office/drawing/2018/hyperlinkcolor" val="tx"/>
                    </a:ext>
                  </a:extLst>
                </a:hlinkClick>
              </a:rPr>
              <a:t>19</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6" action="ppaction://hlinkfile" tooltip="Willging CE, 2016 #461">
                  <a:extLst>
                    <a:ext uri="{A12FA001-AC4F-418D-AE19-62706E023703}">
                      <ahyp:hlinkClr xmlns:ahyp="http://schemas.microsoft.com/office/drawing/2018/hyperlinkcolor" val="tx"/>
                    </a:ext>
                  </a:extLst>
                </a:hlinkClick>
              </a:rPr>
              <a:t>20</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Overall, assessing which groups or segments of the population may not be participating and why is key to identifying potential barriers to participation in peer support.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26</a:t>
            </a:fld>
            <a:endParaRPr lang="x-none"/>
          </a:p>
        </p:txBody>
      </p:sp>
    </p:spTree>
    <p:extLst>
      <p:ext uri="{BB962C8B-B14F-4D97-AF65-F5344CB8AC3E}">
        <p14:creationId xmlns:p14="http://schemas.microsoft.com/office/powerpoint/2010/main" val="302307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554038"/>
            <a:ext cx="6008687" cy="3381375"/>
          </a:xfrm>
        </p:spPr>
      </p:sp>
      <p:sp>
        <p:nvSpPr>
          <p:cNvPr id="3" name="Notes Placeholder 2"/>
          <p:cNvSpPr>
            <a:spLocks noGrp="1"/>
          </p:cNvSpPr>
          <p:nvPr>
            <p:ph type="body" idx="1"/>
          </p:nvPr>
        </p:nvSpPr>
        <p:spPr>
          <a:xfrm>
            <a:off x="439737" y="4110865"/>
            <a:ext cx="6008687" cy="5353809"/>
          </a:xfrm>
        </p:spPr>
        <p:txBody>
          <a:bodyPr/>
          <a:lstStyle/>
          <a:p>
            <a:pPr algn="just"/>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facilitator’s role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Bakhshy, n.d. #242">
                  <a:extLst>
                    <a:ext uri="{A12FA001-AC4F-418D-AE19-62706E023703}">
                      <ahyp:hlinkClr xmlns:ahyp="http://schemas.microsoft.com/office/drawing/2018/hyperlinkcolor" val="tx"/>
                    </a:ext>
                  </a:extLst>
                </a:hlinkClick>
              </a:rPr>
              <a:t>21</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peer support groups are established, facilitators may be in charge to lead and facilitate discussions and to take responsibility for the development and functioning of the group. </a:t>
            </a:r>
            <a:endParaRPr lang="en-GB" sz="1200" kern="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638337" lvl="1" indent="-181137" algn="just">
              <a:spcAft>
                <a:spcPts val="634"/>
              </a:spcAft>
              <a:buFont typeface="Arial" panose="020B0604020202020204" pitchFamily="34" charset="0"/>
              <a:buChar char="•"/>
            </a:pPr>
            <a:r>
              <a:rPr lang="en-GB" sz="1200" kern="1200" dirty="0">
                <a:solidFill>
                  <a:schemeClr val="tx1"/>
                </a:solidFill>
                <a:effectLst/>
                <a:latin typeface="+mn-lt"/>
                <a:ea typeface="+mn-ea"/>
                <a:cs typeface="+mn-cs"/>
              </a:rPr>
              <a:t>It is important to note that having formal facilitators is not fundamental to creating and operating a peer support group and a lot of groups works well without having a person in charge.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In groups that decide to have facilitators, these should organize meetings, arrive on time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open and close the meeting, provide guidance and listen to group members, and they should arrange for a substitute if they are not able to attend.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Rotating facilitation can be a way to share responsibility and minimize power imbalances within the group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Facilitators may have lived experience but they are not expected to have answers to all the questions that come up during group meetings. </a:t>
            </a: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Once a group is established and has regular participants, the facilitator may look for members who can take over if they are absent or no longer able to continue.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the group is large it is useful to have a co-facilitator.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Supervision or peer support structures can be beneficial to advise and support group facilitators.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marR="0" lvl="0" indent="-18113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Being a facilitator is not the equivalent of being the main “supporter”, helping others in the group - in peer support groups everyone supports and everyone receives support. </a:t>
            </a:r>
          </a:p>
          <a:p>
            <a:pPr marL="181137" indent="-181137"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27</a:t>
            </a:fld>
            <a:endParaRPr lang="x-none"/>
          </a:p>
        </p:txBody>
      </p:sp>
    </p:spTree>
    <p:extLst>
      <p:ext uri="{BB962C8B-B14F-4D97-AF65-F5344CB8AC3E}">
        <p14:creationId xmlns:p14="http://schemas.microsoft.com/office/powerpoint/2010/main" val="242081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690563"/>
            <a:ext cx="6008687" cy="3381375"/>
          </a:xfrm>
        </p:spPr>
      </p:sp>
      <p:sp>
        <p:nvSpPr>
          <p:cNvPr id="3" name="Notes Placeholder 2"/>
          <p:cNvSpPr>
            <a:spLocks noGrp="1"/>
          </p:cNvSpPr>
          <p:nvPr>
            <p:ph type="body" idx="1"/>
          </p:nvPr>
        </p:nvSpPr>
        <p:spPr>
          <a:xfrm>
            <a:off x="688816" y="4203643"/>
            <a:ext cx="5510530" cy="3944868"/>
          </a:xfrm>
          <a:solidFill>
            <a:schemeClr val="bg1"/>
          </a:solidFill>
        </p:spPr>
        <p:txBody>
          <a:bodyPr/>
          <a:lstStyle/>
          <a:p>
            <a:pPr algn="just"/>
            <a:r>
              <a:rPr lang="en-GB" b="1" i="1" dirty="0">
                <a:latin typeface="Calibri" panose="020F0502020204030204" pitchFamily="34" charset="0"/>
                <a:ea typeface="SimSun" panose="02010600030101010101" pitchFamily="2" charset="-122"/>
                <a:cs typeface="Arial" panose="020B0604020202020204" pitchFamily="34" charset="0"/>
              </a:rPr>
              <a:t>Hints and tips for facilitation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b="1"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Good practice guidelines for peer led family support groups [online publication]. Dublin: Family Support Network; 2010.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http://fsn.ie/uploads/research_files/GoodPracticeGuidelinesforPeerLedFamilySupportGroups.pdf</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28</a:t>
            </a:fld>
            <a:endParaRPr lang="x-none"/>
          </a:p>
        </p:txBody>
      </p:sp>
    </p:spTree>
    <p:extLst>
      <p:ext uri="{BB962C8B-B14F-4D97-AF65-F5344CB8AC3E}">
        <p14:creationId xmlns:p14="http://schemas.microsoft.com/office/powerpoint/2010/main" val="1204381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008687" cy="3381375"/>
          </a:xfrm>
        </p:spPr>
      </p:sp>
      <p:sp>
        <p:nvSpPr>
          <p:cNvPr id="3" name="Notes Placeholder 2"/>
          <p:cNvSpPr>
            <a:spLocks noGrp="1"/>
          </p:cNvSpPr>
          <p:nvPr>
            <p:ph type="body" idx="1"/>
          </p:nvPr>
        </p:nvSpPr>
        <p:spPr>
          <a:xfrm>
            <a:off x="439738" y="3858045"/>
            <a:ext cx="6008686" cy="5657994"/>
          </a:xfrm>
        </p:spPr>
        <p:txBody>
          <a:bodyPr/>
          <a:lstStyle/>
          <a:p>
            <a:pPr marL="0" indent="0" algn="just">
              <a:spcBef>
                <a:spcPts val="0"/>
              </a:spcBef>
              <a:spcAft>
                <a:spcPts val="1000"/>
              </a:spcAft>
              <a:buNone/>
            </a:pPr>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facilitator’s role  </a:t>
            </a:r>
            <a:r>
              <a:rPr lang="en-US" b="1" u="sng" dirty="0">
                <a:solidFill>
                  <a:srgbClr val="4F81BD"/>
                </a:solidFill>
                <a:latin typeface="Calibri" panose="020F0502020204030204" pitchFamily="34" charset="0"/>
                <a:ea typeface="SimSun" panose="02010600030101010101" pitchFamily="2" charset="-122"/>
                <a:cs typeface="Arial" panose="020B0604020202020204" pitchFamily="34" charset="0"/>
              </a:rPr>
              <a:t>(cont’d)</a:t>
            </a:r>
            <a:endPar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Certain power dynamics experienced by those involved in peer support groups (both within and outside the group setting) might make some people reluctant to express their views.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general, the facilitator should emphasize the importance of listening to the diverse views of all participants and should stress that everyone brings a unique set of strengths, experience and knowledge to the table.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can be recognized at the inception of the peer support group, along with the establishment of other basic ground rules (e.g. listening, respect, confidentiality, critical reflection, nondiscrimination, being non-judgmental) to refer to when needed (also see “Ground rules” below). </a:t>
            </a:r>
          </a:p>
          <a:p>
            <a:pPr marL="181137" indent="-181137" algn="just">
              <a:spcAft>
                <a:spcPts val="634"/>
              </a:spcAft>
              <a:buFont typeface="Arial" panose="020B0604020202020204" pitchFamily="34" charset="0"/>
              <a:buChar char="•"/>
            </a:pPr>
            <a:r>
              <a:rPr lang="en-US" dirty="0">
                <a:solidFill>
                  <a:srgbClr val="000000"/>
                </a:solidFill>
                <a:latin typeface="Calibri" panose="020F0502020204030204" pitchFamily="34" charset="0"/>
                <a:ea typeface="MS Mincho" panose="02020609040205080304" pitchFamily="49" charset="-128"/>
                <a:cs typeface="Arial" panose="020B0604020202020204" pitchFamily="34" charset="0"/>
              </a:rPr>
              <a:t>I</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n addition, training and education for both facilitators and peer support group members can promote inclusion. </a:t>
            </a:r>
          </a:p>
          <a:p>
            <a:pPr marL="181137" indent="-181137" algn="just">
              <a:spcAft>
                <a:spcPts val="634"/>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Such training should include attention to “structural competence”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which</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involves taking account of the ways in which structural and institutional factors – such as racism, marginalization, welfare policies and other socioeconomic issues) combine to influence the risk for certain conditions and ultimately influence pathways to care, attitudes to treatment, availability of social support and outcomes</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181137" indent="-181137" algn="jus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Structural competence helps de-emphasize an individual’s problems or “deficits” and focuses on the uniqueness of individuals and their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29</a:t>
            </a:fld>
            <a:endParaRPr lang="x-none"/>
          </a:p>
        </p:txBody>
      </p:sp>
    </p:spTree>
    <p:extLst>
      <p:ext uri="{BB962C8B-B14F-4D97-AF65-F5344CB8AC3E}">
        <p14:creationId xmlns:p14="http://schemas.microsoft.com/office/powerpoint/2010/main" val="273952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500063"/>
            <a:ext cx="5576887" cy="3136900"/>
          </a:xfrm>
        </p:spPr>
      </p:sp>
      <p:sp>
        <p:nvSpPr>
          <p:cNvPr id="3" name="Notes Placeholder 2"/>
          <p:cNvSpPr>
            <a:spLocks noGrp="1"/>
          </p:cNvSpPr>
          <p:nvPr>
            <p:ph type="body" idx="1"/>
          </p:nvPr>
        </p:nvSpPr>
        <p:spPr>
          <a:xfrm>
            <a:off x="396071" y="3648656"/>
            <a:ext cx="6096024" cy="6118719"/>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30726" indent="-230726">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34496" lvl="1" indent="-173044">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34496" lvl="1" indent="-173044">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34496" lvl="1" indent="-173044">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30726" indent="-230726">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34496" lvl="1" indent="-173044">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34496" lvl="1" indent="-173044">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30726" indent="-230726">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34496" lvl="1" indent="-173044">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34496" lvl="1" indent="-173044">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30726" indent="-230726">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92178" lvl="1" indent="-230726">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6020" indent="-346020">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34496" lvl="1" indent="-173044">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10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Membership of the group</a:t>
            </a:r>
            <a:endParaRPr lang="x-none" b="1" u="sng"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peer support group can have open or closed membership depending on its purpose. </a:t>
            </a:r>
          </a:p>
          <a:p>
            <a:pPr marL="181137" indent="-181137" algn="just">
              <a:spcAft>
                <a:spcPts val="634"/>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Each type of group has its own advantages.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With open membership:</a:t>
            </a:r>
          </a:p>
          <a:p>
            <a:pPr marL="422653" indent="-181137" algn="just">
              <a:spcAft>
                <a:spcPts val="634"/>
              </a:spcAft>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Anyone who would like to participate can join in. </a:t>
            </a:r>
          </a:p>
          <a:p>
            <a:pPr marL="422653" indent="-181137" algn="just">
              <a:spcAft>
                <a:spcPts val="634"/>
              </a:spcAft>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Members generally attend and stop attending according to their own needs. </a:t>
            </a:r>
          </a:p>
          <a:p>
            <a:pPr marL="422653" indent="-181137" algn="just">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type of membership allows people to go to meetings whenever they would like, and it enables people to seek out peer support at short notice.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30</a:t>
            </a:fld>
            <a:endParaRPr lang="x-none"/>
          </a:p>
        </p:txBody>
      </p:sp>
    </p:spTree>
    <p:extLst>
      <p:ext uri="{BB962C8B-B14F-4D97-AF65-F5344CB8AC3E}">
        <p14:creationId xmlns:p14="http://schemas.microsoft.com/office/powerpoint/2010/main" val="4262905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1506"/>
            <a:ext cx="5435758" cy="4398694"/>
          </a:xfrm>
        </p:spPr>
        <p:txBody>
          <a:bodyPr/>
          <a:lstStyle/>
          <a:p>
            <a:pPr marL="0" marR="0" lvl="0" indent="0" algn="just" defTabSz="914400" rtl="0" eaLnBrk="1" fontAlgn="auto" latinLnBrk="0" hangingPunct="1">
              <a:lnSpc>
                <a:spcPct val="100000"/>
              </a:lnSpc>
              <a:spcBef>
                <a:spcPts val="0"/>
              </a:spcBef>
              <a:spcAft>
                <a:spcPts val="634"/>
              </a:spcAft>
              <a:buClrTx/>
              <a:buSzTx/>
              <a:buFont typeface="Arial" panose="020B0604020202020204" pitchFamily="34" charset="0"/>
              <a:buNone/>
              <a:tabLst/>
              <a:defRPr/>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Membership of the group (cont’d)</a:t>
            </a:r>
            <a:endParaRPr lang="x-none" sz="1200"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0" indent="0" algn="just">
              <a:spcAft>
                <a:spcPts val="634"/>
              </a:spcAft>
              <a:buFont typeface="Arial" panose="020B0604020202020204" pitchFamily="34" charset="0"/>
              <a:buNone/>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membership is closed:</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Only people who have been accepted into the group are allowed to attend meetings.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interested in joining may meet current members before the start of the peer support meeting in order to understand needs and expectations and whether there is a good fit with the purpose of the group.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type of membership allows members to get to know each other better over time, resulting in trusting relationships and a secure environment for sharing confidential experiences.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some group members, being in a closed group where the members stay the same may be the only kind of space in which they feel comfortable sharing their stories.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can be helpful to talk about the significance of the group as an entity and each person’s presence in the group. </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some people, it can be important for their recovery to know that their presence and inputs are meaningful for the other members.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31</a:t>
            </a:fld>
            <a:endParaRPr lang="x-none"/>
          </a:p>
        </p:txBody>
      </p:sp>
    </p:spTree>
    <p:extLst>
      <p:ext uri="{BB962C8B-B14F-4D97-AF65-F5344CB8AC3E}">
        <p14:creationId xmlns:p14="http://schemas.microsoft.com/office/powerpoint/2010/main" val="3176557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634"/>
              </a:spcAft>
              <a:buClrTx/>
              <a:buSzTx/>
              <a:buFont typeface="Arial" panose="020B0604020202020204" pitchFamily="34" charset="0"/>
              <a:buNone/>
              <a:tabLst/>
              <a:defRPr/>
            </a:pPr>
            <a:r>
              <a:rPr lang="en-GB"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Membership of the group (cont’d)</a:t>
            </a:r>
            <a:endParaRPr lang="x-none"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Another option is to start the peer support group with an open membership and then close the group when members have come to know each other and if they do not wish to include more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Either form of membership can provide people with a sense of purpose and connectedness.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From the beginning, it is important to be clear about the type of membership.</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32</a:t>
            </a:fld>
            <a:endParaRPr lang="x-none"/>
          </a:p>
        </p:txBody>
      </p:sp>
    </p:spTree>
    <p:extLst>
      <p:ext uri="{BB962C8B-B14F-4D97-AF65-F5344CB8AC3E}">
        <p14:creationId xmlns:p14="http://schemas.microsoft.com/office/powerpoint/2010/main" val="3220221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54025"/>
            <a:ext cx="6008687" cy="3381375"/>
          </a:xfrm>
        </p:spPr>
      </p:sp>
      <p:sp>
        <p:nvSpPr>
          <p:cNvPr id="3" name="Notes Placeholder 2"/>
          <p:cNvSpPr>
            <a:spLocks noGrp="1"/>
          </p:cNvSpPr>
          <p:nvPr>
            <p:ph type="body" idx="1"/>
          </p:nvPr>
        </p:nvSpPr>
        <p:spPr>
          <a:xfrm>
            <a:off x="439737" y="4006858"/>
            <a:ext cx="6008687" cy="5557829"/>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New members</a:t>
            </a:r>
            <a:r>
              <a:rPr lang="en-US"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t>
            </a:r>
            <a:r>
              <a:rPr lang="en-GB" b="1" u="sng" dirty="0">
                <a:latin typeface="Calibri" panose="020F0502020204030204" pitchFamily="34" charset="0"/>
                <a:ea typeface="SimSun" panose="02010600030101010101" pitchFamily="2" charset="-122"/>
                <a:cs typeface="Arial" panose="020B0604020202020204" pitchFamily="34" charset="0"/>
              </a:rPr>
              <a:t>(</a:t>
            </a:r>
            <a:r>
              <a:rPr lang="en-GB" b="1" u="sng" dirty="0">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Members have different reasons for joining support groups.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example, a person may have reached a crisis point in their life, feeling as if they can no longer cope with their situation alone, or they may simply want to join because they have heard about the group from other people.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it is decided that new members should be met in advance in order to understand their personal needs and expectations, this should be done by the facilitator or a member(s) of the group who feel(s) comfortable giving details of the peer support  group, explaining its purpose and orienting the new member.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new group member can be provided with contact details (for telephone calls, text or WhatsApp messages, emails) for questions or information about meetings.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potential member needs to be helped to decide whether the group is a good fit for them, as well being informed of any particular needs for joining the group (e.g., physical access needs, language needs, etc.).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New members may also find useful to know in advance the following: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Who to contact if they wish to join the group.</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Meeting times, duration, venue and topics</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Values and principles, particularly in relation to confidentiality</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Any ground rules that may have been established by the group</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brief description of the process of meetings</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brief insight into what peer support means and how it might be of benefit.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33</a:t>
            </a:fld>
            <a:endParaRPr lang="x-none"/>
          </a:p>
        </p:txBody>
      </p:sp>
    </p:spTree>
    <p:extLst>
      <p:ext uri="{BB962C8B-B14F-4D97-AF65-F5344CB8AC3E}">
        <p14:creationId xmlns:p14="http://schemas.microsoft.com/office/powerpoint/2010/main" val="3761472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52538"/>
            <a:ext cx="4581525" cy="2578100"/>
          </a:xfrm>
        </p:spPr>
      </p:sp>
      <p:sp>
        <p:nvSpPr>
          <p:cNvPr id="3" name="Notes Placeholder 2"/>
          <p:cNvSpPr>
            <a:spLocks noGrp="1"/>
          </p:cNvSpPr>
          <p:nvPr>
            <p:ph type="body" idx="1"/>
          </p:nvPr>
        </p:nvSpPr>
        <p:spPr>
          <a:xfrm>
            <a:off x="688817" y="4032532"/>
            <a:ext cx="5510530" cy="4733842"/>
          </a:xfrm>
        </p:spPr>
        <p:txBody>
          <a:bodyPr/>
          <a:lstStyle/>
          <a:p>
            <a:pPr marL="0" marR="0" indent="0" algn="just">
              <a:spcBef>
                <a:spcPts val="0"/>
              </a:spcBef>
              <a:spcAft>
                <a:spcPts val="1000"/>
              </a:spcAft>
              <a:buNone/>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Structure of the group</a:t>
            </a:r>
            <a:endParaRPr lang="x-none"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aims of the peer support group can be fulfilled in many different ways. It may be through:</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….formal meetings…</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…or informal meetings with less structure…</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as well as through more recreational activities (e.g. outings or sports). </a:t>
            </a: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Before starting, it can be helpful to picture what the group might look like in order to decide on its structure and whether it should be more formal or informal.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Formal peer support groups generally have more delineated roles and responsibilities within their structure, such as a specific facilitator for each meeting. </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Informal peer support groups generally have more flexibility, allowing members to have varying and dynamic roles. They can also allow for more flexibility in planning and implementing activities.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Discussing the structure with other group members and listening to their input is both necessary and beneficial. </a:t>
            </a: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 group’s structure can influence the group’s dynamics and understanding how to navigate these dynamics can be helpful. For instance, in a structured group with one facilitator and many members, a power imbalance exists.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There should be openness and transparency about this imbalance and awareness that these roles may change and evolve as the group develops.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34</a:t>
            </a:fld>
            <a:endParaRPr lang="x-none"/>
          </a:p>
        </p:txBody>
      </p:sp>
    </p:spTree>
    <p:extLst>
      <p:ext uri="{BB962C8B-B14F-4D97-AF65-F5344CB8AC3E}">
        <p14:creationId xmlns:p14="http://schemas.microsoft.com/office/powerpoint/2010/main" val="3219898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75" y="388938"/>
            <a:ext cx="4056063" cy="2282825"/>
          </a:xfrm>
        </p:spPr>
      </p:sp>
      <p:sp>
        <p:nvSpPr>
          <p:cNvPr id="3" name="Notes Placeholder 2"/>
          <p:cNvSpPr>
            <a:spLocks noGrp="1"/>
          </p:cNvSpPr>
          <p:nvPr>
            <p:ph type="body" idx="1"/>
          </p:nvPr>
        </p:nvSpPr>
        <p:spPr>
          <a:xfrm>
            <a:off x="513452" y="2804815"/>
            <a:ext cx="5787139" cy="5712883"/>
          </a:xfrm>
        </p:spPr>
        <p:txBody>
          <a:bodyPr/>
          <a:lstStyle/>
          <a:p>
            <a:pPr marL="0" marR="0" indent="0" algn="just">
              <a:spcBef>
                <a:spcPts val="0"/>
              </a:spcBef>
              <a:spcAft>
                <a:spcPts val="1000"/>
              </a:spcAft>
              <a:buNone/>
            </a:pPr>
            <a:r>
              <a:rPr lang="en-GB"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Ground rules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set of ground rules and principles for the operation of meetings can be developed and documented by the group members.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Setting ground rules will let members know what to expect from the group and will help to provide a safe place for people to meet.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Copies of the document should be distributed to the group and people attending the group should be regularly reminded about the rules.</a:t>
            </a:r>
          </a:p>
          <a:p>
            <a:pPr marL="638337" lvl="1" indent="-181137" algn="just">
              <a:spcAft>
                <a:spcPts val="634"/>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principles for consideration are listed in this slide as an illustration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Maintaining confidentiality. Group members should not disclose information about other members outside the group.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Refrain from expressing judgement or being critical of other members.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Respect the right to share feelings or not. People should be encouraged to speak during the meetings, but if they wish just to “be there” at times the group should accept that. People should not feel they have to talk or share anything to join the group.</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Do not be intrusive. Respect how much or how little closeness people want to have with other group members.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Appreciate that each person’s feelings and experience are unique and group members need to respect and accept, without discrimination, what members have in common and what is specific to each individual,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Respect the right of all the members to express themselves, and to do so without interruption. However, people who may be in crisis may be allowed more time to talk through their issues.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Share responsibility by taking turns in various roles such as coffee-maker or facilitator.</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38337" lvl="1" indent="-181137" algn="just">
              <a:spcAft>
                <a:spcPts val="634"/>
              </a:spcAf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35</a:t>
            </a:fld>
            <a:endParaRPr lang="x-none"/>
          </a:p>
        </p:txBody>
      </p:sp>
    </p:spTree>
    <p:extLst>
      <p:ext uri="{BB962C8B-B14F-4D97-AF65-F5344CB8AC3E}">
        <p14:creationId xmlns:p14="http://schemas.microsoft.com/office/powerpoint/2010/main" val="3872178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Family Support Network. Good practice guidelines for Peer Led Family Support Groups, p.21 [online publication]. Dublin, Ireland: Family Support Network; 2010.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http://fsn.ie/uploads/research_files/GoodPracticeGuidelinesforPeerLedFamilySupportGroups.pdf</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36</a:t>
            </a:fld>
            <a:endParaRPr lang="x-none"/>
          </a:p>
        </p:txBody>
      </p:sp>
    </p:spTree>
    <p:extLst>
      <p:ext uri="{BB962C8B-B14F-4D97-AF65-F5344CB8AC3E}">
        <p14:creationId xmlns:p14="http://schemas.microsoft.com/office/powerpoint/2010/main" val="1716547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252538"/>
            <a:ext cx="5522913" cy="3106737"/>
          </a:xfrm>
        </p:spPr>
      </p:sp>
      <p:sp>
        <p:nvSpPr>
          <p:cNvPr id="3" name="Notes Placeholder 2"/>
          <p:cNvSpPr>
            <a:spLocks noGrp="1"/>
          </p:cNvSpPr>
          <p:nvPr>
            <p:ph type="body" idx="1"/>
          </p:nvPr>
        </p:nvSpPr>
        <p:spPr>
          <a:xfrm>
            <a:off x="688817" y="4621131"/>
            <a:ext cx="5510530" cy="4145243"/>
          </a:xfrm>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37</a:t>
            </a:fld>
            <a:endParaRPr lang="x-none"/>
          </a:p>
        </p:txBody>
      </p:sp>
    </p:spTree>
    <p:extLst>
      <p:ext uri="{BB962C8B-B14F-4D97-AF65-F5344CB8AC3E}">
        <p14:creationId xmlns:p14="http://schemas.microsoft.com/office/powerpoint/2010/main" val="4255990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52538"/>
            <a:ext cx="5011737" cy="2819400"/>
          </a:xfrm>
        </p:spPr>
      </p:sp>
      <p:sp>
        <p:nvSpPr>
          <p:cNvPr id="3" name="Notes Placeholder 2"/>
          <p:cNvSpPr>
            <a:spLocks noGrp="1"/>
          </p:cNvSpPr>
          <p:nvPr>
            <p:ph type="body" idx="1"/>
          </p:nvPr>
        </p:nvSpPr>
        <p:spPr>
          <a:xfrm>
            <a:off x="688817" y="4370664"/>
            <a:ext cx="5510530" cy="4395710"/>
          </a:xfrm>
        </p:spPr>
        <p:txBody>
          <a:bodyPr/>
          <a:lstStyle/>
          <a:p>
            <a:pPr marL="0" marR="0" indent="0" algn="just">
              <a:spcBef>
                <a:spcPts val="0"/>
              </a:spcBef>
              <a:spcAft>
                <a:spcPts val="800"/>
              </a:spcAft>
              <a:buNone/>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Confidentiality issues</a:t>
            </a:r>
            <a:endParaRPr lang="x-none"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Respect for the privacy of others within peer support groups is particularly important.</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often share personal stories and are often able to do so only after having developed a trusted relationship with group members.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very important to respect this trust and for group members to keep all information and stories shared during meetings confidential, including, where requested, people’s participation in the group</a:t>
            </a: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 </a:t>
            </a:r>
            <a:r>
              <a:rPr lang="en-GB" i="1" dirty="0">
                <a:solidFill>
                  <a:srgbClr val="221E1F"/>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221E1F"/>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245">
                  <a:extLst>
                    <a:ext uri="{A12FA001-AC4F-418D-AE19-62706E023703}">
                      <ahyp:hlinkClr xmlns:ahyp="http://schemas.microsoft.com/office/drawing/2018/hyperlinkcolor" val="tx"/>
                    </a:ext>
                  </a:extLst>
                </a:hlinkClick>
              </a:rPr>
              <a:t>24</a:t>
            </a:r>
            <a:r>
              <a:rPr lang="en-GB" i="1" dirty="0">
                <a:solidFill>
                  <a:srgbClr val="221E1F"/>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someone wants to gather information about group members, they should first ask for the group member’s consent. The person should clearly explain to them why they would like this information and how it will be used.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Information about members (e.g. contact details) should be kept in a secure place to prevent others from having access to private information, even by accident (e.g. locked drawer or a password-protected computer file)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ction="ppaction://hlinkfile" tooltip=", 2010 #240">
                  <a:extLst>
                    <a:ext uri="{A12FA001-AC4F-418D-AE19-62706E023703}">
                      <ahyp:hlinkClr xmlns:ahyp="http://schemas.microsoft.com/office/drawing/2018/hyperlinkcolor" val="tx"/>
                    </a:ext>
                  </a:extLst>
                </a:hlinkClick>
              </a:rPr>
              <a:t>15</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There may be some situations where exceptions to confidentiality are made, such as when a child has been abused or a group member is hurting someone. How these situations should be approached will depend on the law of the country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2007 #245">
                  <a:extLst>
                    <a:ext uri="{A12FA001-AC4F-418D-AE19-62706E023703}">
                      <ahyp:hlinkClr xmlns:ahyp="http://schemas.microsoft.com/office/drawing/2018/hyperlinkcolor" val="tx"/>
                    </a:ext>
                  </a:extLst>
                </a:hlinkClick>
              </a:rPr>
              <a:t>24</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38</a:t>
            </a:fld>
            <a:endParaRPr lang="x-none"/>
          </a:p>
        </p:txBody>
      </p:sp>
    </p:spTree>
    <p:extLst>
      <p:ext uri="{BB962C8B-B14F-4D97-AF65-F5344CB8AC3E}">
        <p14:creationId xmlns:p14="http://schemas.microsoft.com/office/powerpoint/2010/main" val="3456874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External support for group members</a:t>
            </a:r>
            <a:r>
              <a:rPr lang="en-US"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t>
            </a:r>
            <a:r>
              <a:rPr lang="en-GB" b="1" u="sng" dirty="0">
                <a:latin typeface="Calibri" panose="020F0502020204030204" pitchFamily="34" charset="0"/>
                <a:ea typeface="SimSun" panose="02010600030101010101" pitchFamily="2" charset="-122"/>
                <a:cs typeface="Arial" panose="020B0604020202020204" pitchFamily="34" charset="0"/>
              </a:rPr>
              <a:t>(</a:t>
            </a:r>
            <a:r>
              <a:rPr lang="en-GB" b="1" u="sng" dirty="0">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b="1" u="sng" dirty="0">
                <a:latin typeface="Calibri" panose="020F0502020204030204" pitchFamily="34" charset="0"/>
                <a:ea typeface="SimSun" panose="02010600030101010101" pitchFamily="2" charset="-122"/>
                <a:cs typeface="Arial" panose="020B0604020202020204" pitchFamily="34" charset="0"/>
              </a:rPr>
              <a:t>)</a:t>
            </a:r>
            <a:endParaRPr lang="x-none" u="sng"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times the group may identify that a member is struggling with a personal issue and may need more support than what the group can provide.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If a group member would like more support, various options may be explored – such as the available support structures within the community.</a:t>
            </a:r>
            <a:endParaRPr lang="en-GB"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person can be provided with information about additional support, which they may or may not choose to use.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can be useful to share resource information and, over time, collectively to build a file on the possible sources of support that might be beneficial for group members.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times, the group members may feel that they are facing limitations in term of the support they can provide to their fellow members.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needs to be discussed. Exploration of external resources may be a potential way to address this issue</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Discussing external support may also take pressure off the members of the group who are taking responsibility for issues they feel are beyond them.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39</a:t>
            </a:fld>
            <a:endParaRPr lang="x-none"/>
          </a:p>
        </p:txBody>
      </p:sp>
    </p:spTree>
    <p:extLst>
      <p:ext uri="{BB962C8B-B14F-4D97-AF65-F5344CB8AC3E}">
        <p14:creationId xmlns:p14="http://schemas.microsoft.com/office/powerpoint/2010/main" val="418542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401638"/>
            <a:ext cx="5272087" cy="2965450"/>
          </a:xfrm>
        </p:spPr>
      </p:sp>
      <p:sp>
        <p:nvSpPr>
          <p:cNvPr id="3" name="Notes Placeholder 2"/>
          <p:cNvSpPr>
            <a:spLocks noGrp="1"/>
          </p:cNvSpPr>
          <p:nvPr>
            <p:ph type="body" idx="1"/>
          </p:nvPr>
        </p:nvSpPr>
        <p:spPr>
          <a:xfrm>
            <a:off x="467846" y="3367054"/>
            <a:ext cx="6156433" cy="6431091"/>
          </a:xfrm>
        </p:spPr>
        <p:txBody>
          <a:bodyPr/>
          <a:lstStyle/>
          <a:p>
            <a:r>
              <a:rPr lang="en-US" b="1" dirty="0"/>
              <a:t>Preliminary note on language</a:t>
            </a:r>
          </a:p>
          <a:p>
            <a:endParaRPr lang="en-US" dirty="0"/>
          </a:p>
          <a:p>
            <a:pPr marL="173044" indent="-173044">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34496" lvl="1" indent="-173044">
              <a:buFont typeface="Arial" panose="020B0604020202020204" pitchFamily="34" charset="0"/>
              <a:buChar char="•"/>
            </a:pPr>
            <a:r>
              <a:rPr lang="en-US" dirty="0"/>
              <a:t>People must be able to decide on the vocabulary, idioms and descriptions of their experience, situation or distress. </a:t>
            </a:r>
          </a:p>
          <a:p>
            <a:pPr marL="634496" lvl="1" indent="-173044">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34496" lvl="1" indent="-173044">
              <a:buFont typeface="Arial" panose="020B0604020202020204" pitchFamily="34" charset="0"/>
              <a:buChar char="•"/>
            </a:pPr>
            <a:r>
              <a:rPr lang="en-US" dirty="0"/>
              <a:t>Others find some or all these terms stigmatizing or use different expressions to refer to their emotions, experiences or distress. </a:t>
            </a:r>
          </a:p>
          <a:p>
            <a:pPr marL="634496" lvl="1" indent="-173044">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3044" indent="-173044">
              <a:buFont typeface="Arial" panose="020B0604020202020204" pitchFamily="34" charset="0"/>
              <a:buChar char="•"/>
            </a:pPr>
            <a:endParaRPr lang="en-US" dirty="0"/>
          </a:p>
          <a:p>
            <a:pPr marL="173044" indent="-173044">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endParaRPr lang="en-US" dirty="0"/>
          </a:p>
          <a:p>
            <a:pPr marL="173044" indent="-173044">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3044" indent="-173044">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34496" lvl="1" indent="-173044">
              <a:buFont typeface="Arial" panose="020B0604020202020204" pitchFamily="34" charset="0"/>
              <a:buChar char="•"/>
            </a:pPr>
            <a:r>
              <a:rPr lang="en-US" dirty="0"/>
              <a:t>The use of the term “disability” in this context does not imply that people have an impairment or a disorder. </a:t>
            </a:r>
          </a:p>
          <a:p>
            <a:pPr marL="173044" indent="-173044">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1000"/>
              </a:spcAft>
              <a:buNone/>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Promoting support groups</a:t>
            </a:r>
            <a:endParaRPr lang="x-none"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81137" indent="-181137">
              <a:spcAft>
                <a:spcPts val="634"/>
              </a:spcAft>
              <a:buFont typeface="Arial" panose="020B0604020202020204" pitchFamily="34" charset="0"/>
              <a:buChar char="•"/>
            </a:pPr>
            <a:r>
              <a:rPr lang="en-US" dirty="0"/>
              <a:t>Information about the group can be disseminated to key community organizations as well as to NGOs, disabled persons organizations, social services, local community </a:t>
            </a:r>
            <a:r>
              <a:rPr lang="en-US" dirty="0" err="1"/>
              <a:t>centres</a:t>
            </a:r>
            <a:r>
              <a:rPr lang="en-US" dirty="0"/>
              <a:t>, markets, village meeting points, local television and radio, newspapers, mental health and social services, etc. </a:t>
            </a:r>
          </a:p>
          <a:p>
            <a:pPr marL="181137" indent="-181137">
              <a:spcAft>
                <a:spcPts val="634"/>
              </a:spcAft>
              <a:buFont typeface="Arial" panose="020B0604020202020204" pitchFamily="34" charset="0"/>
              <a:buChar char="•"/>
            </a:pPr>
            <a:r>
              <a:rPr lang="en-US" dirty="0"/>
              <a:t>The information may include….</a:t>
            </a:r>
          </a:p>
          <a:p>
            <a:pPr marL="638337" lvl="1" indent="-181137">
              <a:spcAft>
                <a:spcPts val="634"/>
              </a:spcAft>
              <a:buFont typeface="Arial" panose="020B0604020202020204" pitchFamily="34" charset="0"/>
              <a:buChar char="•"/>
            </a:pPr>
            <a:r>
              <a:rPr lang="en-US" dirty="0"/>
              <a:t>regular contact and discussions with people working in these organizations and services….</a:t>
            </a:r>
          </a:p>
          <a:p>
            <a:pPr marL="638337" lvl="1" indent="-181137">
              <a:spcAft>
                <a:spcPts val="634"/>
              </a:spcAft>
              <a:buFont typeface="Arial" panose="020B0604020202020204" pitchFamily="34" charset="0"/>
              <a:buChar char="•"/>
            </a:pPr>
            <a:r>
              <a:rPr lang="en-US" dirty="0"/>
              <a:t>….but also involves disseminating flyers and brochures in all relevant places in the community where potential members are likely to visit (e.g. mental health and social services). </a:t>
            </a:r>
          </a:p>
          <a:p>
            <a:pPr marL="1095537" lvl="2" indent="-181137">
              <a:spcAft>
                <a:spcPts val="634"/>
              </a:spcAft>
              <a:buFont typeface="Arial" panose="020B0604020202020204" pitchFamily="34" charset="0"/>
              <a:buChar char="•"/>
            </a:pPr>
            <a:r>
              <a:rPr lang="en-US" dirty="0"/>
              <a:t>Consideration of potential members who may face barriers in accessing services is also important.</a:t>
            </a:r>
          </a:p>
          <a:p>
            <a:pPr marL="181137" indent="-181137">
              <a:spcAft>
                <a:spcPts val="634"/>
              </a:spcAft>
              <a:buFont typeface="Arial" panose="020B0604020202020204" pitchFamily="34" charset="0"/>
              <a:buChar char="•"/>
            </a:pPr>
            <a:r>
              <a:rPr lang="en-US" dirty="0"/>
              <a:t> Flyers or brochures should state the purpose and activities of the group, as well as logistical information such as meeting dates, time and location.</a:t>
            </a:r>
          </a:p>
          <a:p>
            <a:pPr marL="181137" indent="-181137">
              <a:buFont typeface="Arial" panose="020B0604020202020204" pitchFamily="34" charset="0"/>
              <a:buChar char="•"/>
            </a:pPr>
            <a:r>
              <a:rPr lang="en-US" dirty="0"/>
              <a:t> Social media, such as Facebook and Twitter, can be an informal way of promoting support groups to a wider audience.</a:t>
            </a: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40</a:t>
            </a:fld>
            <a:endParaRPr lang="x-none"/>
          </a:p>
        </p:txBody>
      </p:sp>
    </p:spTree>
    <p:extLst>
      <p:ext uri="{BB962C8B-B14F-4D97-AF65-F5344CB8AC3E}">
        <p14:creationId xmlns:p14="http://schemas.microsoft.com/office/powerpoint/2010/main" val="3660075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57"/>
              </a:spcBef>
              <a:spcAft>
                <a:spcPts val="1057"/>
              </a:spcAft>
            </a:pPr>
            <a:r>
              <a:rPr lang="en-US" b="1" dirty="0">
                <a:solidFill>
                  <a:prstClr val="black"/>
                </a:solidFill>
              </a:rPr>
              <a:t>5. Running peer support meeting</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section provides guidance for running peer support group meetings.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steps outlined below are suggestions that are designed to help groups get started; they are not meant to be prescriptive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468">
                  <a:extLst>
                    <a:ext uri="{A12FA001-AC4F-418D-AE19-62706E023703}">
                      <ahyp:hlinkClr xmlns:ahyp="http://schemas.microsoft.com/office/drawing/2018/hyperlinkcolor" val="tx"/>
                    </a:ext>
                  </a:extLst>
                </a:hlinkClick>
              </a:rPr>
              <a:t>25</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58AB9F27-5963-4392-885D-38DAE7528896}" type="slidenum">
              <a:rPr lang="x-none" smtClean="0"/>
              <a:t>41</a:t>
            </a:fld>
            <a:endParaRPr lang="x-none"/>
          </a:p>
        </p:txBody>
      </p:sp>
    </p:spTree>
    <p:extLst>
      <p:ext uri="{BB962C8B-B14F-4D97-AF65-F5344CB8AC3E}">
        <p14:creationId xmlns:p14="http://schemas.microsoft.com/office/powerpoint/2010/main" val="165437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Location and frequency of meetings</a:t>
            </a:r>
            <a:r>
              <a:rPr lang="en-US"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246">
                  <a:extLst>
                    <a:ext uri="{A12FA001-AC4F-418D-AE19-62706E023703}">
                      <ahyp:hlinkClr xmlns:ahyp="http://schemas.microsoft.com/office/drawing/2018/hyperlinkcolor" val="tx"/>
                    </a:ext>
                  </a:extLst>
                </a:hlinkClick>
              </a:rPr>
              <a:t>26</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34"/>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deciding a location for the peer support group meetings, it is useful to consider:</a:t>
            </a: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Accessibility – Can people get there easily? Consider physical, logistical and financial issues (e.g. time of day, location, transport required).</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Size – Is the meeting place large enough? Are there enough chairs?</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Comfort – Is it quiet, welcoming and private enough to allow for a comfortable exchange between group members? </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Convenience – Are there toilets/washrooms?</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Cost – Is there a charge to use the meeting room?</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Refreshments – Will anything be offered at meetings? Note that refreshments can contribute to creating a relaxed atmosphere.</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42</a:t>
            </a:fld>
            <a:endParaRPr lang="x-none"/>
          </a:p>
        </p:txBody>
      </p:sp>
    </p:spTree>
    <p:extLst>
      <p:ext uri="{BB962C8B-B14F-4D97-AF65-F5344CB8AC3E}">
        <p14:creationId xmlns:p14="http://schemas.microsoft.com/office/powerpoint/2010/main" val="1311793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6606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Location and frequency of </a:t>
            </a: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meetings</a:t>
            </a:r>
            <a:r>
              <a:rPr lang="en-US"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t>
            </a: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(cont’d)</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Possible locations may be community centres, schools, places of worship, coffee shops, libraries or mental health and social services.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use the same place whenever possible so that group members know where to meet, feel comfortable and become familiar with that particular space.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there should be clear boundaries between the normal activities of the place where meetings will take place and the activities of the support group (e.g. the group can benefit from a private room so that meetings are not interrupted by people who are not group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Another consideration is how often the group will meet.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frequency of meetings and the time will need to be agreed. It depends on what is most convenient for the members of the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may need collective discussion and a period of experimentation during which arrangements can be adjusted.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43</a:t>
            </a:fld>
            <a:endParaRPr lang="x-none"/>
          </a:p>
        </p:txBody>
      </p:sp>
    </p:spTree>
    <p:extLst>
      <p:ext uri="{BB962C8B-B14F-4D97-AF65-F5344CB8AC3E}">
        <p14:creationId xmlns:p14="http://schemas.microsoft.com/office/powerpoint/2010/main" val="2012560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Peer support program [web page]. Kathmandu: KOSHISH National Mental Health Self-help Organisation.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http://www.koshishnepal.org/programs/4</a:t>
            </a:r>
            <a:r>
              <a:rPr lang="en-GB" dirty="0">
                <a:latin typeface="Calibri" panose="020F0502020204030204" pitchFamily="34" charset="0"/>
                <a:ea typeface="Calibri" panose="020F0502020204030204" pitchFamily="34" charset="0"/>
                <a:cs typeface="Arial" panose="020B0604020202020204" pitchFamily="34" charset="0"/>
              </a:rPr>
              <a:t>, accessed 20 November 2018).</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44</a:t>
            </a:fld>
            <a:endParaRPr lang="x-none"/>
          </a:p>
        </p:txBody>
      </p:sp>
    </p:spTree>
    <p:extLst>
      <p:ext uri="{BB962C8B-B14F-4D97-AF65-F5344CB8AC3E}">
        <p14:creationId xmlns:p14="http://schemas.microsoft.com/office/powerpoint/2010/main" val="4037485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Welcome! [website]. London: The Dragon Café; 2017.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www.dragoncafe.co.uk</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p>
          <a:p>
            <a:endParaRPr lang="en-GB" dirty="0">
              <a:latin typeface="Calibri" panose="020F0502020204030204" pitchFamily="34" charset="0"/>
              <a:cs typeface="Arial" panose="020B0604020202020204" pitchFamily="34" charset="0"/>
            </a:endParaRPr>
          </a:p>
          <a:p>
            <a:r>
              <a:rPr lang="en-GB" dirty="0">
                <a:latin typeface="Calibri" panose="020F0502020204030204" pitchFamily="34" charset="0"/>
                <a:cs typeface="Arial" panose="020B0604020202020204" pitchFamily="34" charset="0"/>
              </a:rPr>
              <a:t>and</a:t>
            </a:r>
          </a:p>
          <a:p>
            <a:endParaRPr lang="en-GB" dirty="0">
              <a:latin typeface="Calibri" panose="020F0502020204030204" pitchFamily="34" charset="0"/>
              <a:cs typeface="Arial" panose="020B0604020202020204" pitchFamily="34" charset="0"/>
            </a:endParaRPr>
          </a:p>
          <a:p>
            <a:r>
              <a:rPr lang="en-GB" dirty="0">
                <a:latin typeface="Calibri" panose="020F0502020204030204" pitchFamily="34" charset="0"/>
                <a:ea typeface="Calibri" panose="020F0502020204030204" pitchFamily="34" charset="0"/>
                <a:cs typeface="Arial" panose="020B0604020202020204" pitchFamily="34" charset="0"/>
              </a:rPr>
              <a:t>Patterson C. I’ve found a little bit of heaven for those who’ve been in hell [website]. The Guardian; 6 February 2015. (https://</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www.theguardian.com/commentisfree/2015/feb/06/mental-health-dragon-cafe-respite-respect</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45</a:t>
            </a:fld>
            <a:endParaRPr lang="x-none"/>
          </a:p>
        </p:txBody>
      </p:sp>
    </p:spTree>
    <p:extLst>
      <p:ext uri="{BB962C8B-B14F-4D97-AF65-F5344CB8AC3E}">
        <p14:creationId xmlns:p14="http://schemas.microsoft.com/office/powerpoint/2010/main" val="4204828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04813"/>
            <a:ext cx="6008687" cy="3381375"/>
          </a:xfrm>
        </p:spPr>
      </p:sp>
      <p:sp>
        <p:nvSpPr>
          <p:cNvPr id="3" name="Notes Placeholder 2"/>
          <p:cNvSpPr>
            <a:spLocks noGrp="1"/>
          </p:cNvSpPr>
          <p:nvPr>
            <p:ph type="body" idx="1"/>
          </p:nvPr>
        </p:nvSpPr>
        <p:spPr>
          <a:xfrm>
            <a:off x="439737" y="3786188"/>
            <a:ext cx="6008687" cy="572985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2007 #245">
                  <a:extLst>
                    <a:ext uri="{A12FA001-AC4F-418D-AE19-62706E023703}">
                      <ahyp:hlinkClr xmlns:ahyp="http://schemas.microsoft.com/office/drawing/2018/hyperlinkcolor" val="tx"/>
                    </a:ext>
                  </a:extLst>
                </a:hlinkClick>
              </a:rPr>
              <a:t>24</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first meeting of a support group is important and often sets the tone for future meetings of the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number of people attending should not be the main concern. What is more important is the connection with the people who do attend.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of the steps to consider are outlined below, but these are only suggestions and the group may decide on other methods for running the group that may be more appropriate.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0" indent="0" algn="just">
              <a:spcAft>
                <a:spcPts val="634"/>
              </a:spcAft>
              <a:buFont typeface="Arial" panose="020B0604020202020204" pitchFamily="34" charset="0"/>
              <a:buNone/>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Set up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22653" indent="-181137" algn="just">
              <a:buFont typeface="Wingdings" panose="05000000000000000000" pitchFamily="2" charset="2"/>
              <a:buChar char="Ø"/>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Bring an agenda and any other resources the facilitator will need for the first meeting. </a:t>
            </a:r>
          </a:p>
          <a:p>
            <a:pPr marL="422653" indent="-181137" algn="just">
              <a:buFont typeface="Wingdings" panose="05000000000000000000" pitchFamily="2" charset="2"/>
              <a:buChar char="Ø"/>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It is important that the room feels welcoming. </a:t>
            </a:r>
          </a:p>
          <a:p>
            <a:pPr marL="422653" indent="-181137" algn="just">
              <a:buFont typeface="Wingdings" panose="05000000000000000000" pitchFamily="2" charset="2"/>
              <a:buChar char="Ø"/>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If the room is difficult to find, make sure signs are posted directing people to the meeting.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Greet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22653" indent="-181137" algn="just">
              <a:buFont typeface="Wingdings" panose="05000000000000000000" pitchFamily="2" charset="2"/>
              <a:buChar char="Ø"/>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It is a good idea to have the facilitators or other members at the door to welcome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Discuss ground rules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22653" indent="-181137" algn="just">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Ground rules are important as they set out how people are expected to interact with each other in order for the group to run more effectively for everyone. For more information, see the section on</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Ground rules</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46</a:t>
            </a:fld>
            <a:endParaRPr lang="x-none"/>
          </a:p>
        </p:txBody>
      </p:sp>
    </p:spTree>
    <p:extLst>
      <p:ext uri="{BB962C8B-B14F-4D97-AF65-F5344CB8AC3E}">
        <p14:creationId xmlns:p14="http://schemas.microsoft.com/office/powerpoint/2010/main" val="386507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Share stories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buFont typeface="Arial" panose="020B0604020202020204" pitchFamily="34" charset="0"/>
              <a:buChar char="•"/>
            </a:pPr>
            <a:r>
              <a:rPr lang="en-GB" dirty="0">
                <a:solidFill>
                  <a:srgbClr val="221E1F"/>
                </a:solidFill>
                <a:latin typeface="Calibri" panose="020F0502020204030204" pitchFamily="34" charset="0"/>
                <a:ea typeface="Calibri" panose="020F0502020204030204" pitchFamily="34" charset="0"/>
                <a:cs typeface="Arial" panose="020B0604020202020204" pitchFamily="34" charset="0"/>
              </a:rPr>
              <a:t>Many people will be nervous or reluctant to speak at the first meeting, so it is really helpful for facilitators to open the conversation. </a:t>
            </a:r>
          </a:p>
          <a:p>
            <a:pPr marL="181137" indent="-181137">
              <a:buFont typeface="Arial" panose="020B0604020202020204" pitchFamily="34" charset="0"/>
              <a:buChar char="•"/>
            </a:pPr>
            <a:r>
              <a:rPr lang="en-GB" dirty="0">
                <a:solidFill>
                  <a:srgbClr val="221E1F"/>
                </a:solidFill>
                <a:latin typeface="Calibri" panose="020F0502020204030204" pitchFamily="34" charset="0"/>
                <a:ea typeface="Calibri" panose="020F0502020204030204" pitchFamily="34" charset="0"/>
                <a:cs typeface="Arial" panose="020B0604020202020204" pitchFamily="34" charset="0"/>
              </a:rPr>
              <a:t>When stories are shared it is useful to remind people about the importance of </a:t>
            </a:r>
            <a:r>
              <a:rPr lang="en-GB" i="1" dirty="0">
                <a:solidFill>
                  <a:srgbClr val="221E1F"/>
                </a:solidFill>
                <a:latin typeface="Calibri" panose="020F0502020204030204" pitchFamily="34" charset="0"/>
                <a:ea typeface="Calibri" panose="020F0502020204030204" pitchFamily="34" charset="0"/>
                <a:cs typeface="Arial" panose="020B0604020202020204" pitchFamily="34" charset="0"/>
              </a:rPr>
              <a:t>confidentiality. </a:t>
            </a:r>
          </a:p>
          <a:p>
            <a:pPr marL="181137" indent="-181137">
              <a:buFont typeface="Arial" panose="020B0604020202020204" pitchFamily="34" charset="0"/>
              <a:buChar char="•"/>
            </a:pPr>
            <a:r>
              <a:rPr lang="en-GB" i="1" dirty="0">
                <a:solidFill>
                  <a:srgbClr val="221E1F"/>
                </a:solidFill>
                <a:latin typeface="Calibri" panose="020F0502020204030204" pitchFamily="34" charset="0"/>
                <a:ea typeface="Calibri" panose="020F0502020204030204" pitchFamily="34" charset="0"/>
                <a:cs typeface="Arial" panose="020B0604020202020204" pitchFamily="34" charset="0"/>
              </a:rPr>
              <a:t>F</a:t>
            </a:r>
            <a:r>
              <a:rPr lang="en-GB" dirty="0">
                <a:solidFill>
                  <a:srgbClr val="221E1F"/>
                </a:solidFill>
                <a:latin typeface="Calibri" panose="020F0502020204030204" pitchFamily="34" charset="0"/>
                <a:ea typeface="Calibri" panose="020F0502020204030204" pitchFamily="34" charset="0"/>
                <a:cs typeface="Arial" panose="020B0604020202020204" pitchFamily="34" charset="0"/>
              </a:rPr>
              <a:t>or instance, the names of the group members should not leave the room. </a:t>
            </a:r>
          </a:p>
          <a:p>
            <a:pPr marL="181137" indent="-181137">
              <a:buFont typeface="Arial" panose="020B0604020202020204" pitchFamily="34" charset="0"/>
              <a:buChar char="•"/>
            </a:pPr>
            <a:r>
              <a:rPr lang="en-GB" dirty="0">
                <a:solidFill>
                  <a:srgbClr val="221E1F"/>
                </a:solidFill>
                <a:latin typeface="Calibri" panose="020F0502020204030204" pitchFamily="34" charset="0"/>
                <a:ea typeface="Calibri" panose="020F0502020204030204" pitchFamily="34" charset="0"/>
                <a:cs typeface="Arial" panose="020B0604020202020204" pitchFamily="34" charset="0"/>
              </a:rPr>
              <a:t>Although it might be more appropriate to establish overall group rules at the second meeting. </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47</a:t>
            </a:fld>
            <a:endParaRPr lang="x-none"/>
          </a:p>
        </p:txBody>
      </p:sp>
    </p:spTree>
    <p:extLst>
      <p:ext uri="{BB962C8B-B14F-4D97-AF65-F5344CB8AC3E}">
        <p14:creationId xmlns:p14="http://schemas.microsoft.com/office/powerpoint/2010/main" val="3915762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a:spcAft>
                <a:spcPts val="1057"/>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Discuss barriers to attending support groups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1057"/>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It is important to understand and discuss with the group some of the challenges and feel­ings people have in relation to attending support groups. </a:t>
            </a:r>
          </a:p>
          <a:p>
            <a:pPr marL="181137" indent="-181137" algn="just">
              <a:spcAft>
                <a:spcPts val="1057"/>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Barriers may include: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Fear of what others will think and potential stigma if it becomes known that they are participating in the group.</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Experiences of discrimination and exclusion.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Home or family responsibilities.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Being too burned out due to life circumstances to participate in meetings.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Nervousness about what might happen during the group sessions.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Lack of availability of assistive and augmentative communication devices.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spcAft>
                <a:spcPts val="1057"/>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Lack of trust that it will be a safe space where they can talk freely without repercussions.</a:t>
            </a:r>
            <a:endParaRPr lang="x-none" dirty="0">
              <a:latin typeface="Calibri" panose="020F0502020204030204" pitchFamily="34" charset="0"/>
              <a:ea typeface="Calibri" panose="020F0502020204030204" pitchFamily="34" charset="0"/>
              <a:cs typeface="Arial" panose="020B0604020202020204" pitchFamily="34" charset="0"/>
            </a:endParaRPr>
          </a:p>
          <a:p>
            <a:pPr marL="181137" indent="-181137" algn="just">
              <a:lnSpc>
                <a:spcPct val="115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It is important to acknowledge these challenges and to identify how the group will try to address them. </a:t>
            </a:r>
            <a:endParaRPr lang="x-none"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8AB9F27-5963-4392-885D-38DAE7528896}" type="slidenum">
              <a:rPr lang="x-none" smtClean="0"/>
              <a:t>48</a:t>
            </a:fld>
            <a:endParaRPr lang="x-none"/>
          </a:p>
        </p:txBody>
      </p:sp>
    </p:spTree>
    <p:extLst>
      <p:ext uri="{BB962C8B-B14F-4D97-AF65-F5344CB8AC3E}">
        <p14:creationId xmlns:p14="http://schemas.microsoft.com/office/powerpoint/2010/main" val="4111624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71475"/>
            <a:ext cx="6008687" cy="3381375"/>
          </a:xfrm>
        </p:spPr>
      </p:sp>
      <p:sp>
        <p:nvSpPr>
          <p:cNvPr id="3" name="Notes Placeholder 2"/>
          <p:cNvSpPr>
            <a:spLocks noGrp="1"/>
          </p:cNvSpPr>
          <p:nvPr>
            <p:ph type="body" idx="1"/>
          </p:nvPr>
        </p:nvSpPr>
        <p:spPr>
          <a:xfrm>
            <a:off x="439737" y="3752850"/>
            <a:ext cx="6008687" cy="5894388"/>
          </a:xfrm>
        </p:spPr>
        <p:txBody>
          <a:bodyPr/>
          <a:lstStyle/>
          <a:p>
            <a:pPr marL="0" marR="0" indent="0">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Encourage sharing between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Sharing within the group provides common ground on which people can start to identify with others and trust that they are not alone in the personal and social challenges that they confront. </a:t>
            </a:r>
          </a:p>
          <a:p>
            <a:pPr marL="181137" indent="-181137">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It can also help people to understand that not everyone is necessarily there for the same reason. </a:t>
            </a:r>
          </a:p>
          <a:p>
            <a:pPr marL="181137" indent="-181137">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For a while, people may say they just want to hear from other people. </a:t>
            </a:r>
          </a:p>
          <a:p>
            <a:pPr marL="638337" lvl="1" indent="-181137">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It may take some time for members of the group to become comfortable speaking about the specific ideas, experiences and needs that they have</a:t>
            </a:r>
          </a:p>
          <a:p>
            <a:pPr algn="just">
              <a:spcAft>
                <a:spcPts val="1057"/>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Identify common experiences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There may be quite a range of experiences and challenges that bring people to a support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try to identify common elements and allow for differences as every individual’s experience is unique and equally important.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1057"/>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Provide a contact sheet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contact sheet allows the facilitator to contact participants on the list with future meet­ing information and general information.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may not feel comfortable putting their name down on the first occasion, so it is important to let them know that they do not have to.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Facilitators can also distribute their own contact details.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buFont typeface="Arial" panose="020B0604020202020204" pitchFamily="34" charset="0"/>
              <a:buChar char="•"/>
            </a:pP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49</a:t>
            </a:fld>
            <a:endParaRPr lang="x-none"/>
          </a:p>
        </p:txBody>
      </p:sp>
    </p:spTree>
    <p:extLst>
      <p:ext uri="{BB962C8B-B14F-4D97-AF65-F5344CB8AC3E}">
        <p14:creationId xmlns:p14="http://schemas.microsoft.com/office/powerpoint/2010/main" val="19985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500063"/>
            <a:ext cx="5575300" cy="3136900"/>
          </a:xfrm>
        </p:spPr>
      </p:sp>
      <p:sp>
        <p:nvSpPr>
          <p:cNvPr id="3" name="Notes Placeholder 2"/>
          <p:cNvSpPr>
            <a:spLocks noGrp="1"/>
          </p:cNvSpPr>
          <p:nvPr>
            <p:ph type="body" idx="1"/>
          </p:nvPr>
        </p:nvSpPr>
        <p:spPr>
          <a:xfrm>
            <a:off x="688019" y="3637002"/>
            <a:ext cx="5904361" cy="6161143"/>
          </a:xfrm>
        </p:spPr>
        <p:txBody>
          <a:bodyPr/>
          <a:lstStyle/>
          <a:p>
            <a:pPr marL="173044" indent="-173044">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3044" indent="-173044">
              <a:buFont typeface="Arial" panose="020B0604020202020204" pitchFamily="34" charset="0"/>
              <a:buChar char="•"/>
            </a:pPr>
            <a:endParaRPr lang="en-US" dirty="0"/>
          </a:p>
          <a:p>
            <a:pPr marL="173044" indent="-173044">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3044" indent="-173044">
              <a:buFont typeface="Arial" panose="020B0604020202020204" pitchFamily="34" charset="0"/>
              <a:buChar char="•"/>
            </a:pPr>
            <a:endParaRPr lang="en-US" dirty="0"/>
          </a:p>
          <a:p>
            <a:pPr marL="173044" indent="-173044">
              <a:buFont typeface="Arial" panose="020B0604020202020204" pitchFamily="34" charset="0"/>
              <a:buChar char="•"/>
            </a:pPr>
            <a:r>
              <a:rPr lang="en-US" dirty="0"/>
              <a:t>The terminology adopted in this document has been selected for the sake of inclusiveness. </a:t>
            </a:r>
          </a:p>
          <a:p>
            <a:pPr marL="634496" lvl="1" indent="-173044">
              <a:buFont typeface="Arial" panose="020B0604020202020204" pitchFamily="34" charset="0"/>
              <a:buChar char="•"/>
            </a:pPr>
            <a:r>
              <a:rPr lang="en-US" dirty="0"/>
              <a:t>It is an individual choice to self-identify with certain expressions or concepts, but human rights still apply to everyone, everywhere. </a:t>
            </a:r>
          </a:p>
          <a:p>
            <a:pPr marL="634496" lvl="1" indent="-173044">
              <a:buFont typeface="Arial" panose="020B0604020202020204" pitchFamily="34" charset="0"/>
              <a:buChar char="•"/>
            </a:pPr>
            <a:r>
              <a:rPr lang="en-US" dirty="0"/>
              <a:t>Above all, a diagnosis or disability should never define a person. </a:t>
            </a:r>
          </a:p>
          <a:p>
            <a:pPr marL="634496" lvl="1" indent="-173044">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Identify communication needs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have the group members identify how they would like to receive informa­tion. </a:t>
            </a: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Email can be the most time-efficient, but there are other modes of communication that also work, such as telephone calls, text messages, WhatsApp messages, or other group messaging services that may be accessible for all group members. </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Listening to group members and knowing their preference for communication is important in keeping the group together and functioning well.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preferred method of contact can be included on the sign-up sheet to identify the best options.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50</a:t>
            </a:fld>
            <a:endParaRPr lang="x-none"/>
          </a:p>
        </p:txBody>
      </p:sp>
    </p:spTree>
    <p:extLst>
      <p:ext uri="{BB962C8B-B14F-4D97-AF65-F5344CB8AC3E}">
        <p14:creationId xmlns:p14="http://schemas.microsoft.com/office/powerpoint/2010/main" val="542889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66064" rtl="0" eaLnBrk="1" fontAlgn="auto" latinLnBrk="0" hangingPunct="1">
              <a:lnSpc>
                <a:spcPct val="100000"/>
              </a:lnSpc>
              <a:spcBef>
                <a:spcPts val="0"/>
              </a:spcBef>
              <a:spcAft>
                <a:spcPts val="0"/>
              </a:spcAft>
              <a:buClrTx/>
              <a:buSzTx/>
              <a:buFontTx/>
              <a:buNone/>
              <a:tabLst/>
              <a:defRPr/>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defTabSz="966064">
              <a:defRPr/>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Meeting closure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often helpful to ask each member of the group if anyone would like to add any closing thoughts. For instance: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43411" indent="-301895">
              <a:lnSpc>
                <a:spcPct val="113000"/>
              </a:lnSpc>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Something specific that they gained from the group meeting that was especially meaningful, and why</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543411" indent="-301895">
              <a:lnSpc>
                <a:spcPct val="113000"/>
              </a:lnSpc>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Something that they were grateful for</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543411" indent="-301895">
              <a:lnSpc>
                <a:spcPct val="113000"/>
              </a:lnSpc>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Something that was not addressed that could have been useful.</a:t>
            </a:r>
            <a:endParaRPr lang="x-none" dirty="0">
              <a:latin typeface="Calibri" panose="020F0502020204030204" pitchFamily="34" charset="0"/>
              <a:ea typeface="SimSun" panose="02010600030101010101" pitchFamily="2" charset="-122"/>
              <a:cs typeface="Arial" panose="020B0604020202020204" pitchFamily="34" charset="0"/>
            </a:endParaRPr>
          </a:p>
          <a:p>
            <a:pPr marL="543411" indent="-301895">
              <a:lnSpc>
                <a:spcPct val="113000"/>
              </a:lnSpc>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Something that can be improved or done differently to enable group members to feel more at ease.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those who may have concerns or suggestions that they feel uncomfortable sharing in front of the group, an additional method for feedback should be available (e.g. written note, one-to-one meeting with the facilitator).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58AB9F27-5963-4392-885D-38DAE7528896}" type="slidenum">
              <a:rPr lang="x-none" smtClean="0"/>
              <a:t>51</a:t>
            </a:fld>
            <a:endParaRPr lang="x-none"/>
          </a:p>
        </p:txBody>
      </p:sp>
    </p:spTree>
    <p:extLst>
      <p:ext uri="{BB962C8B-B14F-4D97-AF65-F5344CB8AC3E}">
        <p14:creationId xmlns:p14="http://schemas.microsoft.com/office/powerpoint/2010/main" val="1263223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a:t>
            </a:r>
            <a:r>
              <a:rPr lang="en-GB" b="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2007 #245">
                  <a:extLst>
                    <a:ext uri="{A12FA001-AC4F-418D-AE19-62706E023703}">
                      <ahyp:hlinkClr xmlns:ahyp="http://schemas.microsoft.com/office/drawing/2018/hyperlinkcolor" val="tx"/>
                    </a:ext>
                  </a:extLst>
                </a:hlinkClick>
              </a:rPr>
              <a:t>24</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Starting the meeting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Reminding members of the purpose and principles of the group and the importance of confidentiality may be a good way to open meetings.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relaxed atmosphere that favours confidence and discussion can be facilitated by offering beverages and food to members, planning a creative ice-breaker or telling a personal story.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members of the group wish to start the meeting by talking about a particular issue or by sharing their own reflection on a specific topic, they should be encouraged to do so.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Having a welcome and warm environment that is conducive to sharing will be critical to the success of meetings.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52</a:t>
            </a:fld>
            <a:endParaRPr lang="x-none"/>
          </a:p>
        </p:txBody>
      </p:sp>
    </p:spTree>
    <p:extLst>
      <p:ext uri="{BB962C8B-B14F-4D97-AF65-F5344CB8AC3E}">
        <p14:creationId xmlns:p14="http://schemas.microsoft.com/office/powerpoint/2010/main" val="2326164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000"/>
              </a:spcAft>
              <a:buNone/>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(cont’d)</a:t>
            </a: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Taking breaks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a good idea to take a break during the meeting to allow people to move around.</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will also provide an opportunity for people to talk one-to-one, which is particularly useful for those who find it difficult to speak in a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can also contribute to creating a more relaxed and informal atmosphere where group members can connect on different levels.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53</a:t>
            </a:fld>
            <a:endParaRPr lang="x-none"/>
          </a:p>
        </p:txBody>
      </p:sp>
    </p:spTree>
    <p:extLst>
      <p:ext uri="{BB962C8B-B14F-4D97-AF65-F5344CB8AC3E}">
        <p14:creationId xmlns:p14="http://schemas.microsoft.com/office/powerpoint/2010/main" val="951620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000"/>
              </a:spcAft>
              <a:buNone/>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(cont’d)</a:t>
            </a: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Content of meetings (a)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content of meetings may include informal sharing as well as more formal components such as providing</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good quality up-to-date and locally relevant information,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drawing on external resources and speakers from time to time in line with the needs and wishes of group members.</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Group members should be encouraged to discuss freely any topic that is relevant to their life at that time, including sharing their experiences since the group met last, any problems that arose and how these were managed.</a:t>
            </a:r>
            <a:r>
              <a:rPr lang="en-GB" baseline="30000"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Members should be encouraged to share their own views about possible ways of handling challenging situations and resilience strategies.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the same time, it is important to promote conversation that flow both ways and is not just advice-giving.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to listen attentively without interruption and maintain a neutral attitude, allowing objective listening without invalidating or trying to change people’s feelings</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World Health Organization and Columbia University, 2016 #467">
                  <a:extLst>
                    <a:ext uri="{A12FA001-AC4F-418D-AE19-62706E023703}">
                      <ahyp:hlinkClr xmlns:ahyp="http://schemas.microsoft.com/office/drawing/2018/hyperlinkcolor" val="tx"/>
                    </a:ext>
                  </a:extLst>
                </a:hlinkClick>
              </a:rPr>
              <a:t>29</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54</a:t>
            </a:fld>
            <a:endParaRPr lang="x-none"/>
          </a:p>
        </p:txBody>
      </p:sp>
    </p:spTree>
    <p:extLst>
      <p:ext uri="{BB962C8B-B14F-4D97-AF65-F5344CB8AC3E}">
        <p14:creationId xmlns:p14="http://schemas.microsoft.com/office/powerpoint/2010/main" val="3446035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(cont’d)</a:t>
            </a:r>
          </a:p>
          <a:p>
            <a:pPr algn="just"/>
            <a:endParaRPr lang="en-GB"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Content of meetings (b)</a:t>
            </a:r>
          </a:p>
          <a:p>
            <a:pPr algn="just"/>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Group members should avoid making discriminatory, offensive or insensitive comments, including sexual remarks or offensive jokes.  </a:t>
            </a:r>
            <a:endParaRPr lang="en-US" sz="1200" kern="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sz="1200" kern="1200" dirty="0">
                <a:solidFill>
                  <a:schemeClr val="tx1"/>
                </a:solidFill>
                <a:effectLst/>
                <a:latin typeface="+mn-lt"/>
                <a:ea typeface="+mn-ea"/>
                <a:cs typeface="+mn-cs"/>
              </a:rPr>
              <a:t>Members should feel free not to take part in discussions in which they do not feel comfortable  - There should be no pressure to share experiences. </a:t>
            </a:r>
          </a:p>
          <a:p>
            <a:pPr marL="181137" indent="-181137" algn="just">
              <a:spcAft>
                <a:spcPts val="634"/>
              </a:spcAft>
              <a:buFont typeface="Arial" panose="020B0604020202020204" pitchFamily="34" charset="0"/>
              <a:buChar char="•"/>
            </a:pPr>
            <a:r>
              <a:rPr lang="en-GB" sz="1200" kern="1200" dirty="0">
                <a:solidFill>
                  <a:schemeClr val="tx1"/>
                </a:solidFill>
                <a:effectLst/>
                <a:latin typeface="+mn-lt"/>
                <a:ea typeface="+mn-ea"/>
                <a:cs typeface="+mn-cs"/>
              </a:rPr>
              <a:t>Some members may just like to observe and listen to others in the first few meetings and this may also benefit them - it is important to respect the fact that each experience is unique to the individual </a:t>
            </a:r>
            <a:r>
              <a:rPr lang="en-GB" sz="1200" i="1" kern="1200" dirty="0">
                <a:solidFill>
                  <a:schemeClr val="tx1"/>
                </a:solidFill>
                <a:effectLst/>
                <a:latin typeface="+mn-lt"/>
                <a:ea typeface="+mn-ea"/>
                <a:cs typeface="+mn-cs"/>
              </a:rPr>
              <a:t>(</a:t>
            </a:r>
            <a:r>
              <a:rPr lang="en-GB" sz="1200" i="1" u="none" strike="noStrike" kern="1200" dirty="0">
                <a:solidFill>
                  <a:schemeClr val="tx1"/>
                </a:solidFill>
                <a:effectLst/>
                <a:latin typeface="+mn-lt"/>
                <a:ea typeface="+mn-ea"/>
                <a:cs typeface="+mn-cs"/>
                <a:hlinkClick r:id="rId3" action="ppaction://hlinkfile" tooltip="Bakhshy, n.d. #242"/>
              </a:rPr>
              <a:t>21</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181137" indent="-181137" algn="just">
              <a:spcAft>
                <a:spcPts val="634"/>
              </a:spcAft>
              <a:buFont typeface="Arial" panose="020B0604020202020204" pitchFamily="34" charset="0"/>
              <a:buChar char="•"/>
            </a:pPr>
            <a:r>
              <a:rPr lang="en-GB" sz="1200" kern="1200" dirty="0">
                <a:solidFill>
                  <a:schemeClr val="tx1"/>
                </a:solidFill>
                <a:effectLst/>
                <a:latin typeface="+mn-lt"/>
                <a:ea typeface="+mn-ea"/>
                <a:cs typeface="+mn-cs"/>
              </a:rPr>
              <a:t>If group members feel distressed during certain discussions, the facilitator and other members should be mindful of this and should accommodate and support the person according to the person’s wishes and preferences.</a:t>
            </a: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55</a:t>
            </a:fld>
            <a:endParaRPr lang="x-none"/>
          </a:p>
        </p:txBody>
      </p:sp>
    </p:spTree>
    <p:extLst>
      <p:ext uri="{BB962C8B-B14F-4D97-AF65-F5344CB8AC3E}">
        <p14:creationId xmlns:p14="http://schemas.microsoft.com/office/powerpoint/2010/main" val="2836598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71488"/>
            <a:ext cx="6008687" cy="3381375"/>
          </a:xfrm>
        </p:spPr>
      </p:sp>
      <p:sp>
        <p:nvSpPr>
          <p:cNvPr id="3" name="Notes Placeholder 2"/>
          <p:cNvSpPr>
            <a:spLocks noGrp="1"/>
          </p:cNvSpPr>
          <p:nvPr>
            <p:ph type="body" idx="1"/>
          </p:nvPr>
        </p:nvSpPr>
        <p:spPr>
          <a:xfrm>
            <a:off x="439737" y="4006859"/>
            <a:ext cx="6008687" cy="5509180"/>
          </a:xfrm>
        </p:spPr>
        <p:txBody>
          <a:bodyPr/>
          <a:lstStyle/>
          <a:p>
            <a:pPr marL="0" indent="0">
              <a:spcBef>
                <a:spcPts val="0"/>
              </a:spcBef>
              <a:spcAft>
                <a:spcPts val="1000"/>
              </a:spcAft>
              <a:buNone/>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(cont’d)</a:t>
            </a:r>
          </a:p>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Contributing as a group member and sharing responsibilities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Listening, being open and supporting group members as they discuss their experiences and feelings is an important aspect of peer support groups.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Furthermore, sharing the responsibilities in a peer sup­port group can help prevent burn-out and create mutuality within the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One way to identify and clarify roles is to create a volunteer sign-up sheet to identify tasks and responsibilities that different group members are comfortable with doing.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Group members may find it beneficial to have guest speakers to share their experience or expertise on different topics of interest to the individuals within the group.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Speakers may include, for instance….:</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people with lived experience,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people who identify as being survivors of psychiatry,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care partners,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human rights advocates,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mental health and other practitioners,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government health officials,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persons representing a range of disabilities</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lawyers or other relevant persons.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56</a:t>
            </a:fld>
            <a:endParaRPr lang="x-none"/>
          </a:p>
        </p:txBody>
      </p:sp>
    </p:spTree>
    <p:extLst>
      <p:ext uri="{BB962C8B-B14F-4D97-AF65-F5344CB8AC3E}">
        <p14:creationId xmlns:p14="http://schemas.microsoft.com/office/powerpoint/2010/main" val="2178694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Patel J. Photo Essay: The perspective of people using mental health services. </a:t>
            </a:r>
            <a:r>
              <a:rPr lang="en-GB" dirty="0" err="1">
                <a:latin typeface="Calibri" panose="020F0502020204030204" pitchFamily="34" charset="0"/>
                <a:ea typeface="Calibri" panose="020F0502020204030204" pitchFamily="34" charset="0"/>
                <a:cs typeface="Arial" panose="020B0604020202020204" pitchFamily="34" charset="0"/>
              </a:rPr>
              <a:t>QualityRights</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Gujurat</a:t>
            </a:r>
            <a:r>
              <a:rPr lang="en-GB" dirty="0">
                <a:latin typeface="Calibri" panose="020F0502020204030204" pitchFamily="34" charset="0"/>
                <a:ea typeface="Calibri" panose="020F0502020204030204" pitchFamily="34" charset="0"/>
                <a:cs typeface="Arial" panose="020B0604020202020204" pitchFamily="34" charset="0"/>
              </a:rPr>
              <a:t>;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57</a:t>
            </a:fld>
            <a:endParaRPr lang="x-none"/>
          </a:p>
        </p:txBody>
      </p:sp>
    </p:spTree>
    <p:extLst>
      <p:ext uri="{BB962C8B-B14F-4D97-AF65-F5344CB8AC3E}">
        <p14:creationId xmlns:p14="http://schemas.microsoft.com/office/powerpoint/2010/main" val="4153674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1505"/>
            <a:ext cx="5510530" cy="4694533"/>
          </a:xfrm>
          <a:noFill/>
        </p:spPr>
        <p:txBody>
          <a:bodyPr/>
          <a:lstStyle/>
          <a:p>
            <a:pPr lvl="0"/>
            <a:r>
              <a:rPr lang="en-GB" dirty="0">
                <a:solidFill>
                  <a:prstClr val="black"/>
                </a:solidFill>
                <a:latin typeface="Calibri" panose="020F0502020204030204" pitchFamily="34" charset="0"/>
                <a:ea typeface="Calibri" panose="020F0502020204030204" pitchFamily="34" charset="0"/>
                <a:cs typeface="Arial" panose="020B0604020202020204" pitchFamily="34" charset="0"/>
              </a:rPr>
              <a:t>Patel J. Photo Essay: The perspective of people using mental health services. </a:t>
            </a:r>
            <a:r>
              <a:rPr lang="en-GB" dirty="0" err="1">
                <a:solidFill>
                  <a:prstClr val="black"/>
                </a:solidFill>
                <a:latin typeface="Calibri" panose="020F0502020204030204" pitchFamily="34" charset="0"/>
                <a:ea typeface="Calibri" panose="020F0502020204030204" pitchFamily="34" charset="0"/>
                <a:cs typeface="Arial" panose="020B0604020202020204" pitchFamily="34" charset="0"/>
              </a:rPr>
              <a:t>QualityRights</a:t>
            </a:r>
            <a:r>
              <a:rPr lang="en-GB"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GB" dirty="0" err="1">
                <a:solidFill>
                  <a:prstClr val="black"/>
                </a:solidFill>
                <a:latin typeface="Calibri" panose="020F0502020204030204" pitchFamily="34" charset="0"/>
                <a:ea typeface="Calibri" panose="020F0502020204030204" pitchFamily="34" charset="0"/>
                <a:cs typeface="Arial" panose="020B0604020202020204" pitchFamily="34" charset="0"/>
              </a:rPr>
              <a:t>Gujurat</a:t>
            </a:r>
            <a:r>
              <a:rPr lang="en-GB" dirty="0">
                <a:solidFill>
                  <a:prstClr val="black"/>
                </a:solidFill>
                <a:latin typeface="Calibri" panose="020F0502020204030204" pitchFamily="34" charset="0"/>
                <a:ea typeface="Calibri" panose="020F0502020204030204" pitchFamily="34" charset="0"/>
                <a:cs typeface="Arial" panose="020B0604020202020204" pitchFamily="34" charset="0"/>
              </a:rPr>
              <a:t>; 2017.</a:t>
            </a:r>
            <a:endParaRPr lang="x-none" dirty="0">
              <a:solidFill>
                <a:prstClr val="black"/>
              </a:solidFill>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58</a:t>
            </a:fld>
            <a:endParaRPr lang="x-none"/>
          </a:p>
        </p:txBody>
      </p:sp>
    </p:spTree>
    <p:extLst>
      <p:ext uri="{BB962C8B-B14F-4D97-AF65-F5344CB8AC3E}">
        <p14:creationId xmlns:p14="http://schemas.microsoft.com/office/powerpoint/2010/main" val="4802150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008687" cy="3381375"/>
          </a:xfrm>
        </p:spPr>
      </p:sp>
      <p:sp>
        <p:nvSpPr>
          <p:cNvPr id="3" name="Notes Placeholder 2"/>
          <p:cNvSpPr>
            <a:spLocks noGrp="1"/>
          </p:cNvSpPr>
          <p:nvPr>
            <p:ph type="body" idx="1"/>
          </p:nvPr>
        </p:nvSpPr>
        <p:spPr>
          <a:xfrm>
            <a:off x="439738" y="3735387"/>
            <a:ext cx="6008686" cy="5780651"/>
          </a:xfrm>
        </p:spPr>
        <p:txBody>
          <a:bodyPr/>
          <a:lstStyle/>
          <a:p>
            <a:pPr marL="0" indent="0">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Challenges and sustainability of peer support groups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Reflection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0 #251">
                  <a:extLst>
                    <a:ext uri="{A12FA001-AC4F-418D-AE19-62706E023703}">
                      <ahyp:hlinkClr xmlns:ahyp="http://schemas.microsoft.com/office/drawing/2018/hyperlinkcolor" val="tx"/>
                    </a:ext>
                  </a:extLst>
                </a:hlinkClick>
              </a:rPr>
              <a:t>31</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and ongoing evaluation are critical inputs that can help the group remain responsive and sustainable over time.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Members should systematically set aside time to explore…:</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whether the group is meeting the needs of its members, </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whether activities are aligned with the original principles and intentions, </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and if improvements can be made to enhance the responsiveness of the group to members’ needs.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criticism or a complaint from one member does not mean that the group and its activities are not valuable.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However, such concerns should be heard and taken into consideration.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particular, if many members agree that changes need to be implemented, it may be necessary to discuss with all members why this needs to be done and to explore how improvements can be made.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Organizing regular scheduled meetings to discuss the usefulness of activities may be a helpful way to obtain feedback and new ideas. </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will help ensure that a group continues to provide a beneficial service to its members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Centre of Excellence in Peer Support Mental Health, 2013 #253">
                  <a:extLst>
                    <a:ext uri="{A12FA001-AC4F-418D-AE19-62706E023703}">
                      <ahyp:hlinkClr xmlns:ahyp="http://schemas.microsoft.com/office/drawing/2018/hyperlinkcolor" val="tx"/>
                    </a:ext>
                  </a:extLst>
                </a:hlinkClick>
              </a:rPr>
              <a:t>32</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59</a:t>
            </a:fld>
            <a:endParaRPr lang="x-none"/>
          </a:p>
        </p:txBody>
      </p:sp>
    </p:spTree>
    <p:extLst>
      <p:ext uri="{BB962C8B-B14F-4D97-AF65-F5344CB8AC3E}">
        <p14:creationId xmlns:p14="http://schemas.microsoft.com/office/powerpoint/2010/main" val="40087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x-none"/>
          </a:p>
        </p:txBody>
      </p:sp>
      <p:sp>
        <p:nvSpPr>
          <p:cNvPr id="4" name="Slide Number Placeholder 3"/>
          <p:cNvSpPr>
            <a:spLocks noGrp="1"/>
          </p:cNvSpPr>
          <p:nvPr>
            <p:ph type="sldNum" sz="quarter" idx="5"/>
          </p:nvPr>
        </p:nvSpPr>
        <p:spPr/>
        <p:txBody>
          <a:bodyPr/>
          <a:lstStyle/>
          <a:p>
            <a:fld id="{58AB9F27-5963-4392-885D-38DAE7528896}" type="slidenum">
              <a:rPr lang="x-none" smtClean="0"/>
              <a:t>6</a:t>
            </a:fld>
            <a:endParaRPr lang="x-none"/>
          </a:p>
        </p:txBody>
      </p:sp>
    </p:spTree>
    <p:extLst>
      <p:ext uri="{BB962C8B-B14F-4D97-AF65-F5344CB8AC3E}">
        <p14:creationId xmlns:p14="http://schemas.microsoft.com/office/powerpoint/2010/main" val="1093083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60</a:t>
            </a:fld>
            <a:endParaRPr lang="x-none"/>
          </a:p>
        </p:txBody>
      </p:sp>
    </p:spTree>
    <p:extLst>
      <p:ext uri="{BB962C8B-B14F-4D97-AF65-F5344CB8AC3E}">
        <p14:creationId xmlns:p14="http://schemas.microsoft.com/office/powerpoint/2010/main" val="1128515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61</a:t>
            </a:fld>
            <a:endParaRPr lang="x-none"/>
          </a:p>
        </p:txBody>
      </p:sp>
    </p:spTree>
    <p:extLst>
      <p:ext uri="{BB962C8B-B14F-4D97-AF65-F5344CB8AC3E}">
        <p14:creationId xmlns:p14="http://schemas.microsoft.com/office/powerpoint/2010/main" val="1128515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62</a:t>
            </a:fld>
            <a:endParaRPr lang="x-none"/>
          </a:p>
        </p:txBody>
      </p:sp>
    </p:spTree>
    <p:extLst>
      <p:ext uri="{BB962C8B-B14F-4D97-AF65-F5344CB8AC3E}">
        <p14:creationId xmlns:p14="http://schemas.microsoft.com/office/powerpoint/2010/main" val="11285153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63</a:t>
            </a:fld>
            <a:endParaRPr lang="x-none"/>
          </a:p>
        </p:txBody>
      </p:sp>
    </p:spTree>
    <p:extLst>
      <p:ext uri="{BB962C8B-B14F-4D97-AF65-F5344CB8AC3E}">
        <p14:creationId xmlns:p14="http://schemas.microsoft.com/office/powerpoint/2010/main" val="11285153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1252538"/>
            <a:ext cx="2447925" cy="1377950"/>
          </a:xfrm>
        </p:spPr>
      </p:sp>
      <p:sp>
        <p:nvSpPr>
          <p:cNvPr id="3" name="Notes Placeholder 2"/>
          <p:cNvSpPr>
            <a:spLocks noGrp="1"/>
          </p:cNvSpPr>
          <p:nvPr>
            <p:ph type="body" idx="1"/>
          </p:nvPr>
        </p:nvSpPr>
        <p:spPr>
          <a:xfrm>
            <a:off x="688817" y="2917950"/>
            <a:ext cx="5510530" cy="5848424"/>
          </a:xfrm>
          <a:noFill/>
        </p:spPr>
        <p:txBody>
          <a:bodyPr/>
          <a:lstStyle/>
          <a:p>
            <a:pPr algn="just">
              <a:spcAft>
                <a:spcPts val="634"/>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Self-management and peer support groups, Mental Health Foundation, Wales, United Kingdom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Crepaz-Keay D, 2012 #466">
                  <a:extLst>
                    <a:ext uri="{A12FA001-AC4F-418D-AE19-62706E023703}">
                      <ahyp:hlinkClr xmlns:ahyp="http://schemas.microsoft.com/office/drawing/2018/hyperlinkcolor" val="tx"/>
                    </a:ext>
                  </a:extLst>
                </a:hlinkClick>
              </a:rPr>
              <a:t>33</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Mental Health Foundation, a nongovernmental organization in the United Kingdom, developed and delivered a national programme of peer support groups with a focus on self-management for people who had used mental health services across Wales. </a:t>
            </a:r>
            <a:endParaRPr lang="x-none" sz="15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In order to keep peer support groups going over time, the foundation identified the characteristics of a good peer support group and the potential barriers to sustainability. </a:t>
            </a:r>
          </a:p>
          <a:p>
            <a:pPr marL="181137" indent="-181137" algn="just">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consultation included a questionnaire and two consultation days. </a:t>
            </a:r>
          </a:p>
          <a:p>
            <a:pPr marL="181137" indent="-181137" algn="just">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A questionnaire was developed with the aim of gathering ideas about what would make people want to attend a peer support group, what makes such a group successful and long-lasting, and what the barriers are to playing a full role in the group. </a:t>
            </a:r>
          </a:p>
          <a:p>
            <a:pPr marL="181137" indent="-181137" algn="just">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consultation included existing participants and other interested organizations.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two consultation days were carried out in different areas of Wales.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process identified the following elements: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One (or ideally more than one) person needs to take responsibility for keeping a group going.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This person (or people) should come from the group, not from outside the group.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The group needs to have a clear purpose; setting and reviewing goals were regarded as important.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Groups need to have agreed ground rules.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Groups need to have opportunities to share learning with other groups.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Tree>
    <p:extLst>
      <p:ext uri="{BB962C8B-B14F-4D97-AF65-F5344CB8AC3E}">
        <p14:creationId xmlns:p14="http://schemas.microsoft.com/office/powerpoint/2010/main" val="3877467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Possible challenges for developing peer support groups, Uganda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Atukunda J, 2011 #464">
                  <a:extLst>
                    <a:ext uri="{A12FA001-AC4F-418D-AE19-62706E023703}">
                      <ahyp:hlinkClr xmlns:ahyp="http://schemas.microsoft.com/office/drawing/2018/hyperlinkcolor" val="tx"/>
                    </a:ext>
                  </a:extLst>
                </a:hlinkClick>
              </a:rPr>
              <a:t>1</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GB" dirty="0"/>
              <a:t>Joseph </a:t>
            </a:r>
            <a:r>
              <a:rPr lang="en-GB" dirty="0" err="1"/>
              <a:t>Atukunda</a:t>
            </a:r>
            <a:r>
              <a:rPr lang="en-GB" dirty="0"/>
              <a:t>, a service leader of </a:t>
            </a:r>
            <a:r>
              <a:rPr lang="en-GB" dirty="0" err="1"/>
              <a:t>HeartSounds</a:t>
            </a:r>
            <a:r>
              <a:rPr lang="en-GB" dirty="0"/>
              <a:t> in Uganda, explains in a short video what a peer support group is and talks about his experience of running a peer support initiative in Uganda, describing the challenges involved in this process.</a:t>
            </a:r>
            <a:endParaRPr lang="x-none" dirty="0"/>
          </a:p>
          <a:p>
            <a:r>
              <a:rPr lang="en-GB" dirty="0"/>
              <a:t> </a:t>
            </a:r>
            <a:endParaRPr lang="x-none" dirty="0"/>
          </a:p>
          <a:p>
            <a:r>
              <a:rPr lang="en-GB" dirty="0"/>
              <a:t>Video (4:46 min.) is available at </a:t>
            </a:r>
            <a:r>
              <a:rPr lang="en-GB" u="sng" dirty="0"/>
              <a:t>https://</a:t>
            </a:r>
            <a:r>
              <a:rPr lang="en-GB" u="sng" dirty="0" err="1"/>
              <a:t>youtu.be</a:t>
            </a:r>
            <a:r>
              <a:rPr lang="en-GB" u="sng" dirty="0"/>
              <a:t>/</a:t>
            </a:r>
            <a:r>
              <a:rPr lang="en-GB" u="sng" dirty="0" err="1"/>
              <a:t>xpyjTmUDhHs</a:t>
            </a:r>
            <a:r>
              <a:rPr lang="en-GB" u="sng" dirty="0"/>
              <a:t> </a:t>
            </a:r>
            <a:r>
              <a:rPr lang="en-GB" dirty="0"/>
              <a:t>(accessed 9 April 2019).</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65</a:t>
            </a:fld>
            <a:endParaRPr lang="x-none"/>
          </a:p>
        </p:txBody>
      </p:sp>
    </p:spTree>
    <p:extLst>
      <p:ext uri="{BB962C8B-B14F-4D97-AF65-F5344CB8AC3E}">
        <p14:creationId xmlns:p14="http://schemas.microsoft.com/office/powerpoint/2010/main" val="2764579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66</a:t>
            </a:fld>
            <a:endParaRPr lang="en-GB"/>
          </a:p>
        </p:txBody>
      </p:sp>
      <p:sp>
        <p:nvSpPr>
          <p:cNvPr id="6" name="Notes Placeholder 2">
            <a:extLst>
              <a:ext uri="{FF2B5EF4-FFF2-40B4-BE49-F238E27FC236}">
                <a16:creationId xmlns:a16="http://schemas.microsoft.com/office/drawing/2014/main" id="{89DC2DDA-7018-2C48-BC15-A598D68D242E}"/>
              </a:ext>
            </a:extLst>
          </p:cNvPr>
          <p:cNvSpPr txBox="1">
            <a:spLocks/>
          </p:cNvSpPr>
          <p:nvPr/>
        </p:nvSpPr>
        <p:spPr>
          <a:xfrm>
            <a:off x="457200" y="457200"/>
            <a:ext cx="5862577" cy="9428585"/>
          </a:xfrm>
          <a:prstGeom prst="rect">
            <a:avLst/>
          </a:prstGeom>
        </p:spPr>
        <p:txBody>
          <a:bodyPr vert="horz" lIns="96606" tIns="48303" rIns="96606" bIns="48303"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348202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5009357"/>
            <a:ext cx="5510530" cy="394486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7</a:t>
            </a:fld>
            <a:endParaRPr lang="x-none"/>
          </a:p>
        </p:txBody>
      </p:sp>
    </p:spTree>
    <p:extLst>
      <p:ext uri="{BB962C8B-B14F-4D97-AF65-F5344CB8AC3E}">
        <p14:creationId xmlns:p14="http://schemas.microsoft.com/office/powerpoint/2010/main" val="331987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274" indent="-362274">
              <a:buSzPts val="1600"/>
              <a:buFont typeface="+mj-lt"/>
              <a:buAutoNum type="arabicPeriod"/>
            </a:pPr>
            <a:r>
              <a:rPr lang="en-GB" sz="1900" b="1" dirty="0">
                <a:solidFill>
                  <a:srgbClr val="4F81BD"/>
                </a:solidFill>
                <a:latin typeface="Calibri" panose="020F0502020204030204" pitchFamily="34" charset="0"/>
                <a:ea typeface="SimSun" panose="02010600030101010101" pitchFamily="2" charset="-122"/>
                <a:cs typeface="Arial" panose="020B0604020202020204" pitchFamily="34" charset="0"/>
              </a:rPr>
              <a:t>Introduction </a:t>
            </a:r>
            <a:endParaRPr lang="x-none" sz="19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purpose of this module is to provide guidance on how to build and strengthen peer support groups, sometimes called “self-help groups”, for and by people with psychosocial, intellectual or cognitive disabilities, and also groups for and by families and/or care partners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While this module focuses on group peer support, one-to-one peer support (see the module on</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One-to-one peer support by and for people with lived experience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Internet- and media-based peer support can also be beneficial.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Not everyone will be able – or want – to meet up or attend regular meetings in person, so telephone discussions, video calls, online forums, websites and social media can be potential alternatives.</a:t>
            </a:r>
          </a:p>
          <a:p>
            <a:pPr marL="181137" indent="-181137"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NOTE - This module should be used in conjunction with other QualityRights training and guidance tools.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8</a:t>
            </a:fld>
            <a:endParaRPr lang="x-none"/>
          </a:p>
        </p:txBody>
      </p:sp>
    </p:spTree>
    <p:extLst>
      <p:ext uri="{BB962C8B-B14F-4D97-AF65-F5344CB8AC3E}">
        <p14:creationId xmlns:p14="http://schemas.microsoft.com/office/powerpoint/2010/main" val="305743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5009357"/>
            <a:ext cx="5510530" cy="394486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9</a:t>
            </a:fld>
            <a:endParaRPr lang="x-none"/>
          </a:p>
        </p:txBody>
      </p:sp>
    </p:spTree>
    <p:extLst>
      <p:ext uri="{BB962C8B-B14F-4D97-AF65-F5344CB8AC3E}">
        <p14:creationId xmlns:p14="http://schemas.microsoft.com/office/powerpoint/2010/main" val="11622689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572309499"/>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10954"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3" name="Slide Number Placeholder 5">
            <a:extLst>
              <a:ext uri="{FF2B5EF4-FFF2-40B4-BE49-F238E27FC236}">
                <a16:creationId xmlns:a16="http://schemas.microsoft.com/office/drawing/2014/main" id="{933F2E86-5A2C-B846-ADEB-A1E401F18E1A}"/>
              </a:ext>
            </a:extLst>
          </p:cNvPr>
          <p:cNvSpPr txBox="1">
            <a:spLocks/>
          </p:cNvSpPr>
          <p:nvPr userDrawn="1"/>
        </p:nvSpPr>
        <p:spPr>
          <a:xfrm>
            <a:off x="10186987" y="6628018"/>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
        <p:nvSpPr>
          <p:cNvPr id="5" name="TextBox 4">
            <a:extLst>
              <a:ext uri="{FF2B5EF4-FFF2-40B4-BE49-F238E27FC236}">
                <a16:creationId xmlns:a16="http://schemas.microsoft.com/office/drawing/2014/main" id="{EC6F89B2-DA34-8B43-9794-3B9E40A79278}"/>
              </a:ext>
            </a:extLst>
          </p:cNvPr>
          <p:cNvSpPr txBox="1"/>
          <p:nvPr userDrawn="1"/>
        </p:nvSpPr>
        <p:spPr>
          <a:xfrm>
            <a:off x="264695" y="606391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12272284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5">
            <a:extLst>
              <a:ext uri="{FF2B5EF4-FFF2-40B4-BE49-F238E27FC236}">
                <a16:creationId xmlns:a16="http://schemas.microsoft.com/office/drawing/2014/main" id="{FEE463F8-C537-F443-BEC1-646DF060215C}"/>
              </a:ext>
            </a:extLst>
          </p:cNvPr>
          <p:cNvSpPr txBox="1">
            <a:spLocks/>
          </p:cNvSpPr>
          <p:nvPr userDrawn="1"/>
        </p:nvSpPr>
        <p:spPr>
          <a:xfrm>
            <a:off x="10186987" y="6628018"/>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374589124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263757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3733587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5726233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426959737"/>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3/27/2023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39025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60114"/>
            <a:ext cx="982980" cy="1122363"/>
          </a:xfrm>
          <a:prstGeom prst="rect">
            <a:avLst/>
          </a:prstGeom>
          <a:noFill/>
          <a:ln>
            <a:noFill/>
          </a:ln>
        </p:spPr>
      </p:pic>
    </p:spTree>
    <p:extLst>
      <p:ext uri="{BB962C8B-B14F-4D97-AF65-F5344CB8AC3E}">
        <p14:creationId xmlns:p14="http://schemas.microsoft.com/office/powerpoint/2010/main" val="1494049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BzHINRBkdS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irona.cat/es/quality-righ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youtu.be/xpyjTmUDhH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8lNkDRTpqq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C072FC-C036-4A32-885B-0C11E825ABED}"/>
              </a:ext>
            </a:extLst>
          </p:cNvPr>
          <p:cNvSpPr/>
          <p:nvPr/>
        </p:nvSpPr>
        <p:spPr>
          <a:xfrm>
            <a:off x="0" y="5035463"/>
            <a:ext cx="12192000" cy="1841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2" t="17295" r="1852" b="44737"/>
          <a:stretch/>
        </p:blipFill>
        <p:spPr>
          <a:xfrm>
            <a:off x="1" y="0"/>
            <a:ext cx="12192000" cy="3204585"/>
          </a:xfrm>
          <a:prstGeom prst="rect">
            <a:avLst/>
          </a:prstGeom>
        </p:spPr>
      </p:pic>
      <p:sp>
        <p:nvSpPr>
          <p:cNvPr id="6" name="Text Box 3">
            <a:extLst>
              <a:ext uri="{FF2B5EF4-FFF2-40B4-BE49-F238E27FC236}">
                <a16:creationId xmlns:a16="http://schemas.microsoft.com/office/drawing/2014/main" id="{C802B9EF-FFE6-4BBA-A3A2-450FD1174C72}"/>
              </a:ext>
            </a:extLst>
          </p:cNvPr>
          <p:cNvSpPr txBox="1">
            <a:spLocks noChangeArrowheads="1"/>
          </p:cNvSpPr>
          <p:nvPr/>
        </p:nvSpPr>
        <p:spPr bwMode="auto">
          <a:xfrm>
            <a:off x="2" y="3059002"/>
            <a:ext cx="9473710" cy="1830497"/>
          </a:xfrm>
          <a:prstGeom prst="rect">
            <a:avLst/>
          </a:prstGeom>
          <a:solidFill>
            <a:srgbClr val="59B17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053088C5-44CB-4436-B5CE-A90AB5AAAC3F}"/>
              </a:ext>
            </a:extLst>
          </p:cNvPr>
          <p:cNvSpPr>
            <a:spLocks noChangeArrowheads="1"/>
          </p:cNvSpPr>
          <p:nvPr/>
        </p:nvSpPr>
        <p:spPr bwMode="auto">
          <a:xfrm rot="16200000">
            <a:off x="4969669" y="-344872"/>
            <a:ext cx="2252663" cy="12192002"/>
          </a:xfrm>
          <a:prstGeom prst="rect">
            <a:avLst/>
          </a:prstGeom>
          <a:gradFill rotWithShape="1">
            <a:gsLst>
              <a:gs pos="0">
                <a:srgbClr val="59B171">
                  <a:gamma/>
                  <a:shade val="60000"/>
                  <a:invGamma/>
                </a:srgbClr>
              </a:gs>
              <a:gs pos="100000">
                <a:srgbClr val="59B171">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233916" y="3177600"/>
            <a:ext cx="9239796" cy="15861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R="34925"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Grupos</a:t>
            </a:r>
            <a:r>
              <a:rPr kumimoji="0" lang="en-US" altLang="en-US" sz="4800" b="1" i="0" u="none" strike="noStrike" cap="none" normalizeH="0" baseline="0" dirty="0">
                <a:ln>
                  <a:noFill/>
                </a:ln>
                <a:solidFill>
                  <a:srgbClr val="FFFFFE"/>
                </a:solidFill>
                <a:effectLst/>
                <a:latin typeface="Calibri" panose="020F0502020204030204" pitchFamily="34" charset="0"/>
              </a:rPr>
              <a:t> de </a:t>
            </a:r>
            <a:r>
              <a:rPr kumimoji="0" lang="en-US" altLang="en-US" sz="4800" b="1" i="0" u="none" strike="noStrike" cap="none" normalizeH="0" baseline="0" dirty="0" err="1">
                <a:ln>
                  <a:noFill/>
                </a:ln>
                <a:solidFill>
                  <a:srgbClr val="FFFFFE"/>
                </a:solidFill>
                <a:effectLst/>
                <a:latin typeface="Calibri" panose="020F0502020204030204" pitchFamily="34" charset="0"/>
              </a:rPr>
              <a:t>apoyo</a:t>
            </a:r>
            <a:r>
              <a:rPr kumimoji="0" lang="en-US" altLang="en-US" sz="4800" b="1" i="0" u="none" strike="noStrike" cap="none" normalizeH="0" baseline="0" dirty="0">
                <a:ln>
                  <a:noFill/>
                </a:ln>
                <a:solidFill>
                  <a:srgbClr val="FFFFFE"/>
                </a:solidFill>
                <a:effectLst/>
                <a:latin typeface="Calibri" panose="020F0502020204030204" pitchFamily="34" charset="0"/>
              </a:rPr>
              <a:t> entre </a:t>
            </a:r>
            <a:r>
              <a:rPr kumimoji="0" lang="en-US" altLang="en-US" sz="4800" b="1" i="0" u="none" strike="noStrike" cap="none" normalizeH="0" baseline="0" dirty="0" err="1">
                <a:ln>
                  <a:noFill/>
                </a:ln>
                <a:solidFill>
                  <a:srgbClr val="FFFFFE"/>
                </a:solidFill>
                <a:effectLst/>
                <a:latin typeface="Calibri" panose="020F0502020204030204" pitchFamily="34" charset="0"/>
              </a:rPr>
              <a:t>iguales</a:t>
            </a:r>
            <a:r>
              <a:rPr kumimoji="0" lang="en-US" altLang="en-US" sz="4800" b="1" i="0" u="none" strike="noStrike" cap="none" normalizeH="0" dirty="0">
                <a:ln>
                  <a:noFill/>
                </a:ln>
                <a:solidFill>
                  <a:srgbClr val="FFFFFE"/>
                </a:solidFill>
                <a:effectLst/>
                <a:latin typeface="Calibri" panose="020F0502020204030204" pitchFamily="34" charset="0"/>
              </a:rPr>
              <a:t> para personas con </a:t>
            </a:r>
            <a:r>
              <a:rPr kumimoji="0" lang="en-US" altLang="en-US" sz="4800" b="1" i="0" u="none" strike="noStrike" cap="none" normalizeH="0" dirty="0" err="1">
                <a:ln>
                  <a:noFill/>
                </a:ln>
                <a:solidFill>
                  <a:srgbClr val="FFFFFE"/>
                </a:solidFill>
                <a:effectLst/>
                <a:latin typeface="Calibri" panose="020F0502020204030204" pitchFamily="34" charset="0"/>
              </a:rPr>
              <a:t>experiencia</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vivida</a:t>
            </a:r>
            <a:endParaRPr kumimoji="0" lang="en-US" altLang="en-US" sz="4800" b="1" i="0" u="none" strike="noStrike" cap="none" normalizeH="0" baseline="0" dirty="0">
              <a:ln>
                <a:noFill/>
              </a:ln>
              <a:solidFill>
                <a:srgbClr val="FFFFFE"/>
              </a:solidFill>
              <a:effectLst/>
              <a:latin typeface="Calibri" panose="020F0502020204030204" pitchFamily="34" charset="0"/>
            </a:endParaRPr>
          </a:p>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101" y="4245"/>
            <a:ext cx="3390901" cy="514692"/>
          </a:xfrm>
          <a:prstGeom prst="rect">
            <a:avLst/>
          </a:prstGeom>
          <a:solidFill>
            <a:srgbClr val="59B171"/>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GB" altLang="en-US" sz="2800" dirty="0" err="1">
                <a:solidFill>
                  <a:srgbClr val="FFFFFE"/>
                </a:solidFill>
                <a:latin typeface="Calibri" panose="020F0502020204030204" pitchFamily="34" charset="0"/>
              </a:rPr>
              <a:t>Diapositivas</a:t>
            </a:r>
            <a:r>
              <a:rPr lang="en-GB" altLang="en-US" sz="2800" dirty="0">
                <a:solidFill>
                  <a:srgbClr val="FFFFFE"/>
                </a:solidFill>
                <a:latin typeface="Calibri" panose="020F0502020204030204" pitchFamily="34" charset="0"/>
              </a:rPr>
              <a:t> del </a:t>
            </a:r>
            <a:r>
              <a:rPr lang="en-GB" altLang="en-US" sz="2800" dirty="0" err="1">
                <a:solidFill>
                  <a:srgbClr val="FFFFFE"/>
                </a:solidFill>
                <a:latin typeface="Calibri" panose="020F0502020204030204" pitchFamily="34" charset="0"/>
              </a:rPr>
              <a:t>curso</a:t>
            </a:r>
            <a:endParaRPr lang="en-US" altLang="en-US" sz="2800" dirty="0">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366177" y="4920100"/>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59B171"/>
                </a:solidFill>
                <a:latin typeface="Calibri" panose="020F0502020204030204" pitchFamily="34" charset="0"/>
              </a:rPr>
              <a:t>Módulo</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guía</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QualityRights</a:t>
            </a:r>
            <a:r>
              <a:rPr lang="en-GB" altLang="en-US" sz="3000" dirty="0">
                <a:solidFill>
                  <a:srgbClr val="59B171"/>
                </a:solidFill>
                <a:latin typeface="Calibri" panose="020F0502020204030204" pitchFamily="34" charset="0"/>
              </a:rPr>
              <a:t> de la OMS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59B171"/>
              </a:solidFill>
              <a:effectLst/>
              <a:latin typeface="Arial" panose="020B0604020202020204" pitchFamily="34" charset="0"/>
            </a:endParaRPr>
          </a:p>
        </p:txBody>
      </p:sp>
      <p:sp>
        <p:nvSpPr>
          <p:cNvPr id="4" name="Text Box 2">
            <a:extLst>
              <a:ext uri="{FF2B5EF4-FFF2-40B4-BE49-F238E27FC236}">
                <a16:creationId xmlns:a16="http://schemas.microsoft.com/office/drawing/2014/main" id="{6B3A14BB-7E0B-43F6-A4C1-BBD120EAAF6C}"/>
              </a:ext>
            </a:extLst>
          </p:cNvPr>
          <p:cNvSpPr txBox="1">
            <a:spLocks noChangeArrowheads="1"/>
          </p:cNvSpPr>
          <p:nvPr/>
        </p:nvSpPr>
        <p:spPr bwMode="auto">
          <a:xfrm>
            <a:off x="10614678" y="2926774"/>
            <a:ext cx="1509712"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UN Photo/Shehzad Noorani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Imatge 8">
            <a:extLst>
              <a:ext uri="{FF2B5EF4-FFF2-40B4-BE49-F238E27FC236}">
                <a16:creationId xmlns:a16="http://schemas.microsoft.com/office/drawing/2014/main" id="{17D21264-EC79-E0EE-644F-9F0C51EA0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972" y="5826057"/>
            <a:ext cx="2256682" cy="580700"/>
          </a:xfrm>
          <a:prstGeom prst="rect">
            <a:avLst/>
          </a:prstGeom>
        </p:spPr>
      </p:pic>
    </p:spTree>
    <p:extLst>
      <p:ext uri="{BB962C8B-B14F-4D97-AF65-F5344CB8AC3E}">
        <p14:creationId xmlns:p14="http://schemas.microsoft.com/office/powerpoint/2010/main" val="297010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1ED578-71A3-4B5E-8515-D462305AA598}"/>
              </a:ext>
            </a:extLst>
          </p:cNvPr>
          <p:cNvSpPr>
            <a:spLocks noGrp="1"/>
          </p:cNvSpPr>
          <p:nvPr>
            <p:ph type="title"/>
          </p:nvPr>
        </p:nvSpPr>
        <p:spPr>
          <a:xfrm>
            <a:off x="507206" y="2313945"/>
            <a:ext cx="11290784" cy="496161"/>
          </a:xfrm>
        </p:spPr>
        <p:txBody>
          <a:bodyPr/>
          <a:lstStyle/>
          <a:p>
            <a:pPr lvl="0"/>
            <a:r>
              <a:rPr lang="en-GB" sz="3800" dirty="0"/>
              <a:t>2. </a:t>
            </a:r>
            <a:r>
              <a:rPr lang="es-ES" sz="3800" dirty="0"/>
              <a:t>¿Qué son los grupos de apoyo entre  iguales? </a:t>
            </a:r>
            <a:endParaRPr lang="x-none" sz="3800" dirty="0"/>
          </a:p>
        </p:txBody>
      </p:sp>
    </p:spTree>
    <p:extLst>
      <p:ext uri="{BB962C8B-B14F-4D97-AF65-F5344CB8AC3E}">
        <p14:creationId xmlns:p14="http://schemas.microsoft.com/office/powerpoint/2010/main" val="223511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F4F97-C558-44CE-9B7E-68F5CE1FF992}"/>
              </a:ext>
            </a:extLst>
          </p:cNvPr>
          <p:cNvSpPr>
            <a:spLocks noGrp="1"/>
          </p:cNvSpPr>
          <p:nvPr>
            <p:ph sz="quarter" idx="14"/>
          </p:nvPr>
        </p:nvSpPr>
        <p:spPr>
          <a:xfrm>
            <a:off x="507195" y="1248936"/>
            <a:ext cx="11174412" cy="4973444"/>
          </a:xfrm>
        </p:spPr>
        <p:txBody>
          <a:bodyPr>
            <a:normAutofit lnSpcReduction="10000"/>
          </a:bodyPr>
          <a:lstStyle/>
          <a:p>
            <a:pPr algn="just"/>
            <a:r>
              <a:rPr lang="es-ES" dirty="0"/>
              <a:t>Los grupos de apoyo entre iguales reúnen a personas con problemas similares para buscar soluciones y superar las dificultades compartidas y para sentir que tienen el apoyo de otras personas con experiencias similares </a:t>
            </a:r>
            <a:r>
              <a:rPr lang="en-GB" dirty="0"/>
              <a:t>. </a:t>
            </a:r>
          </a:p>
          <a:p>
            <a:pPr algn="just"/>
            <a:r>
              <a:rPr lang="es-ES" dirty="0"/>
              <a:t>Los integrantes de los grupos de apoyo entre iguales pueden considerar a los grupos como alternativas o complementos a los servicios de salud mental tradicionales</a:t>
            </a:r>
            <a:r>
              <a:rPr lang="en-GB" dirty="0"/>
              <a:t>. </a:t>
            </a:r>
          </a:p>
          <a:p>
            <a:pPr algn="just"/>
            <a:r>
              <a:rPr lang="es-ES" dirty="0"/>
              <a:t>Los gestionan los </a:t>
            </a:r>
            <a:r>
              <a:rPr lang="es-ES" u="sng" dirty="0"/>
              <a:t>mismos miembros</a:t>
            </a:r>
            <a:r>
              <a:rPr lang="es-ES" dirty="0"/>
              <a:t> a los que van destinados</a:t>
            </a:r>
            <a:r>
              <a:rPr lang="en-GB" dirty="0"/>
              <a:t>. </a:t>
            </a:r>
          </a:p>
          <a:p>
            <a:pPr algn="just"/>
            <a:r>
              <a:rPr lang="es-ES" dirty="0"/>
              <a:t>los grupos de apoyo entre iguales deberían ser independientes de los servicios sociales y de salud mental, si bien algunos de estos servicios pueden facilitar y fomentar la creación de grupos de este tipo</a:t>
            </a:r>
            <a:r>
              <a:rPr lang="en-GB" dirty="0"/>
              <a:t>.</a:t>
            </a:r>
          </a:p>
          <a:p>
            <a:pPr algn="just"/>
            <a:r>
              <a:rPr lang="es-ES" dirty="0"/>
              <a:t>Los grupos de apoyo entre iguales permiten a sus miembros beneficiarse del acompañamiento social y de las redes que surgen de manera natural </a:t>
            </a:r>
          </a:p>
          <a:p>
            <a:pPr algn="just"/>
            <a:r>
              <a:rPr lang="es-ES" dirty="0"/>
              <a:t>A veces, los grupos de apoyo entre iguales pueden ir ampliando gradualmente su alcance para incluir otras actividades </a:t>
            </a:r>
            <a:endParaRPr lang="x-none" dirty="0"/>
          </a:p>
        </p:txBody>
      </p:sp>
      <p:sp>
        <p:nvSpPr>
          <p:cNvPr id="2" name="Title 1">
            <a:extLst>
              <a:ext uri="{FF2B5EF4-FFF2-40B4-BE49-F238E27FC236}">
                <a16:creationId xmlns:a16="http://schemas.microsoft.com/office/drawing/2014/main" id="{365969DE-1166-4DA1-84A9-C639808E8D18}"/>
              </a:ext>
            </a:extLst>
          </p:cNvPr>
          <p:cNvSpPr>
            <a:spLocks noGrp="1"/>
          </p:cNvSpPr>
          <p:nvPr>
            <p:ph type="title"/>
          </p:nvPr>
        </p:nvSpPr>
        <p:spPr/>
        <p:txBody>
          <a:bodyPr/>
          <a:lstStyle/>
          <a:p>
            <a:pPr lvl="0"/>
            <a:r>
              <a:rPr lang="en-GB" dirty="0"/>
              <a:t>2. </a:t>
            </a:r>
            <a:r>
              <a:rPr lang="es-ES" dirty="0"/>
              <a:t>¿Qué son los grupos de apoyo entre iguales? </a:t>
            </a:r>
            <a:r>
              <a:rPr lang="en-GB" dirty="0"/>
              <a:t>- 1 </a:t>
            </a:r>
            <a:br>
              <a:rPr lang="x-none" dirty="0"/>
            </a:br>
            <a:endParaRPr lang="x-none" dirty="0"/>
          </a:p>
        </p:txBody>
      </p:sp>
    </p:spTree>
    <p:extLst>
      <p:ext uri="{BB962C8B-B14F-4D97-AF65-F5344CB8AC3E}">
        <p14:creationId xmlns:p14="http://schemas.microsoft.com/office/powerpoint/2010/main" val="396227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77963-F6B2-41B5-B05A-038625F12DD1}"/>
              </a:ext>
            </a:extLst>
          </p:cNvPr>
          <p:cNvSpPr>
            <a:spLocks noGrp="1"/>
          </p:cNvSpPr>
          <p:nvPr>
            <p:ph sz="quarter" idx="14"/>
          </p:nvPr>
        </p:nvSpPr>
        <p:spPr>
          <a:xfrm>
            <a:off x="440288" y="1399675"/>
            <a:ext cx="11174412" cy="4500000"/>
          </a:xfrm>
        </p:spPr>
        <p:txBody>
          <a:bodyPr>
            <a:normAutofit/>
          </a:bodyPr>
          <a:lstStyle/>
          <a:p>
            <a:pPr marL="0" indent="0" algn="just">
              <a:buNone/>
            </a:pPr>
            <a:r>
              <a:rPr lang="es-ES" dirty="0"/>
              <a:t>«En los grupos de apoyo entre iguales, los miembros hablan entre sí, se apoyan recíprocamente y se dan el amor que tanto necesitan. </a:t>
            </a:r>
          </a:p>
          <a:p>
            <a:pPr marL="0" indent="0" algn="just">
              <a:buNone/>
            </a:pPr>
            <a:r>
              <a:rPr lang="es-ES" dirty="0"/>
              <a:t>Como es bien sabido, en la salud mental hay mucha soledad. Se pierden los círculos sociales, pero a través de los iguales se pueden recuperar».</a:t>
            </a:r>
          </a:p>
          <a:p>
            <a:pPr marL="0" indent="0" algn="just">
              <a:buNone/>
            </a:pPr>
            <a:endParaRPr lang="es-ES" dirty="0"/>
          </a:p>
          <a:p>
            <a:pPr marL="0" indent="0" algn="just">
              <a:buNone/>
            </a:pPr>
            <a:r>
              <a:rPr lang="es-ES" dirty="0"/>
              <a:t>«Cuando las personas encuentran afinidad con otras personas que perciben como " iguales" que ellos, sienten una conexión. </a:t>
            </a:r>
          </a:p>
          <a:p>
            <a:pPr marL="0" indent="0" algn="just">
              <a:buNone/>
            </a:pPr>
            <a:r>
              <a:rPr lang="es-ES" dirty="0"/>
              <a:t>Esta conexión o afinidad es una comprensión profunda e integral fundamentada en la experiencia mutua que permite a las personas "estar" con los demás sin las limitaciones de las relaciones tradicionales (con expertos)». </a:t>
            </a:r>
            <a:endParaRPr lang="x-none" dirty="0"/>
          </a:p>
          <a:p>
            <a:pPr algn="just"/>
            <a:endParaRPr lang="en-GB" dirty="0"/>
          </a:p>
        </p:txBody>
      </p:sp>
      <p:sp>
        <p:nvSpPr>
          <p:cNvPr id="2" name="Title 1">
            <a:extLst>
              <a:ext uri="{FF2B5EF4-FFF2-40B4-BE49-F238E27FC236}">
                <a16:creationId xmlns:a16="http://schemas.microsoft.com/office/drawing/2014/main" id="{0267821B-392D-443E-B564-22E541F830C4}"/>
              </a:ext>
            </a:extLst>
          </p:cNvPr>
          <p:cNvSpPr>
            <a:spLocks noGrp="1"/>
          </p:cNvSpPr>
          <p:nvPr>
            <p:ph type="title"/>
          </p:nvPr>
        </p:nvSpPr>
        <p:spPr/>
        <p:txBody>
          <a:bodyPr/>
          <a:lstStyle/>
          <a:p>
            <a:r>
              <a:rPr lang="en-GB" dirty="0"/>
              <a:t>2. </a:t>
            </a:r>
            <a:r>
              <a:rPr lang="es-ES" dirty="0"/>
              <a:t>¿Qué son los grupos de apoyo entre iguales?</a:t>
            </a:r>
            <a:r>
              <a:rPr lang="en-GB" dirty="0"/>
              <a:t> - 2</a:t>
            </a:r>
            <a:endParaRPr lang="x-none" dirty="0"/>
          </a:p>
        </p:txBody>
      </p:sp>
    </p:spTree>
    <p:extLst>
      <p:ext uri="{BB962C8B-B14F-4D97-AF65-F5344CB8AC3E}">
        <p14:creationId xmlns:p14="http://schemas.microsoft.com/office/powerpoint/2010/main" val="970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6E97E-298A-4563-8E8C-69578445B6A4}"/>
              </a:ext>
            </a:extLst>
          </p:cNvPr>
          <p:cNvSpPr>
            <a:spLocks noGrp="1"/>
          </p:cNvSpPr>
          <p:nvPr>
            <p:ph sz="quarter" idx="14"/>
          </p:nvPr>
        </p:nvSpPr>
        <p:spPr>
          <a:xfrm>
            <a:off x="462590" y="1182029"/>
            <a:ext cx="11174412" cy="4728117"/>
          </a:xfrm>
        </p:spPr>
        <p:txBody>
          <a:bodyPr>
            <a:normAutofit/>
          </a:bodyPr>
          <a:lstStyle/>
          <a:p>
            <a:pPr marL="0" indent="0" algn="just">
              <a:buNone/>
            </a:pPr>
            <a:r>
              <a:rPr lang="es-ES" dirty="0"/>
              <a:t>«El apoyo entre iguales [en el contexto de un grupo]... se basa en la creencia de que personas que han hecho frente, soportado y superado adversidades pueden ofrecer un acompañamiento, aliento, esperanza e incluso una tutoría de gran utilidad a otras personas que afrontan situaciones similares».</a:t>
            </a:r>
          </a:p>
          <a:p>
            <a:pPr marL="0" indent="0" algn="just">
              <a:buNone/>
            </a:pPr>
            <a:r>
              <a:rPr lang="es-ES" dirty="0"/>
              <a:t>«El apoyo entre iguales se suele entender como una relación de acompañamiento mutuo en la que personas con experiencias vividas similares se ayudan entre sí, sobre todo mientras afrontan situaciones difíciles o que les conllevan un desafío».</a:t>
            </a:r>
          </a:p>
          <a:p>
            <a:pPr marL="0" indent="0" algn="just">
              <a:buNone/>
            </a:pPr>
            <a:r>
              <a:rPr lang="es-ES" dirty="0"/>
              <a:t>«El apoyo entre iguales permite que personas que han vivido problemas en su vida ofrezcan apoyo a otras personas que están atravesando problemas similares. Escuchando con empatía, compartiendo sus propias experiencias y haciendo sugerencias basadas en esa experiencia vital, las personas que han vivido estos problemas tienen la capacidad única de ayudar a otras personas».</a:t>
            </a:r>
            <a:endParaRPr lang="x-none" i="1" dirty="0"/>
          </a:p>
        </p:txBody>
      </p:sp>
      <p:sp>
        <p:nvSpPr>
          <p:cNvPr id="2" name="Title 1">
            <a:extLst>
              <a:ext uri="{FF2B5EF4-FFF2-40B4-BE49-F238E27FC236}">
                <a16:creationId xmlns:a16="http://schemas.microsoft.com/office/drawing/2014/main" id="{8F9B04AC-22B5-42A5-9C92-00FE99B2516E}"/>
              </a:ext>
            </a:extLst>
          </p:cNvPr>
          <p:cNvSpPr>
            <a:spLocks noGrp="1"/>
          </p:cNvSpPr>
          <p:nvPr>
            <p:ph type="title"/>
          </p:nvPr>
        </p:nvSpPr>
        <p:spPr/>
        <p:txBody>
          <a:bodyPr/>
          <a:lstStyle/>
          <a:p>
            <a:r>
              <a:rPr lang="en-GB" dirty="0"/>
              <a:t>2. </a:t>
            </a:r>
            <a:r>
              <a:rPr lang="es-ES" dirty="0"/>
              <a:t>¿Qué son los grupos de apoyo entre iguales?</a:t>
            </a:r>
            <a:r>
              <a:rPr lang="en-GB" dirty="0"/>
              <a:t> - 3</a:t>
            </a:r>
            <a:endParaRPr lang="x-none" dirty="0"/>
          </a:p>
        </p:txBody>
      </p:sp>
    </p:spTree>
    <p:extLst>
      <p:ext uri="{BB962C8B-B14F-4D97-AF65-F5344CB8AC3E}">
        <p14:creationId xmlns:p14="http://schemas.microsoft.com/office/powerpoint/2010/main" val="390873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8BAB90-E17B-4E6C-9531-E82681582275}"/>
              </a:ext>
            </a:extLst>
          </p:cNvPr>
          <p:cNvSpPr>
            <a:spLocks noGrp="1"/>
          </p:cNvSpPr>
          <p:nvPr>
            <p:ph type="title"/>
          </p:nvPr>
        </p:nvSpPr>
        <p:spPr>
          <a:xfrm>
            <a:off x="507205" y="2313946"/>
            <a:ext cx="11112365" cy="362347"/>
          </a:xfrm>
        </p:spPr>
        <p:txBody>
          <a:bodyPr/>
          <a:lstStyle/>
          <a:p>
            <a:pPr lvl="0"/>
            <a:r>
              <a:rPr lang="en-US" dirty="0"/>
              <a:t>3. </a:t>
            </a:r>
            <a:r>
              <a:rPr lang="es-ES" dirty="0"/>
              <a:t>Beneficios de los grupos de apoyo entre iguales</a:t>
            </a:r>
            <a:br>
              <a:rPr lang="x-none" dirty="0"/>
            </a:br>
            <a:endParaRPr lang="x-none" dirty="0"/>
          </a:p>
        </p:txBody>
      </p:sp>
    </p:spTree>
    <p:extLst>
      <p:ext uri="{BB962C8B-B14F-4D97-AF65-F5344CB8AC3E}">
        <p14:creationId xmlns:p14="http://schemas.microsoft.com/office/powerpoint/2010/main" val="356033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E3D0-0329-4E49-B635-58B63338E1E2}"/>
              </a:ext>
            </a:extLst>
          </p:cNvPr>
          <p:cNvSpPr>
            <a:spLocks noGrp="1"/>
          </p:cNvSpPr>
          <p:nvPr>
            <p:ph type="title"/>
          </p:nvPr>
        </p:nvSpPr>
        <p:spPr/>
        <p:txBody>
          <a:bodyPr/>
          <a:lstStyle/>
          <a:p>
            <a:pPr lvl="0"/>
            <a:r>
              <a:rPr lang="en-US" dirty="0"/>
              <a:t>3. </a:t>
            </a:r>
            <a:r>
              <a:rPr lang="es-ES" dirty="0"/>
              <a:t>Beneficios de los grupos de apoyo entre iguales - 1</a:t>
            </a:r>
            <a:br>
              <a:rPr lang="x-none" dirty="0"/>
            </a:br>
            <a:endParaRPr lang="x-none" dirty="0"/>
          </a:p>
        </p:txBody>
      </p:sp>
      <p:sp>
        <p:nvSpPr>
          <p:cNvPr id="8" name="Content Placeholder 7">
            <a:extLst>
              <a:ext uri="{FF2B5EF4-FFF2-40B4-BE49-F238E27FC236}">
                <a16:creationId xmlns:a16="http://schemas.microsoft.com/office/drawing/2014/main" id="{37E36199-BED0-124D-B6B1-03033EC0BF84}"/>
              </a:ext>
            </a:extLst>
          </p:cNvPr>
          <p:cNvSpPr>
            <a:spLocks noGrp="1"/>
          </p:cNvSpPr>
          <p:nvPr>
            <p:ph sz="quarter" idx="14"/>
          </p:nvPr>
        </p:nvSpPr>
        <p:spPr/>
        <p:txBody>
          <a:bodyPr/>
          <a:lstStyle/>
          <a:p>
            <a:pPr marL="0" algn="just">
              <a:spcAft>
                <a:spcPts val="0"/>
              </a:spcAft>
            </a:pPr>
            <a:r>
              <a:rPr lang="en-GB" sz="105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5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9" name="Content Placeholder 3">
            <a:extLst>
              <a:ext uri="{FF2B5EF4-FFF2-40B4-BE49-F238E27FC236}">
                <a16:creationId xmlns:a16="http://schemas.microsoft.com/office/drawing/2014/main" id="{83CE8E17-3865-C04F-B733-605EB758217D}"/>
              </a:ext>
            </a:extLst>
          </p:cNvPr>
          <p:cNvGraphicFramePr>
            <a:graphicFrameLocks/>
          </p:cNvGraphicFramePr>
          <p:nvPr>
            <p:extLst>
              <p:ext uri="{D42A27DB-BD31-4B8C-83A1-F6EECF244321}">
                <p14:modId xmlns:p14="http://schemas.microsoft.com/office/powerpoint/2010/main" val="2062090790"/>
              </p:ext>
            </p:extLst>
          </p:nvPr>
        </p:nvGraphicFramePr>
        <p:xfrm>
          <a:off x="840908" y="1329438"/>
          <a:ext cx="10424160" cy="4023360"/>
        </p:xfrm>
        <a:graphic>
          <a:graphicData uri="http://schemas.openxmlformats.org/drawingml/2006/table">
            <a:tbl>
              <a:tblPr firstRow="1" firstCol="1" bandRow="1"/>
              <a:tblGrid>
                <a:gridCol w="10424160">
                  <a:extLst>
                    <a:ext uri="{9D8B030D-6E8A-4147-A177-3AD203B41FA5}">
                      <a16:colId xmlns:a16="http://schemas.microsoft.com/office/drawing/2014/main" val="715844080"/>
                    </a:ext>
                  </a:extLst>
                </a:gridCol>
              </a:tblGrid>
              <a:tr h="3029000">
                <a:tc>
                  <a:txBody>
                    <a:bodyPr/>
                    <a:lstStyle/>
                    <a:p>
                      <a:pPr algn="just"/>
                      <a:r>
                        <a:rPr lang="es-ES" sz="2200" b="1" kern="1200" dirty="0">
                          <a:solidFill>
                            <a:schemeClr val="tx1"/>
                          </a:solidFill>
                          <a:effectLst/>
                          <a:latin typeface="+mn-lt"/>
                          <a:ea typeface="+mn-ea"/>
                          <a:cs typeface="+mn-cs"/>
                        </a:rPr>
                        <a:t>Experiencia del grupo de apoyo entre iguales Mental </a:t>
                      </a:r>
                      <a:r>
                        <a:rPr lang="es-ES" sz="2200" b="1" kern="1200" dirty="0" err="1">
                          <a:solidFill>
                            <a:schemeClr val="tx1"/>
                          </a:solidFill>
                          <a:effectLst/>
                          <a:latin typeface="+mn-lt"/>
                          <a:ea typeface="+mn-ea"/>
                          <a:cs typeface="+mn-cs"/>
                        </a:rPr>
                        <a:t>Health</a:t>
                      </a:r>
                      <a:r>
                        <a:rPr lang="es-ES" sz="2200" b="1" kern="1200" dirty="0">
                          <a:solidFill>
                            <a:schemeClr val="tx1"/>
                          </a:solidFill>
                          <a:effectLst/>
                          <a:latin typeface="+mn-lt"/>
                          <a:ea typeface="+mn-ea"/>
                          <a:cs typeface="+mn-cs"/>
                        </a:rPr>
                        <a:t> Peer </a:t>
                      </a:r>
                      <a:r>
                        <a:rPr lang="es-ES" sz="2200" b="1" kern="1200" dirty="0" err="1">
                          <a:solidFill>
                            <a:schemeClr val="tx1"/>
                          </a:solidFill>
                          <a:effectLst/>
                          <a:latin typeface="+mn-lt"/>
                          <a:ea typeface="+mn-ea"/>
                          <a:cs typeface="+mn-cs"/>
                        </a:rPr>
                        <a:t>Support</a:t>
                      </a:r>
                      <a:r>
                        <a:rPr lang="es-ES" sz="2200" b="1" kern="1200" dirty="0">
                          <a:solidFill>
                            <a:schemeClr val="tx1"/>
                          </a:solidFill>
                          <a:effectLst/>
                          <a:latin typeface="+mn-lt"/>
                          <a:ea typeface="+mn-ea"/>
                          <a:cs typeface="+mn-cs"/>
                        </a:rPr>
                        <a:t> Champions en Uganda, 2013 </a:t>
                      </a:r>
                    </a:p>
                    <a:p>
                      <a:pPr algn="just"/>
                      <a:r>
                        <a:rPr lang="es-ES" sz="2200" kern="1200" dirty="0">
                          <a:solidFill>
                            <a:schemeClr val="tx1"/>
                          </a:solidFill>
                          <a:effectLst/>
                          <a:latin typeface="+mn-lt"/>
                          <a:ea typeface="+mn-ea"/>
                          <a:cs typeface="+mn-cs"/>
                        </a:rPr>
                        <a:t> </a:t>
                      </a:r>
                    </a:p>
                    <a:p>
                      <a:pPr algn="just"/>
                      <a:r>
                        <a:rPr lang="es-ES" sz="2200" kern="1200" dirty="0">
                          <a:solidFill>
                            <a:schemeClr val="tx1"/>
                          </a:solidFill>
                          <a:effectLst/>
                          <a:latin typeface="+mn-lt"/>
                          <a:ea typeface="+mn-ea"/>
                          <a:cs typeface="+mn-cs"/>
                        </a:rPr>
                        <a:t>En Uganda, el programa de apoyo entre iguales </a:t>
                      </a:r>
                      <a:r>
                        <a:rPr lang="es-ES" sz="2200" kern="1200" dirty="0" err="1">
                          <a:solidFill>
                            <a:schemeClr val="tx1"/>
                          </a:solidFill>
                          <a:effectLst/>
                          <a:latin typeface="+mn-lt"/>
                          <a:ea typeface="+mn-ea"/>
                          <a:cs typeface="+mn-cs"/>
                        </a:rPr>
                        <a:t>HeartSounds</a:t>
                      </a:r>
                      <a:r>
                        <a:rPr lang="es-ES" sz="2200" kern="1200" dirty="0">
                          <a:solidFill>
                            <a:schemeClr val="tx1"/>
                          </a:solidFill>
                          <a:effectLst/>
                          <a:latin typeface="+mn-lt"/>
                          <a:ea typeface="+mn-ea"/>
                          <a:cs typeface="+mn-cs"/>
                        </a:rPr>
                        <a:t> proporciona formación a los trabajadores de grupos de apoyo entre iguales «preparados para asumir un papel activo en la prestación de asistencia en salud mental mediante el apoyo y el asesoramiento a otros usuarios de los servicios y sus familias». El enlace de vídeo siguiente muestra a los trabajadores de los grupos de apoyo entre iguales y a las personas que reciben apoyo exponiendo sus puntos de vista sobre este proceso. </a:t>
                      </a:r>
                    </a:p>
                    <a:p>
                      <a:pPr algn="just"/>
                      <a:r>
                        <a:rPr lang="es-ES" sz="2200" kern="1200" dirty="0">
                          <a:solidFill>
                            <a:schemeClr val="tx1"/>
                          </a:solidFill>
                          <a:effectLst/>
                          <a:latin typeface="+mn-lt"/>
                          <a:ea typeface="+mn-ea"/>
                          <a:cs typeface="+mn-cs"/>
                        </a:rPr>
                        <a:t> </a:t>
                      </a:r>
                    </a:p>
                    <a:p>
                      <a:pPr algn="just"/>
                      <a:r>
                        <a:rPr lang="es-ES" sz="2200" b="1" kern="1200" dirty="0">
                          <a:solidFill>
                            <a:schemeClr val="tx1"/>
                          </a:solidFill>
                          <a:effectLst/>
                          <a:latin typeface="+mn-lt"/>
                          <a:ea typeface="+mn-ea"/>
                          <a:cs typeface="+mn-cs"/>
                        </a:rPr>
                        <a:t>Consultad: </a:t>
                      </a:r>
                      <a:r>
                        <a:rPr lang="es-ES" sz="2200" u="sng" kern="1200" dirty="0">
                          <a:solidFill>
                            <a:schemeClr val="tx1"/>
                          </a:solidFill>
                          <a:effectLst/>
                          <a:latin typeface="+mn-lt"/>
                          <a:ea typeface="+mn-ea"/>
                          <a:cs typeface="+mn-cs"/>
                          <a:hlinkClick r:id="rId3"/>
                        </a:rPr>
                        <a:t>https://youtu.be/BzHINRBkdSw</a:t>
                      </a:r>
                      <a:r>
                        <a:rPr lang="es-ES" sz="2200" u="none" strike="noStrike" kern="1200" dirty="0">
                          <a:solidFill>
                            <a:schemeClr val="tx1"/>
                          </a:solidFill>
                          <a:effectLst/>
                          <a:latin typeface="+mn-lt"/>
                          <a:ea typeface="+mn-ea"/>
                          <a:cs typeface="+mn-cs"/>
                          <a:hlinkClick r:id="rId3"/>
                        </a:rPr>
                        <a:t> </a:t>
                      </a:r>
                      <a:endParaRPr lang="es-ES" sz="2200" kern="1200" dirty="0">
                        <a:solidFill>
                          <a:schemeClr val="tx1"/>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1200"/>
                        </a:spcAft>
                        <a:buClr>
                          <a:srgbClr val="183F5A"/>
                        </a:buClr>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1140697379"/>
                  </a:ext>
                </a:extLst>
              </a:tr>
            </a:tbl>
          </a:graphicData>
        </a:graphic>
      </p:graphicFrame>
    </p:spTree>
    <p:extLst>
      <p:ext uri="{BB962C8B-B14F-4D97-AF65-F5344CB8AC3E}">
        <p14:creationId xmlns:p14="http://schemas.microsoft.com/office/powerpoint/2010/main" val="354315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13A37-795E-42E3-A5FF-E1D87C81F065}"/>
              </a:ext>
            </a:extLst>
          </p:cNvPr>
          <p:cNvSpPr>
            <a:spLocks noGrp="1"/>
          </p:cNvSpPr>
          <p:nvPr>
            <p:ph sz="quarter" idx="14"/>
          </p:nvPr>
        </p:nvSpPr>
        <p:spPr/>
        <p:txBody>
          <a:bodyPr/>
          <a:lstStyle/>
          <a:p>
            <a:pPr marL="0" indent="0" algn="just">
              <a:buNone/>
            </a:pPr>
            <a:r>
              <a:rPr lang="es-ES" dirty="0"/>
              <a:t>Los beneficios de los grupos de apoyo entre iguales son muy diversos. Pueden incluir </a:t>
            </a:r>
            <a:r>
              <a:rPr lang="en-GB" dirty="0"/>
              <a:t>:</a:t>
            </a:r>
            <a:endParaRPr lang="x-none" dirty="0"/>
          </a:p>
          <a:p>
            <a:pPr lvl="0" algn="just"/>
            <a:r>
              <a:rPr lang="es-ES" dirty="0"/>
              <a:t>ofrecer un entorno seguro donde expresarse con libertad y compartir emociones y pensamientos</a:t>
            </a:r>
            <a:r>
              <a:rPr lang="en-GB" dirty="0"/>
              <a:t>; </a:t>
            </a:r>
            <a:endParaRPr lang="x-none" dirty="0"/>
          </a:p>
          <a:p>
            <a:pPr lvl="0" algn="just"/>
            <a:r>
              <a:rPr lang="es-ES" dirty="0"/>
              <a:t>compartir información y experiencias y aprender de otras personas</a:t>
            </a:r>
            <a:r>
              <a:rPr lang="en-GB" dirty="0"/>
              <a:t>; </a:t>
            </a:r>
            <a:endParaRPr lang="x-none" dirty="0"/>
          </a:p>
          <a:p>
            <a:pPr lvl="0" algn="just"/>
            <a:r>
              <a:rPr lang="es-ES" dirty="0"/>
              <a:t>ofrecer la oportunidad de construir nuevas relaciones y reforzar las redes de acompañamiento social</a:t>
            </a:r>
            <a:r>
              <a:rPr lang="en-GB" dirty="0"/>
              <a:t>; </a:t>
            </a:r>
            <a:endParaRPr lang="x-none" dirty="0"/>
          </a:p>
          <a:p>
            <a:pPr algn="just"/>
            <a:r>
              <a:rPr lang="es-ES" dirty="0"/>
              <a:t>compartir conocimiento sobre los recursos comunitarios disponibles y el apoyo práctico</a:t>
            </a:r>
            <a:r>
              <a:rPr lang="en-GB" dirty="0"/>
              <a:t>; </a:t>
            </a:r>
            <a:endParaRPr lang="x-none" dirty="0"/>
          </a:p>
          <a:p>
            <a:pPr lvl="0" algn="just"/>
            <a:r>
              <a:rPr lang="en-GB" dirty="0" err="1"/>
              <a:t>contribuir</a:t>
            </a:r>
            <a:r>
              <a:rPr lang="en-GB" dirty="0"/>
              <a:t> a la </a:t>
            </a:r>
            <a:r>
              <a:rPr lang="en-GB" dirty="0" err="1"/>
              <a:t>salud</a:t>
            </a:r>
            <a:r>
              <a:rPr lang="en-GB" dirty="0"/>
              <a:t> y al </a:t>
            </a:r>
            <a:r>
              <a:rPr lang="en-GB" dirty="0" err="1"/>
              <a:t>bienestar</a:t>
            </a:r>
            <a:r>
              <a:rPr lang="en-GB" dirty="0"/>
              <a:t> general. </a:t>
            </a:r>
            <a:endParaRPr lang="x-none" dirty="0"/>
          </a:p>
        </p:txBody>
      </p:sp>
      <p:sp>
        <p:nvSpPr>
          <p:cNvPr id="2" name="Title 1">
            <a:extLst>
              <a:ext uri="{FF2B5EF4-FFF2-40B4-BE49-F238E27FC236}">
                <a16:creationId xmlns:a16="http://schemas.microsoft.com/office/drawing/2014/main" id="{D0D6994D-3876-429A-85F4-9BBD615891CA}"/>
              </a:ext>
            </a:extLst>
          </p:cNvPr>
          <p:cNvSpPr>
            <a:spLocks noGrp="1"/>
          </p:cNvSpPr>
          <p:nvPr>
            <p:ph type="title"/>
          </p:nvPr>
        </p:nvSpPr>
        <p:spPr/>
        <p:txBody>
          <a:bodyPr/>
          <a:lstStyle/>
          <a:p>
            <a:r>
              <a:rPr lang="en-US" dirty="0"/>
              <a:t>3. </a:t>
            </a:r>
            <a:r>
              <a:rPr lang="es-ES" dirty="0"/>
              <a:t>Beneficios de los grupos de apoyo entre iguales - 2</a:t>
            </a:r>
            <a:endParaRPr lang="x-none" dirty="0"/>
          </a:p>
        </p:txBody>
      </p:sp>
    </p:spTree>
    <p:extLst>
      <p:ext uri="{BB962C8B-B14F-4D97-AF65-F5344CB8AC3E}">
        <p14:creationId xmlns:p14="http://schemas.microsoft.com/office/powerpoint/2010/main" val="223084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68713-9563-4AAD-8773-8619190566A6}"/>
              </a:ext>
            </a:extLst>
          </p:cNvPr>
          <p:cNvSpPr>
            <a:spLocks noGrp="1"/>
          </p:cNvSpPr>
          <p:nvPr>
            <p:ph sz="quarter" idx="14"/>
          </p:nvPr>
        </p:nvSpPr>
        <p:spPr/>
        <p:txBody>
          <a:bodyPr/>
          <a:lstStyle/>
          <a:p>
            <a:pPr algn="just"/>
            <a:r>
              <a:rPr lang="es-ES" dirty="0"/>
              <a:t>Las múltiples formas de exclusión y estigmatización que las personas pueden afrontar, pueden mitigarse en los grupos de apoyo entre iguales</a:t>
            </a:r>
            <a:r>
              <a:rPr lang="en-GB" dirty="0"/>
              <a:t>. </a:t>
            </a:r>
          </a:p>
          <a:p>
            <a:pPr algn="just"/>
            <a:r>
              <a:rPr lang="es-ES" dirty="0"/>
              <a:t>El espacio seguro que pueden proporcionar estos grupos contribuye al empoderamiento y a la resiliencia de todos los participantes</a:t>
            </a:r>
            <a:r>
              <a:rPr lang="en-GB" dirty="0"/>
              <a:t>. </a:t>
            </a:r>
          </a:p>
          <a:p>
            <a:pPr algn="just"/>
            <a:endParaRPr lang="en-GB" dirty="0"/>
          </a:p>
        </p:txBody>
      </p:sp>
      <p:sp>
        <p:nvSpPr>
          <p:cNvPr id="2" name="Title 1">
            <a:extLst>
              <a:ext uri="{FF2B5EF4-FFF2-40B4-BE49-F238E27FC236}">
                <a16:creationId xmlns:a16="http://schemas.microsoft.com/office/drawing/2014/main" id="{1D760657-2223-49EA-9776-D77D7B18A171}"/>
              </a:ext>
            </a:extLst>
          </p:cNvPr>
          <p:cNvSpPr>
            <a:spLocks noGrp="1"/>
          </p:cNvSpPr>
          <p:nvPr>
            <p:ph type="title"/>
          </p:nvPr>
        </p:nvSpPr>
        <p:spPr/>
        <p:txBody>
          <a:bodyPr/>
          <a:lstStyle/>
          <a:p>
            <a:r>
              <a:rPr lang="en-US" dirty="0"/>
              <a:t>3. </a:t>
            </a:r>
            <a:r>
              <a:rPr lang="es-ES" dirty="0"/>
              <a:t>Beneficios de los grupos de apoyo entre iguales - 3</a:t>
            </a:r>
            <a:br>
              <a:rPr lang="en-US" dirty="0"/>
            </a:br>
            <a:endParaRPr lang="x-none" dirty="0"/>
          </a:p>
        </p:txBody>
      </p:sp>
    </p:spTree>
    <p:extLst>
      <p:ext uri="{BB962C8B-B14F-4D97-AF65-F5344CB8AC3E}">
        <p14:creationId xmlns:p14="http://schemas.microsoft.com/office/powerpoint/2010/main" val="309474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1474F3-B43E-B848-89DA-AFBCDD8A7641}"/>
              </a:ext>
            </a:extLst>
          </p:cNvPr>
          <p:cNvSpPr>
            <a:spLocks noGrp="1"/>
          </p:cNvSpPr>
          <p:nvPr>
            <p:ph type="body" sz="quarter" idx="13"/>
          </p:nvPr>
        </p:nvSpPr>
        <p:spPr/>
        <p:txBody>
          <a:bodyPr/>
          <a:lstStyle/>
          <a:p>
            <a:r>
              <a:rPr lang="es-ES" dirty="0"/>
              <a:t>Miembro de un grupo de ayuda mutua para padres y madres, Ghana</a:t>
            </a:r>
          </a:p>
        </p:txBody>
      </p:sp>
      <p:sp>
        <p:nvSpPr>
          <p:cNvPr id="4" name="Notes Placeholder 2">
            <a:extLst>
              <a:ext uri="{FF2B5EF4-FFF2-40B4-BE49-F238E27FC236}">
                <a16:creationId xmlns:a16="http://schemas.microsoft.com/office/drawing/2014/main" id="{9DC22990-B07D-4B67-B388-2959F04DDAB8}"/>
              </a:ext>
            </a:extLst>
          </p:cNvPr>
          <p:cNvSpPr>
            <a:spLocks noGrp="1"/>
          </p:cNvSpPr>
          <p:nvPr>
            <p:ph sz="quarter" idx="14"/>
          </p:nvPr>
        </p:nvSpPr>
        <p:spPr>
          <a:xfrm>
            <a:off x="507195" y="1438999"/>
            <a:ext cx="11174412" cy="4119591"/>
          </a:xfrm>
          <a:solidFill>
            <a:srgbClr val="D1EEFC"/>
          </a:solidFill>
        </p:spPr>
        <p:txBody>
          <a:bodyPr>
            <a:normAutofit fontScale="85000" lnSpcReduction="20000"/>
          </a:bodyPr>
          <a:lstStyle/>
          <a:p>
            <a:pPr marL="0" indent="0" algn="just">
              <a:buNone/>
            </a:pPr>
            <a:r>
              <a:rPr lang="es-ES" i="1" dirty="0"/>
              <a:t>«Esta semana, nuestro grupo debate sobre la escuela y cómo de importante es que todos nuestros niños y niñas acudan a ella. </a:t>
            </a:r>
            <a:r>
              <a:rPr lang="es-ES" i="1" dirty="0" err="1"/>
              <a:t>Kwasi</a:t>
            </a:r>
            <a:r>
              <a:rPr lang="es-ES" i="1" dirty="0"/>
              <a:t> y </a:t>
            </a:r>
            <a:r>
              <a:rPr lang="es-ES" i="1" dirty="0" err="1"/>
              <a:t>Ayishetu</a:t>
            </a:r>
            <a:r>
              <a:rPr lang="es-ES" i="1" dirty="0"/>
              <a:t> explican al grupo que han intentado matricular a sus hijos en la escuela primaria, pero que la escuela ha rechazado sus solicitudes. </a:t>
            </a:r>
            <a:r>
              <a:rPr lang="es-ES" i="1" dirty="0" err="1"/>
              <a:t>Ayishetu</a:t>
            </a:r>
            <a:r>
              <a:rPr lang="es-ES" i="1" dirty="0"/>
              <a:t> explica que el director tuvo la mala educación de decir que no se podía enseñar nada a los tontos.</a:t>
            </a:r>
            <a:endParaRPr lang="es-ES" dirty="0"/>
          </a:p>
          <a:p>
            <a:pPr marL="0" indent="0" algn="just">
              <a:buNone/>
            </a:pPr>
            <a:r>
              <a:rPr lang="es-ES" i="1" dirty="0"/>
              <a:t>Yo explico que conseguí matricular a mi hijo </a:t>
            </a:r>
            <a:r>
              <a:rPr lang="es-ES" i="1" dirty="0" err="1"/>
              <a:t>Nii</a:t>
            </a:r>
            <a:r>
              <a:rPr lang="es-ES" i="1" dirty="0"/>
              <a:t> en la escuela y que, desde entonces, ha aprendido a leer y a escribir algunas palabras. Sus habilidades de comunicación han mejorado enormemente y está más relajado al encontrarse con gente nueva. Veo que todos los padres se inclinan hacia delante en sus sillas para escuchar atentamente mis palabras. Todos quieren que sus hijos también vayan a la escuela. Pero, ¿cómo podemos hacerlo? Me doy cuenta de que, como grupo, tenemos un cierto poder.</a:t>
            </a:r>
            <a:endParaRPr lang="es-ES" dirty="0"/>
          </a:p>
          <a:p>
            <a:pPr marL="0" indent="0" algn="just">
              <a:buNone/>
            </a:pPr>
            <a:r>
              <a:rPr lang="es-ES" i="1" dirty="0"/>
              <a:t>Propongo hablar con el director de la escuela de mi hijo y pedirle si se pueden apuntar más niños y niñas con discapacidad intelectual. </a:t>
            </a:r>
            <a:r>
              <a:rPr lang="es-ES" i="1" dirty="0" err="1"/>
              <a:t>Toufic</a:t>
            </a:r>
            <a:r>
              <a:rPr lang="es-ES" i="1" dirty="0"/>
              <a:t> dice que todos los niños tienen derecho a la escolarización, pero que, hasta que no se unió a este grupo, nunca había visto interés en que su hijo fuera a la escuela. Añade que todo esto cambiará ahora y que utilizará su influencia para hacer presión en la escuela también. </a:t>
            </a:r>
            <a:r>
              <a:rPr lang="es-ES" i="1" dirty="0" err="1"/>
              <a:t>Ayishetu</a:t>
            </a:r>
            <a:r>
              <a:rPr lang="es-ES" i="1" dirty="0"/>
              <a:t> está emocionada y dice que hará todo lo que pueda. Acordamos que la semana próxima elaboraremos un plan claro sobre cómo abordar la escuela y qué podemos aportar cada uno de nosotros. Convenimos que no descansaremos hasta que todos nuestros hijos estén escolarizados».</a:t>
            </a:r>
            <a:endParaRPr lang="x-none" i="1" dirty="0"/>
          </a:p>
        </p:txBody>
      </p:sp>
      <p:sp>
        <p:nvSpPr>
          <p:cNvPr id="2" name="Title 1">
            <a:extLst>
              <a:ext uri="{FF2B5EF4-FFF2-40B4-BE49-F238E27FC236}">
                <a16:creationId xmlns:a16="http://schemas.microsoft.com/office/drawing/2014/main" id="{433BD9D3-C31B-496D-AD03-9F49DA9AC7A3}"/>
              </a:ext>
            </a:extLst>
          </p:cNvPr>
          <p:cNvSpPr>
            <a:spLocks noGrp="1"/>
          </p:cNvSpPr>
          <p:nvPr>
            <p:ph type="title"/>
          </p:nvPr>
        </p:nvSpPr>
        <p:spPr/>
        <p:txBody>
          <a:bodyPr/>
          <a:lstStyle/>
          <a:p>
            <a:r>
              <a:rPr lang="en-US" dirty="0"/>
              <a:t>3. </a:t>
            </a:r>
            <a:r>
              <a:rPr lang="es-ES" dirty="0"/>
              <a:t>Beneficios de los grupos de apoyo entre iguales - 4</a:t>
            </a:r>
            <a:endParaRPr lang="x-none" dirty="0"/>
          </a:p>
        </p:txBody>
      </p:sp>
    </p:spTree>
    <p:extLst>
      <p:ext uri="{BB962C8B-B14F-4D97-AF65-F5344CB8AC3E}">
        <p14:creationId xmlns:p14="http://schemas.microsoft.com/office/powerpoint/2010/main" val="221697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4C220A7-8B75-A045-9226-C7E41CA35D69}"/>
              </a:ext>
            </a:extLst>
          </p:cNvPr>
          <p:cNvSpPr>
            <a:spLocks noGrp="1"/>
          </p:cNvSpPr>
          <p:nvPr>
            <p:ph type="body" sz="quarter" idx="13"/>
          </p:nvPr>
        </p:nvSpPr>
        <p:spPr/>
        <p:txBody>
          <a:bodyPr/>
          <a:lstStyle/>
          <a:p>
            <a:r>
              <a:rPr lang="es-ES" dirty="0"/>
              <a:t>Miembro de un grupo de apoyo entre iguales: Brasil</a:t>
            </a:r>
          </a:p>
        </p:txBody>
      </p:sp>
      <p:sp>
        <p:nvSpPr>
          <p:cNvPr id="3" name="Content Placeholder 2">
            <a:extLst>
              <a:ext uri="{FF2B5EF4-FFF2-40B4-BE49-F238E27FC236}">
                <a16:creationId xmlns:a16="http://schemas.microsoft.com/office/drawing/2014/main" id="{2D8A60CD-161E-4E23-A472-E4E42F6CB572}"/>
              </a:ext>
            </a:extLst>
          </p:cNvPr>
          <p:cNvSpPr>
            <a:spLocks noGrp="1"/>
          </p:cNvSpPr>
          <p:nvPr>
            <p:ph sz="quarter" idx="14"/>
          </p:nvPr>
        </p:nvSpPr>
        <p:spPr>
          <a:xfrm>
            <a:off x="507195" y="1417882"/>
            <a:ext cx="11174412" cy="4157727"/>
          </a:xfrm>
          <a:solidFill>
            <a:srgbClr val="D1EEFC"/>
          </a:solidFill>
        </p:spPr>
        <p:txBody>
          <a:bodyPr>
            <a:noAutofit/>
          </a:bodyPr>
          <a:lstStyle/>
          <a:p>
            <a:pPr marL="0" indent="0" algn="just">
              <a:buNone/>
            </a:pPr>
            <a:r>
              <a:rPr lang="es-ES" sz="1750" i="1" dirty="0"/>
              <a:t>«En primer lugar, quiero dejar claro que antes no me gustaba [participar en grupos]. En el fondo tenía la sensación de estar recibiendo tratamiento, y eso me avergonzaba. [Pero] el grupo de ayuda y apoyo mutuo es diferente. A pesar de que hay unas normas básicas de conducta, participo en el grupo por voluntad propia y/o según mis necesidades, y nada más. No siento presión. Y cuando hablo de mis problemas, ya no estoy solo. Porque, en el grupo, mi participación es única. Y escuchando y hablando descubro cosas y sentimientos que me ayudan a ubicarme más en el mundo de la gente "normal".</a:t>
            </a:r>
            <a:endParaRPr lang="es-ES" sz="1750" dirty="0"/>
          </a:p>
          <a:p>
            <a:pPr marL="0" indent="0" algn="just">
              <a:buNone/>
            </a:pPr>
            <a:r>
              <a:rPr lang="es-ES" sz="1750" i="1" dirty="0"/>
              <a:t>Dentro del grupo he aprendido a aceptar mis trastornos (antes lloraba mucho cuando, aunque fuera de manera no intencionada, me hacían darme cuenta de lo diferente que era). He aprendido que el acto de cuidar, de tratar a alguien con afecto, tiene un poder sorprendente y hace que todo el mundo sea consciente de su potencial de manera más natural. Supera con creces mis expectativas.</a:t>
            </a:r>
            <a:endParaRPr lang="es-ES" sz="1750" dirty="0"/>
          </a:p>
          <a:p>
            <a:pPr marL="0" indent="0" algn="just">
              <a:buNone/>
            </a:pPr>
            <a:r>
              <a:rPr lang="es-ES" sz="1750" i="1" dirty="0"/>
              <a:t>Ahora puedo escribir así. He vivido experiencias imprevistas, pero he sido capaz de contar con la ayuda de personas que creían en mí y después, poco a poco, he ido conociendo a los participantes del grupo. Hace dos años, mi situación emocional no habría permitido ni siquiera empezar [a redactar] una línea. Me hace feliz saber que hay personas que luchan por darnos dignidad y una voz con la que expresar nuestro sufrimiento diario mientras nosotros nos esforzamos por existir y alcanzar nuestros sueños, por mucho que la sociedad aun nos mire con recelo y miedo...».</a:t>
            </a:r>
            <a:endParaRPr lang="x-none" sz="1750" i="1" dirty="0"/>
          </a:p>
        </p:txBody>
      </p:sp>
      <p:sp>
        <p:nvSpPr>
          <p:cNvPr id="2" name="Title 1">
            <a:extLst>
              <a:ext uri="{FF2B5EF4-FFF2-40B4-BE49-F238E27FC236}">
                <a16:creationId xmlns:a16="http://schemas.microsoft.com/office/drawing/2014/main" id="{A7C26767-9432-4077-BA12-09032502EA0B}"/>
              </a:ext>
            </a:extLst>
          </p:cNvPr>
          <p:cNvSpPr>
            <a:spLocks noGrp="1"/>
          </p:cNvSpPr>
          <p:nvPr>
            <p:ph type="title"/>
          </p:nvPr>
        </p:nvSpPr>
        <p:spPr/>
        <p:txBody>
          <a:bodyPr/>
          <a:lstStyle/>
          <a:p>
            <a:r>
              <a:rPr lang="en-US" dirty="0"/>
              <a:t>3. </a:t>
            </a:r>
            <a:r>
              <a:rPr lang="es-ES" dirty="0"/>
              <a:t>Beneficios de los grupos de apoyo entre iguales - 5</a:t>
            </a:r>
            <a:endParaRPr lang="x-none" dirty="0"/>
          </a:p>
        </p:txBody>
      </p:sp>
    </p:spTree>
    <p:extLst>
      <p:ext uri="{BB962C8B-B14F-4D97-AF65-F5344CB8AC3E}">
        <p14:creationId xmlns:p14="http://schemas.microsoft.com/office/powerpoint/2010/main" val="189645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544465-488D-47D1-9433-5D53FB2E7634}"/>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946DC27F-F56A-41F5-B382-4E3EBEC57FA2}"/>
              </a:ext>
            </a:extLst>
          </p:cNvPr>
          <p:cNvSpPr/>
          <p:nvPr/>
        </p:nvSpPr>
        <p:spPr>
          <a:xfrm>
            <a:off x="293635" y="269186"/>
            <a:ext cx="11604731" cy="4874668"/>
          </a:xfrm>
          <a:prstGeom prst="rect">
            <a:avLst/>
          </a:prstGeom>
        </p:spPr>
        <p:txBody>
          <a:bodyPr wrap="square">
            <a:spAutoFit/>
          </a:bodyPr>
          <a:lstStyle/>
          <a:p>
            <a:pPr algn="just" fontAlgn="base"/>
            <a:endParaRPr lang="es-ES" sz="1400" b="1"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s-ES" sz="1400" b="1" dirty="0">
                <a:latin typeface="Calibri" panose="020F0502020204030204" pitchFamily="34" charset="0"/>
                <a:ea typeface="Times New Roman" panose="02020603050405020304" pitchFamily="18" charset="0"/>
                <a:cs typeface="Calibri" panose="020F0502020204030204" pitchFamily="34" charset="0"/>
              </a:rPr>
              <a:t>2022, ©Generalitat de Catalunya</a:t>
            </a:r>
          </a:p>
          <a:p>
            <a:pPr algn="just" fontAlgn="base"/>
            <a:endParaRPr lang="es-ES" sz="1400" dirty="0">
              <a:latin typeface="Calibri" panose="020F0502020204030204" pitchFamily="34" charset="0"/>
              <a:ea typeface="Times New Roman" panose="02020603050405020304" pitchFamily="18" charset="0"/>
              <a:cs typeface="Calibri" panose="020F0502020204030204" pitchFamily="34" charset="0"/>
            </a:endParaRP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Esta publicación es una traducción, de acuerdo con la licencia de Creative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Commons</a:t>
            </a:r>
            <a:r>
              <a:rPr lang="es-ES" sz="1400" dirty="0">
                <a:latin typeface="Calibri Light" panose="020F0302020204030204" pitchFamily="34" charset="0"/>
                <a:ea typeface="Times New Roman" panose="02020603050405020304" pitchFamily="18" charset="0"/>
                <a:cs typeface="Calibri Light" panose="020F0302020204030204" pitchFamily="34" charset="0"/>
              </a:rPr>
              <a:t> CC BY-NC-SA 3.0  IGO, del texto original de la OMS escrito en inglés.</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Esta traducción no es obra de la OMS, y por tanto no se hace responsable del contenido ni de la exactitud de la traducción. La edición original en inglés Peer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support</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groups</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by</a:t>
            </a:r>
            <a:r>
              <a:rPr lang="es-ES" sz="1400" dirty="0">
                <a:latin typeface="Calibri Light" panose="020F0302020204030204" pitchFamily="34" charset="0"/>
                <a:ea typeface="Times New Roman" panose="02020603050405020304" pitchFamily="18" charset="0"/>
                <a:cs typeface="Calibri Light" panose="020F0302020204030204" pitchFamily="34" charset="0"/>
              </a:rPr>
              <a:t> and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for</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people</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with</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lived</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experience</a:t>
            </a:r>
            <a:r>
              <a:rPr lang="es-ES" sz="1400" dirty="0">
                <a:latin typeface="Calibri Light" panose="020F0302020204030204" pitchFamily="34" charset="0"/>
                <a:ea typeface="Times New Roman" panose="02020603050405020304" pitchFamily="18" charset="0"/>
                <a:cs typeface="Calibri Light" panose="020F0302020204030204" pitchFamily="34" charset="0"/>
              </a:rPr>
              <a:t>. WHO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QualityRights</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guidance</a:t>
            </a:r>
            <a:r>
              <a:rPr lang="es-ES" sz="1400" dirty="0">
                <a:latin typeface="Calibri Light" panose="020F0302020204030204" pitchFamily="34" charset="0"/>
                <a:ea typeface="Times New Roman" panose="02020603050405020304" pitchFamily="18" charset="0"/>
                <a:cs typeface="Calibri Light" panose="020F0302020204030204" pitchFamily="34" charset="0"/>
              </a:rPr>
              <a:t> module. Geneva: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World</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Health</a:t>
            </a:r>
            <a:r>
              <a:rPr lang="es-ES" sz="1400" dirty="0">
                <a:latin typeface="Calibri Light" panose="020F0302020204030204" pitchFamily="34" charset="0"/>
                <a:ea typeface="Times New Roman" panose="02020603050405020304" pitchFamily="18" charset="0"/>
                <a:cs typeface="Calibri Light" panose="020F0302020204030204" pitchFamily="34" charset="0"/>
              </a:rPr>
              <a:t>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Organization</a:t>
            </a:r>
            <a:r>
              <a:rPr lang="es-ES" sz="1400" dirty="0">
                <a:latin typeface="Calibri Light" panose="020F0302020204030204" pitchFamily="34" charset="0"/>
                <a:ea typeface="Times New Roman" panose="02020603050405020304" pitchFamily="18" charset="0"/>
                <a:cs typeface="Calibri Light" panose="020F0302020204030204" pitchFamily="34" charset="0"/>
              </a:rPr>
              <a:t>; 2019 es el texto auténtico y vinculante.</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Edita: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Pacto Nacional de Salud Mental. Generalitat de Catalunya.</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Traducción: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Servicio de Planificación Lingüística del </a:t>
            </a:r>
            <a:r>
              <a:rPr lang="es-ES" sz="1400" dirty="0" err="1">
                <a:latin typeface="Calibri Light" panose="020F0302020204030204" pitchFamily="34" charset="0"/>
                <a:ea typeface="Times New Roman" panose="02020603050405020304" pitchFamily="18" charset="0"/>
                <a:cs typeface="Calibri Light" panose="020F0302020204030204" pitchFamily="34" charset="0"/>
              </a:rPr>
              <a:t>Departament</a:t>
            </a:r>
            <a:r>
              <a:rPr lang="es-ES" sz="1400" dirty="0">
                <a:latin typeface="Calibri Light" panose="020F0302020204030204" pitchFamily="34" charset="0"/>
                <a:ea typeface="Times New Roman" panose="02020603050405020304" pitchFamily="18" charset="0"/>
                <a:cs typeface="Calibri Light" panose="020F0302020204030204" pitchFamily="34" charset="0"/>
              </a:rPr>
              <a:t> de Salut.</a:t>
            </a:r>
          </a:p>
          <a:p>
            <a:pPr algn="just" fontAlgn="base"/>
            <a:endParaRPr lang="es-E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Primera edición: </a:t>
            </a:r>
          </a:p>
          <a:p>
            <a:pPr algn="just" fontAlgn="base"/>
            <a:r>
              <a:rPr lang="es-ES" sz="1400" dirty="0">
                <a:latin typeface="Calibri Light" panose="020F0302020204030204" pitchFamily="34" charset="0"/>
                <a:ea typeface="Times New Roman" panose="02020603050405020304" pitchFamily="18" charset="0"/>
                <a:cs typeface="Calibri Light" panose="020F0302020204030204" pitchFamily="34" charset="0"/>
              </a:rPr>
              <a:t>Octubre de 2022</a:t>
            </a:r>
          </a:p>
          <a:p>
            <a:pPr algn="just" fontAlgn="base"/>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3000"/>
              </a:lnSpc>
            </a:pPr>
            <a:r>
              <a:rPr lang="es-ES"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La guía del curso está disponible aquí: </a:t>
            </a:r>
            <a:r>
              <a:rPr lang="es-ES"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hlinkClick r:id="rId3"/>
              </a:rPr>
              <a:t>https://supportgirona.cat/es/quality-rights</a:t>
            </a:r>
            <a:endParaRPr lang="es-ES"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endParaRPr>
          </a:p>
          <a:p>
            <a:pPr algn="just">
              <a:lnSpc>
                <a:spcPct val="113000"/>
              </a:lnSpc>
            </a:pPr>
            <a:r>
              <a:rPr lang="es-ES" sz="1400" dirty="0">
                <a:solidFill>
                  <a:srgbClr val="000000"/>
                </a:solidFill>
                <a:highlight>
                  <a:srgbClr val="FFFFFF"/>
                </a:highlight>
                <a:latin typeface="Calibri Light" panose="020F0302020204030204" pitchFamily="34" charset="0"/>
                <a:cs typeface="Calibri Light" panose="020F0302020204030204" pitchFamily="34" charset="0"/>
              </a:rPr>
              <a:t>Foto de portada. UN </a:t>
            </a:r>
            <a:r>
              <a:rPr lang="es-ES" sz="1400" dirty="0" err="1">
                <a:solidFill>
                  <a:srgbClr val="000000"/>
                </a:solidFill>
                <a:highlight>
                  <a:srgbClr val="FFFFFF"/>
                </a:highlight>
                <a:latin typeface="Calibri Light" panose="020F0302020204030204" pitchFamily="34" charset="0"/>
                <a:cs typeface="Calibri Light" panose="020F0302020204030204" pitchFamily="34" charset="0"/>
              </a:rPr>
              <a:t>Photo</a:t>
            </a:r>
            <a:r>
              <a:rPr lang="es-ES" sz="1400" dirty="0">
                <a:solidFill>
                  <a:srgbClr val="000000"/>
                </a:solidFill>
                <a:highlight>
                  <a:srgbClr val="FFFFFF"/>
                </a:highlight>
                <a:latin typeface="Calibri Light" panose="020F0302020204030204" pitchFamily="34" charset="0"/>
                <a:cs typeface="Calibri Light" panose="020F0302020204030204" pitchFamily="34" charset="0"/>
              </a:rPr>
              <a:t>/</a:t>
            </a:r>
            <a:r>
              <a:rPr lang="es-ES" sz="1400" dirty="0" err="1">
                <a:solidFill>
                  <a:srgbClr val="000000"/>
                </a:solidFill>
                <a:highlight>
                  <a:srgbClr val="FFFFFF"/>
                </a:highlight>
                <a:latin typeface="Calibri Light" panose="020F0302020204030204" pitchFamily="34" charset="0"/>
                <a:cs typeface="Calibri Light" panose="020F0302020204030204" pitchFamily="34" charset="0"/>
              </a:rPr>
              <a:t>Shezad</a:t>
            </a:r>
            <a:r>
              <a:rPr lang="es-ES" sz="1400" dirty="0">
                <a:solidFill>
                  <a:srgbClr val="000000"/>
                </a:solidFill>
                <a:highlight>
                  <a:srgbClr val="FFFFFF"/>
                </a:highlight>
                <a:latin typeface="Calibri Light" panose="020F0302020204030204" pitchFamily="34" charset="0"/>
                <a:cs typeface="Calibri Light" panose="020F0302020204030204" pitchFamily="34" charset="0"/>
              </a:rPr>
              <a:t> </a:t>
            </a:r>
            <a:r>
              <a:rPr lang="es-ES" sz="1400" dirty="0" err="1">
                <a:solidFill>
                  <a:srgbClr val="000000"/>
                </a:solidFill>
                <a:highlight>
                  <a:srgbClr val="FFFFFF"/>
                </a:highlight>
                <a:latin typeface="Calibri Light" panose="020F0302020204030204" pitchFamily="34" charset="0"/>
                <a:cs typeface="Calibri Light" panose="020F0302020204030204" pitchFamily="34" charset="0"/>
              </a:rPr>
              <a:t>Noorani</a:t>
            </a:r>
            <a:endParaRPr lang="en-US" sz="1400" dirty="0">
              <a:latin typeface="Calibri Light" panose="020F0302020204030204" pitchFamily="34" charset="0"/>
              <a:cs typeface="Calibri Light" panose="020F0302020204030204" pitchFamily="34" charset="0"/>
            </a:endParaRPr>
          </a:p>
        </p:txBody>
      </p:sp>
      <p:pic>
        <p:nvPicPr>
          <p:cNvPr id="8" name="Imagen 1">
            <a:extLst>
              <a:ext uri="{FF2B5EF4-FFF2-40B4-BE49-F238E27FC236}">
                <a16:creationId xmlns:a16="http://schemas.microsoft.com/office/drawing/2014/main" id="{54198E7A-FCEA-9EB4-75A0-3F1A7DF8F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23" y="887049"/>
            <a:ext cx="1029335" cy="363855"/>
          </a:xfrm>
          <a:prstGeom prst="rect">
            <a:avLst/>
          </a:prstGeom>
        </p:spPr>
      </p:pic>
    </p:spTree>
    <p:extLst>
      <p:ext uri="{BB962C8B-B14F-4D97-AF65-F5344CB8AC3E}">
        <p14:creationId xmlns:p14="http://schemas.microsoft.com/office/powerpoint/2010/main" val="217588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80B133-C0DE-974D-80B4-0128D7C9E0BB}"/>
              </a:ext>
            </a:extLst>
          </p:cNvPr>
          <p:cNvSpPr>
            <a:spLocks noGrp="1"/>
          </p:cNvSpPr>
          <p:nvPr>
            <p:ph type="body" sz="quarter" idx="13"/>
          </p:nvPr>
        </p:nvSpPr>
        <p:spPr>
          <a:xfrm>
            <a:off x="267629" y="946613"/>
            <a:ext cx="11413978" cy="714235"/>
          </a:xfrm>
        </p:spPr>
        <p:txBody>
          <a:bodyPr/>
          <a:lstStyle/>
          <a:p>
            <a:pPr>
              <a:lnSpc>
                <a:spcPct val="100000"/>
              </a:lnSpc>
            </a:pPr>
            <a:r>
              <a:rPr lang="es-ES" dirty="0"/>
              <a:t>    Miembros de Maitri, un grupo de apoyo entre iguales dirigido por personas con discapacidad psicosocial y dirigido a estas personas, India  </a:t>
            </a:r>
            <a:endParaRPr lang="x-none"/>
          </a:p>
        </p:txBody>
      </p:sp>
      <p:sp>
        <p:nvSpPr>
          <p:cNvPr id="3" name="Content Placeholder 2">
            <a:extLst>
              <a:ext uri="{FF2B5EF4-FFF2-40B4-BE49-F238E27FC236}">
                <a16:creationId xmlns:a16="http://schemas.microsoft.com/office/drawing/2014/main" id="{8311962D-CF3B-42BF-8613-7289EB2BCC1A}"/>
              </a:ext>
            </a:extLst>
          </p:cNvPr>
          <p:cNvSpPr>
            <a:spLocks noGrp="1"/>
          </p:cNvSpPr>
          <p:nvPr>
            <p:ph sz="quarter" idx="14"/>
          </p:nvPr>
        </p:nvSpPr>
        <p:spPr>
          <a:xfrm>
            <a:off x="529498" y="2070493"/>
            <a:ext cx="11174412" cy="3143584"/>
          </a:xfrm>
          <a:solidFill>
            <a:srgbClr val="D1EEFC"/>
          </a:solidFill>
        </p:spPr>
        <p:txBody>
          <a:bodyPr>
            <a:normAutofit/>
          </a:bodyPr>
          <a:lstStyle/>
          <a:p>
            <a:pPr marL="0" indent="0" algn="just">
              <a:buNone/>
            </a:pPr>
            <a:r>
              <a:rPr lang="es-ES" i="1" dirty="0"/>
              <a:t>«Desde que empecé a expresar mis necesidades y deseos a mis iguales del grupo </a:t>
            </a:r>
            <a:r>
              <a:rPr lang="es-ES" i="1" dirty="0" err="1"/>
              <a:t>Maitri</a:t>
            </a:r>
            <a:r>
              <a:rPr lang="es-ES" i="1" dirty="0"/>
              <a:t> me he dado cuenta de que estoy más abierto a nuevos cambios y retos que en el pasado no habría sido capaz de afrontar. Ahora pido ayuda cuando la necesito... El grupo </a:t>
            </a:r>
            <a:r>
              <a:rPr lang="es-ES" i="1" dirty="0" err="1"/>
              <a:t>Maitri</a:t>
            </a:r>
            <a:r>
              <a:rPr lang="es-ES" i="1" dirty="0"/>
              <a:t> me ha motivado a entender mi derecho a permanecer en la comunidad. Y también he aprendido a pedir lo que necesito porque considero que es un derecho tenerlo». (10)</a:t>
            </a:r>
            <a:endParaRPr lang="es-ES" dirty="0"/>
          </a:p>
          <a:p>
            <a:pPr marL="0" indent="0" algn="just">
              <a:buNone/>
            </a:pPr>
            <a:r>
              <a:rPr lang="es-ES" i="1" dirty="0"/>
              <a:t>«Cuando vengo a estas reuniones de grupo, me siento feliz porque me transmiten que pertenezco a algún lugar y que tengo a alguien que me apoya. He descubierto que hay muchas otras personas como yo».</a:t>
            </a:r>
            <a:endParaRPr lang="x-none" i="1" dirty="0"/>
          </a:p>
        </p:txBody>
      </p:sp>
      <p:sp>
        <p:nvSpPr>
          <p:cNvPr id="2" name="Title 1">
            <a:extLst>
              <a:ext uri="{FF2B5EF4-FFF2-40B4-BE49-F238E27FC236}">
                <a16:creationId xmlns:a16="http://schemas.microsoft.com/office/drawing/2014/main" id="{183DE3D9-1998-482B-8D1A-E11343E2F241}"/>
              </a:ext>
            </a:extLst>
          </p:cNvPr>
          <p:cNvSpPr>
            <a:spLocks noGrp="1"/>
          </p:cNvSpPr>
          <p:nvPr>
            <p:ph type="title"/>
          </p:nvPr>
        </p:nvSpPr>
        <p:spPr/>
        <p:txBody>
          <a:bodyPr/>
          <a:lstStyle/>
          <a:p>
            <a:r>
              <a:rPr lang="en-US" dirty="0"/>
              <a:t>3. </a:t>
            </a:r>
            <a:r>
              <a:rPr lang="es-ES" dirty="0"/>
              <a:t>Beneficios de los grupos de apoyo entre iguales - 6</a:t>
            </a:r>
            <a:endParaRPr lang="x-none" dirty="0"/>
          </a:p>
        </p:txBody>
      </p:sp>
    </p:spTree>
    <p:extLst>
      <p:ext uri="{BB962C8B-B14F-4D97-AF65-F5344CB8AC3E}">
        <p14:creationId xmlns:p14="http://schemas.microsoft.com/office/powerpoint/2010/main" val="317605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AEE21-7B5A-4442-93BA-35222D341855}"/>
              </a:ext>
            </a:extLst>
          </p:cNvPr>
          <p:cNvSpPr>
            <a:spLocks noGrp="1"/>
          </p:cNvSpPr>
          <p:nvPr>
            <p:ph sz="quarter" idx="14"/>
          </p:nvPr>
        </p:nvSpPr>
        <p:spPr>
          <a:xfrm>
            <a:off x="507195" y="1934934"/>
            <a:ext cx="11174412" cy="3036749"/>
          </a:xfrm>
          <a:solidFill>
            <a:srgbClr val="D1EEFC"/>
          </a:solidFill>
        </p:spPr>
        <p:txBody>
          <a:bodyPr>
            <a:normAutofit lnSpcReduction="10000"/>
          </a:bodyPr>
          <a:lstStyle/>
          <a:p>
            <a:pPr marL="0" indent="0" algn="just">
              <a:buNone/>
            </a:pPr>
            <a:r>
              <a:rPr lang="es-ES" i="1" dirty="0"/>
              <a:t>«El grupo </a:t>
            </a:r>
            <a:r>
              <a:rPr lang="es-ES" i="1" dirty="0" err="1"/>
              <a:t>Saathi</a:t>
            </a:r>
            <a:r>
              <a:rPr lang="es-ES" i="1" dirty="0"/>
              <a:t> nos ha ayudado </a:t>
            </a:r>
            <a:r>
              <a:rPr lang="es-ES" dirty="0"/>
              <a:t>[a mi marido y mí] </a:t>
            </a:r>
            <a:r>
              <a:rPr lang="es-ES" i="1" dirty="0"/>
              <a:t>a encontrar un lugar donde compartir </a:t>
            </a:r>
            <a:r>
              <a:rPr lang="es-ES" dirty="0"/>
              <a:t>[nuestras experiencias]</a:t>
            </a:r>
            <a:r>
              <a:rPr lang="es-ES" i="1" dirty="0"/>
              <a:t> y cargarnos de valor. Además, el hecho de reunirnos de manera periódica con el grupo nos hace sentir que podemos ayudar a otros cuidadores a quienes les puede faltar información y orientación». (12)</a:t>
            </a:r>
            <a:endParaRPr lang="es-ES" dirty="0"/>
          </a:p>
          <a:p>
            <a:pPr marL="0" indent="0" algn="just">
              <a:buNone/>
            </a:pPr>
            <a:r>
              <a:rPr lang="es-ES" i="1" dirty="0"/>
              <a:t>«Las reuniones en </a:t>
            </a:r>
            <a:r>
              <a:rPr lang="es-ES" i="1" dirty="0" err="1"/>
              <a:t>Saathi</a:t>
            </a:r>
            <a:r>
              <a:rPr lang="es-ES" i="1" dirty="0"/>
              <a:t> me ayudan a entender mejor la enfermedad de mi hijo... </a:t>
            </a:r>
            <a:r>
              <a:rPr lang="es-ES" dirty="0"/>
              <a:t>[</a:t>
            </a:r>
            <a:r>
              <a:rPr lang="es-ES" dirty="0" err="1"/>
              <a:t>Ranjitbhai</a:t>
            </a:r>
            <a:r>
              <a:rPr lang="es-ES" dirty="0"/>
              <a:t>]</a:t>
            </a:r>
            <a:r>
              <a:rPr lang="es-ES" i="1" dirty="0"/>
              <a:t> ha mejorado con el tiempo. Después de venir al grupo </a:t>
            </a:r>
            <a:r>
              <a:rPr lang="es-ES" i="1" dirty="0" err="1"/>
              <a:t>Saathi</a:t>
            </a:r>
            <a:r>
              <a:rPr lang="es-ES" i="1" dirty="0"/>
              <a:t> y escuchar a otras personas, he entendido que este es mi hijo y que he de continuar teniendo cuidado. Ha habido veces en que otras personas me han aconsejado incorporarlo al negocio diario y eso me hace tener esperanzas de que algún día pueda trabajar». </a:t>
            </a:r>
            <a:endParaRPr lang="x-none" i="1" dirty="0"/>
          </a:p>
        </p:txBody>
      </p:sp>
      <p:sp>
        <p:nvSpPr>
          <p:cNvPr id="2" name="Title 1">
            <a:extLst>
              <a:ext uri="{FF2B5EF4-FFF2-40B4-BE49-F238E27FC236}">
                <a16:creationId xmlns:a16="http://schemas.microsoft.com/office/drawing/2014/main" id="{EB5CA9F3-64A7-4F06-8301-3FA6EE955F94}"/>
              </a:ext>
            </a:extLst>
          </p:cNvPr>
          <p:cNvSpPr>
            <a:spLocks noGrp="1"/>
          </p:cNvSpPr>
          <p:nvPr>
            <p:ph type="title"/>
          </p:nvPr>
        </p:nvSpPr>
        <p:spPr/>
        <p:txBody>
          <a:bodyPr/>
          <a:lstStyle/>
          <a:p>
            <a:r>
              <a:rPr lang="en-US" dirty="0"/>
              <a:t>3. </a:t>
            </a:r>
            <a:r>
              <a:rPr lang="es-ES" dirty="0"/>
              <a:t>Beneficios de los grupos de apoyo entre iguales - 7</a:t>
            </a:r>
            <a:endParaRPr lang="x-none" dirty="0"/>
          </a:p>
        </p:txBody>
      </p:sp>
      <p:sp>
        <p:nvSpPr>
          <p:cNvPr id="7" name="Text Placeholder 5">
            <a:extLst>
              <a:ext uri="{FF2B5EF4-FFF2-40B4-BE49-F238E27FC236}">
                <a16:creationId xmlns:a16="http://schemas.microsoft.com/office/drawing/2014/main" id="{0980B133-C0DE-974D-80B4-0128D7C9E0BB}"/>
              </a:ext>
            </a:extLst>
          </p:cNvPr>
          <p:cNvSpPr>
            <a:spLocks noGrp="1"/>
          </p:cNvSpPr>
          <p:nvPr>
            <p:ph type="body" sz="quarter" idx="13"/>
          </p:nvPr>
        </p:nvSpPr>
        <p:spPr>
          <a:xfrm>
            <a:off x="267629" y="946613"/>
            <a:ext cx="11413978" cy="714235"/>
          </a:xfrm>
        </p:spPr>
        <p:txBody>
          <a:bodyPr/>
          <a:lstStyle/>
          <a:p>
            <a:pPr>
              <a:lnSpc>
                <a:spcPct val="100000"/>
              </a:lnSpc>
            </a:pPr>
            <a:r>
              <a:rPr lang="es-ES" dirty="0"/>
              <a:t>    Miembros de Maitri, un grupo de apoyo entre iguales dirigido por personas con discapacidad psicosocial y dirigido a estas personas, India  </a:t>
            </a:r>
            <a:endParaRPr lang="x-none"/>
          </a:p>
        </p:txBody>
      </p:sp>
    </p:spTree>
    <p:extLst>
      <p:ext uri="{BB962C8B-B14F-4D97-AF65-F5344CB8AC3E}">
        <p14:creationId xmlns:p14="http://schemas.microsoft.com/office/powerpoint/2010/main" val="276562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B21FFC-6E66-AD4C-9A1F-EF62A80E86AF}"/>
              </a:ext>
            </a:extLst>
          </p:cNvPr>
          <p:cNvSpPr>
            <a:spLocks noGrp="1"/>
          </p:cNvSpPr>
          <p:nvPr>
            <p:ph type="body" sz="quarter" idx="13"/>
          </p:nvPr>
        </p:nvSpPr>
        <p:spPr/>
        <p:txBody>
          <a:bodyPr/>
          <a:lstStyle/>
          <a:p>
            <a:r>
              <a:rPr lang="es-ES" dirty="0"/>
              <a:t>La historia de Anne </a:t>
            </a:r>
            <a:endParaRPr lang="en-US" dirty="0"/>
          </a:p>
        </p:txBody>
      </p:sp>
      <p:sp>
        <p:nvSpPr>
          <p:cNvPr id="2" name="Title 1">
            <a:extLst>
              <a:ext uri="{FF2B5EF4-FFF2-40B4-BE49-F238E27FC236}">
                <a16:creationId xmlns:a16="http://schemas.microsoft.com/office/drawing/2014/main" id="{1252C8E3-59DD-4884-A7AC-CE5EC04D1F53}"/>
              </a:ext>
            </a:extLst>
          </p:cNvPr>
          <p:cNvSpPr>
            <a:spLocks noGrp="1"/>
          </p:cNvSpPr>
          <p:nvPr>
            <p:ph type="title"/>
          </p:nvPr>
        </p:nvSpPr>
        <p:spPr/>
        <p:txBody>
          <a:bodyPr/>
          <a:lstStyle/>
          <a:p>
            <a:r>
              <a:rPr lang="en-US" dirty="0"/>
              <a:t>3. </a:t>
            </a:r>
            <a:r>
              <a:rPr lang="es-ES" dirty="0"/>
              <a:t>Beneficios de los grupos de apoyo entre iguales - 8</a:t>
            </a:r>
            <a:endParaRPr lang="x-none" dirty="0"/>
          </a:p>
        </p:txBody>
      </p:sp>
      <p:sp>
        <p:nvSpPr>
          <p:cNvPr id="8" name="Content Placeholder 7">
            <a:extLst>
              <a:ext uri="{FF2B5EF4-FFF2-40B4-BE49-F238E27FC236}">
                <a16:creationId xmlns:a16="http://schemas.microsoft.com/office/drawing/2014/main" id="{C9CA02E1-91BB-A843-9C27-A1034F692875}"/>
              </a:ext>
            </a:extLst>
          </p:cNvPr>
          <p:cNvSpPr>
            <a:spLocks noGrp="1"/>
          </p:cNvSpPr>
          <p:nvPr>
            <p:ph sz="quarter" idx="14"/>
          </p:nvPr>
        </p:nvSpPr>
        <p:spPr>
          <a:xfrm>
            <a:off x="507195" y="1382751"/>
            <a:ext cx="11174412" cy="4127713"/>
          </a:xfrm>
          <a:solidFill>
            <a:srgbClr val="D1EEFC"/>
          </a:solidFill>
        </p:spPr>
        <p:txBody>
          <a:bodyPr/>
          <a:lstStyle/>
          <a:p>
            <a:pPr marL="0" indent="0" algn="just">
              <a:buNone/>
            </a:pPr>
            <a:r>
              <a:rPr lang="es-ES" sz="2100" dirty="0" err="1"/>
              <a:t>Anne</a:t>
            </a:r>
            <a:r>
              <a:rPr lang="es-ES" sz="2100" dirty="0"/>
              <a:t> es una mujer de 45 años de Douglas, una pequeña ciudad en la provincia del Cabo del Norte, en Sudáfrica, donde el paro, la pobreza, la estigmatización y la discriminación </a:t>
            </a:r>
            <a:r>
              <a:rPr lang="es-ES" sz="2100" dirty="0" err="1"/>
              <a:t>sonn</a:t>
            </a:r>
            <a:r>
              <a:rPr lang="es-ES" sz="2100" dirty="0"/>
              <a:t> generalizados. Le diagnosticaron depresión profunda hace unos años y recibe tratamiento en la clínica de su comunidad.  </a:t>
            </a:r>
          </a:p>
          <a:p>
            <a:pPr marL="0" indent="0" algn="just">
              <a:buNone/>
            </a:pPr>
            <a:r>
              <a:rPr lang="es-ES" sz="2100" dirty="0" err="1"/>
              <a:t>Anne</a:t>
            </a:r>
            <a:r>
              <a:rPr lang="es-ES" sz="2100" dirty="0"/>
              <a:t> participó en una «sesión de empoderamiento» organizada por el movimiento de Defensa de la Salud Mental de Sudáfrica (SAMHAM), parte de un proyecto de la Federación Sudafricana de la Salud Mental, donde obtuvo conocimientos básicos sobre discapacidades psicosociales e intelectuales y derechos humanos. Esto la hizo adoptar la fuerte determinación de ayudar y mejorar la vida de personas de su comunidad con trastorno mental diagnosticado. Tomó la iniciativa de crear un grupo de defensa y apoyo entre iguales. En el poco tiempo de vida que tiene, el grupo ya cuenta con 50 integrantes. </a:t>
            </a:r>
            <a:r>
              <a:rPr lang="es-ES" sz="2100" dirty="0" err="1"/>
              <a:t>Anne</a:t>
            </a:r>
            <a:r>
              <a:rPr lang="es-ES" sz="2100" dirty="0"/>
              <a:t> ha puesto en marcha ahora otro grupo en otra comunidad y está contactando con poblaciones vecinas</a:t>
            </a:r>
            <a:r>
              <a:rPr lang="en-US" sz="2100" dirty="0"/>
              <a:t>.</a:t>
            </a:r>
          </a:p>
        </p:txBody>
      </p:sp>
    </p:spTree>
    <p:extLst>
      <p:ext uri="{BB962C8B-B14F-4D97-AF65-F5344CB8AC3E}">
        <p14:creationId xmlns:p14="http://schemas.microsoft.com/office/powerpoint/2010/main" val="257438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E68D6-890F-3144-986E-8E76D462E477}"/>
              </a:ext>
            </a:extLst>
          </p:cNvPr>
          <p:cNvSpPr>
            <a:spLocks noGrp="1"/>
          </p:cNvSpPr>
          <p:nvPr>
            <p:ph type="title"/>
          </p:nvPr>
        </p:nvSpPr>
        <p:spPr/>
        <p:txBody>
          <a:bodyPr/>
          <a:lstStyle/>
          <a:p>
            <a:r>
              <a:rPr lang="en-US" dirty="0"/>
              <a:t>4. </a:t>
            </a:r>
            <a:r>
              <a:rPr lang="es-ES" dirty="0"/>
              <a:t>Creación de un grupo de apoyo</a:t>
            </a:r>
            <a:endParaRPr lang="en-US" dirty="0"/>
          </a:p>
        </p:txBody>
      </p:sp>
    </p:spTree>
    <p:extLst>
      <p:ext uri="{BB962C8B-B14F-4D97-AF65-F5344CB8AC3E}">
        <p14:creationId xmlns:p14="http://schemas.microsoft.com/office/powerpoint/2010/main" val="4107309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392CF1-1A75-6F45-87E6-56B9B8A403D3}"/>
              </a:ext>
            </a:extLst>
          </p:cNvPr>
          <p:cNvSpPr>
            <a:spLocks noGrp="1"/>
          </p:cNvSpPr>
          <p:nvPr>
            <p:ph type="body" sz="quarter" idx="13"/>
          </p:nvPr>
        </p:nvSpPr>
        <p:spPr/>
        <p:txBody>
          <a:bodyPr/>
          <a:lstStyle/>
          <a:p>
            <a:r>
              <a:rPr lang="es-ES" dirty="0"/>
              <a:t>La identificación de una necesidad o un objetivo común</a:t>
            </a:r>
          </a:p>
        </p:txBody>
      </p:sp>
      <p:sp>
        <p:nvSpPr>
          <p:cNvPr id="3" name="Content Placeholder 2">
            <a:extLst>
              <a:ext uri="{FF2B5EF4-FFF2-40B4-BE49-F238E27FC236}">
                <a16:creationId xmlns:a16="http://schemas.microsoft.com/office/drawing/2014/main" id="{BE6327EA-E346-4618-8C86-60745C0D6F05}"/>
              </a:ext>
            </a:extLst>
          </p:cNvPr>
          <p:cNvSpPr>
            <a:spLocks noGrp="1"/>
          </p:cNvSpPr>
          <p:nvPr>
            <p:ph sz="quarter" idx="14"/>
          </p:nvPr>
        </p:nvSpPr>
        <p:spPr/>
        <p:txBody>
          <a:bodyPr/>
          <a:lstStyle/>
          <a:p>
            <a:pPr lvl="1" algn="just"/>
            <a:r>
              <a:rPr lang="es-ES" sz="2200" dirty="0"/>
              <a:t>La mayoría de los grupos surgen en respuesta a la identificación de una necesidad</a:t>
            </a:r>
            <a:r>
              <a:rPr lang="en-GB" sz="2200" dirty="0"/>
              <a:t>. </a:t>
            </a:r>
          </a:p>
          <a:p>
            <a:pPr lvl="1" algn="just"/>
            <a:r>
              <a:rPr lang="es-ES" sz="2200" dirty="0"/>
              <a:t>A menudo, dicha necesidad no está cubierta por los servicios sociales y de salud mental tradicionales</a:t>
            </a:r>
            <a:r>
              <a:rPr lang="en-GB" sz="2200" dirty="0"/>
              <a:t>. </a:t>
            </a:r>
          </a:p>
          <a:p>
            <a:pPr lvl="1" algn="just"/>
            <a:r>
              <a:rPr lang="es-ES" sz="2200" dirty="0"/>
              <a:t>Ello confiere un objetivo al grupo y ayuda a establecer qué se compartirá y qué se quiere alcanzar</a:t>
            </a:r>
            <a:r>
              <a:rPr lang="en-GB" sz="2200" dirty="0"/>
              <a:t>. </a:t>
            </a:r>
          </a:p>
          <a:p>
            <a:pPr lvl="1" algn="just"/>
            <a:r>
              <a:rPr lang="es-ES" sz="2200" dirty="0"/>
              <a:t>Los grupos de apoyo entre iguales pueden tener diferentes metas y funcionar de diversas maneras</a:t>
            </a:r>
            <a:r>
              <a:rPr lang="en-GB" sz="2200" dirty="0"/>
              <a:t>. </a:t>
            </a:r>
          </a:p>
          <a:p>
            <a:pPr lvl="1" algn="just"/>
            <a:r>
              <a:rPr lang="es-ES" sz="2200" dirty="0"/>
              <a:t>Lo que funciona para un grupo puede no funcionar para otro. </a:t>
            </a:r>
          </a:p>
          <a:p>
            <a:pPr lvl="1" algn="just"/>
            <a:r>
              <a:rPr lang="es-ES" sz="2200" dirty="0"/>
              <a:t>Lo importante es que el grupo funcione bien para su comunidad de iguales.</a:t>
            </a:r>
            <a:r>
              <a:rPr lang="en-GB" sz="2200" dirty="0"/>
              <a:t>. </a:t>
            </a:r>
            <a:endParaRPr lang="x-none" sz="2200" dirty="0"/>
          </a:p>
        </p:txBody>
      </p:sp>
      <p:sp>
        <p:nvSpPr>
          <p:cNvPr id="2" name="Title 1">
            <a:extLst>
              <a:ext uri="{FF2B5EF4-FFF2-40B4-BE49-F238E27FC236}">
                <a16:creationId xmlns:a16="http://schemas.microsoft.com/office/drawing/2014/main" id="{A04CEC8F-079B-4CBC-9664-5DB58BEC307A}"/>
              </a:ext>
            </a:extLst>
          </p:cNvPr>
          <p:cNvSpPr>
            <a:spLocks noGrp="1"/>
          </p:cNvSpPr>
          <p:nvPr>
            <p:ph type="title"/>
          </p:nvPr>
        </p:nvSpPr>
        <p:spPr/>
        <p:txBody>
          <a:bodyPr/>
          <a:lstStyle/>
          <a:p>
            <a:pPr lvl="0"/>
            <a:r>
              <a:rPr lang="en-GB" dirty="0"/>
              <a:t>4. </a:t>
            </a:r>
            <a:r>
              <a:rPr lang="es-ES" dirty="0"/>
              <a:t>Creación de un grupo de apoyo - 1</a:t>
            </a:r>
            <a:endParaRPr lang="x-none" dirty="0"/>
          </a:p>
        </p:txBody>
      </p:sp>
    </p:spTree>
    <p:extLst>
      <p:ext uri="{BB962C8B-B14F-4D97-AF65-F5344CB8AC3E}">
        <p14:creationId xmlns:p14="http://schemas.microsoft.com/office/powerpoint/2010/main" val="333871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DFEAB2E-61CD-3D40-A5CE-921238E72288}"/>
              </a:ext>
            </a:extLst>
          </p:cNvPr>
          <p:cNvSpPr>
            <a:spLocks noGrp="1"/>
          </p:cNvSpPr>
          <p:nvPr>
            <p:ph type="body" sz="quarter" idx="13"/>
          </p:nvPr>
        </p:nvSpPr>
        <p:spPr>
          <a:xfrm>
            <a:off x="267629" y="946614"/>
            <a:ext cx="11413978" cy="732896"/>
          </a:xfrm>
        </p:spPr>
        <p:txBody>
          <a:bodyPr/>
          <a:lstStyle/>
          <a:p>
            <a:pPr>
              <a:lnSpc>
                <a:spcPct val="100000"/>
              </a:lnSpc>
            </a:pPr>
            <a:r>
              <a:rPr lang="es-ES" dirty="0"/>
              <a:t>    Mejora de la vida de las personas en Leeds, Reino Unido – apoyo entre iguales para las personas con demencia </a:t>
            </a:r>
            <a:endParaRPr lang="x-none"/>
          </a:p>
        </p:txBody>
      </p:sp>
      <p:sp>
        <p:nvSpPr>
          <p:cNvPr id="5" name="Notes Placeholder 2">
            <a:extLst>
              <a:ext uri="{FF2B5EF4-FFF2-40B4-BE49-F238E27FC236}">
                <a16:creationId xmlns:a16="http://schemas.microsoft.com/office/drawing/2014/main" id="{99C15BFE-6D4D-4616-BB53-EB5836DAC3F1}"/>
              </a:ext>
            </a:extLst>
          </p:cNvPr>
          <p:cNvSpPr>
            <a:spLocks noGrp="1"/>
          </p:cNvSpPr>
          <p:nvPr>
            <p:ph sz="quarter" idx="14"/>
          </p:nvPr>
        </p:nvSpPr>
        <p:spPr>
          <a:xfrm>
            <a:off x="507195" y="1851102"/>
            <a:ext cx="11174412" cy="3659361"/>
          </a:xfrm>
          <a:solidFill>
            <a:srgbClr val="D1EEFC"/>
          </a:solidFill>
        </p:spPr>
        <p:txBody>
          <a:bodyPr>
            <a:normAutofit fontScale="92500"/>
          </a:bodyPr>
          <a:lstStyle/>
          <a:p>
            <a:pPr marL="0" indent="0" algn="just">
              <a:buNone/>
            </a:pPr>
            <a:r>
              <a:rPr lang="es-ES" dirty="0"/>
              <a:t>En Leeds se ha creado una amplia red de grupos de apoyo entre iguales para personas con demencia. Estos grupos de apoyo entre iguales (que incluyen grupos específicos para mujeres, para hombres y mixtos) mantienen reuniones informales donde los asistentes pueden compartir sus experiencias, intercambiar ideas y ofrecerse ayuda mutua. Además, también hay un grupo de arte en el que los miembros pueden experimentar con su vertiente creativa, y un «grupo de relato de vida» en el que los miembros se ayudan los unos a otros a construir una imagen de sus vidas para ayudarles a disfrutar de los recuerdos. Los miembros pueden quedarse con su «relato de vida» una vez terminado y, si lo desean, compartirlo con el resto para que puedan conocer su historia de vida única. </a:t>
            </a:r>
          </a:p>
          <a:p>
            <a:pPr marL="0" indent="0" algn="just">
              <a:buNone/>
            </a:pPr>
            <a:r>
              <a:rPr lang="es-ES" dirty="0"/>
              <a:t>Los grupos de apoyo entre iguales están abiertos a cualquier persona de la zona que sufra demencia, al margen de factores sociales como el género, la sexualidad, la discapacidad, el origen étnico y las creencias culturales y religiosas.</a:t>
            </a:r>
          </a:p>
        </p:txBody>
      </p:sp>
      <p:sp>
        <p:nvSpPr>
          <p:cNvPr id="2" name="Title 1">
            <a:extLst>
              <a:ext uri="{FF2B5EF4-FFF2-40B4-BE49-F238E27FC236}">
                <a16:creationId xmlns:a16="http://schemas.microsoft.com/office/drawing/2014/main" id="{7754ADCE-137E-4BBC-9812-B97CA602D74D}"/>
              </a:ext>
            </a:extLst>
          </p:cNvPr>
          <p:cNvSpPr>
            <a:spLocks noGrp="1"/>
          </p:cNvSpPr>
          <p:nvPr>
            <p:ph type="title"/>
          </p:nvPr>
        </p:nvSpPr>
        <p:spPr/>
        <p:txBody>
          <a:bodyPr/>
          <a:lstStyle/>
          <a:p>
            <a:r>
              <a:rPr lang="en-GB" dirty="0"/>
              <a:t>4. </a:t>
            </a:r>
            <a:r>
              <a:rPr lang="es-ES" dirty="0"/>
              <a:t>Creación de un grupo de apoyo - 2</a:t>
            </a:r>
            <a:endParaRPr lang="x-none" dirty="0"/>
          </a:p>
        </p:txBody>
      </p:sp>
    </p:spTree>
    <p:extLst>
      <p:ext uri="{BB962C8B-B14F-4D97-AF65-F5344CB8AC3E}">
        <p14:creationId xmlns:p14="http://schemas.microsoft.com/office/powerpoint/2010/main" val="365749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926DA9-E8BE-074D-BE31-09EEEE259C1C}"/>
              </a:ext>
            </a:extLst>
          </p:cNvPr>
          <p:cNvSpPr>
            <a:spLocks noGrp="1"/>
          </p:cNvSpPr>
          <p:nvPr>
            <p:ph type="body" sz="quarter" idx="13"/>
          </p:nvPr>
        </p:nvSpPr>
        <p:spPr/>
        <p:txBody>
          <a:bodyPr/>
          <a:lstStyle/>
          <a:p>
            <a:r>
              <a:rPr lang="es-ES" dirty="0"/>
              <a:t>La atención a la diversidad</a:t>
            </a:r>
          </a:p>
        </p:txBody>
      </p:sp>
      <p:sp>
        <p:nvSpPr>
          <p:cNvPr id="3" name="Content Placeholder 2">
            <a:extLst>
              <a:ext uri="{FF2B5EF4-FFF2-40B4-BE49-F238E27FC236}">
                <a16:creationId xmlns:a16="http://schemas.microsoft.com/office/drawing/2014/main" id="{FA13F53A-5C5B-444C-B4F0-6B236629F34E}"/>
              </a:ext>
            </a:extLst>
          </p:cNvPr>
          <p:cNvSpPr>
            <a:spLocks noGrp="1"/>
          </p:cNvSpPr>
          <p:nvPr>
            <p:ph sz="quarter" idx="14"/>
          </p:nvPr>
        </p:nvSpPr>
        <p:spPr/>
        <p:txBody>
          <a:bodyPr/>
          <a:lstStyle/>
          <a:p>
            <a:pPr algn="just"/>
            <a:r>
              <a:rPr lang="es-ES" dirty="0"/>
              <a:t>Reconocer y cubrir la diversidad de las personas implicadas en los grupos de apoyo entre iguales puede facilitar su inclusión</a:t>
            </a:r>
            <a:r>
              <a:rPr lang="en-GB" dirty="0"/>
              <a:t>. </a:t>
            </a:r>
          </a:p>
          <a:p>
            <a:pPr algn="just"/>
            <a:r>
              <a:rPr lang="es-ES" dirty="0"/>
              <a:t>Los grupos de apoyo entre iguales que reflejan las necesidades de poblaciones concretas </a:t>
            </a:r>
            <a:r>
              <a:rPr lang="en-GB" dirty="0"/>
              <a:t> </a:t>
            </a:r>
            <a:r>
              <a:rPr lang="en-GB" dirty="0" err="1"/>
              <a:t>han</a:t>
            </a:r>
            <a:r>
              <a:rPr lang="en-GB" dirty="0"/>
              <a:t> </a:t>
            </a:r>
            <a:r>
              <a:rPr lang="en-GB" dirty="0" err="1"/>
              <a:t>alcanzado</a:t>
            </a:r>
            <a:r>
              <a:rPr lang="en-GB" dirty="0"/>
              <a:t> el </a:t>
            </a:r>
            <a:r>
              <a:rPr lang="en-GB" dirty="0" err="1"/>
              <a:t>éxito</a:t>
            </a:r>
            <a:r>
              <a:rPr lang="en-GB" dirty="0"/>
              <a:t>:</a:t>
            </a:r>
          </a:p>
          <a:p>
            <a:pPr lvl="2" algn="just"/>
            <a:r>
              <a:rPr lang="es-ES" dirty="0"/>
              <a:t>fomentando la recuperación</a:t>
            </a:r>
          </a:p>
          <a:p>
            <a:pPr lvl="2" algn="just"/>
            <a:r>
              <a:rPr lang="es-ES" dirty="0"/>
              <a:t>luchando contra la estigmatización y la discriminación</a:t>
            </a:r>
          </a:p>
          <a:p>
            <a:pPr lvl="2" algn="just"/>
            <a:r>
              <a:rPr lang="es-ES" dirty="0"/>
              <a:t>mejorando el acceso a ayuda</a:t>
            </a:r>
            <a:endParaRPr lang="en-GB" dirty="0"/>
          </a:p>
          <a:p>
            <a:pPr algn="just"/>
            <a:r>
              <a:rPr lang="es-ES" dirty="0"/>
              <a:t>Evaluar qué grupos o segmentos de la población pueden no estar participando y por qué es clave para identificar posibles obstáculos en la participación en el apoyo entre iguales.</a:t>
            </a:r>
            <a:r>
              <a:rPr lang="en-GB" dirty="0"/>
              <a:t> </a:t>
            </a:r>
            <a:endParaRPr lang="x-none" dirty="0"/>
          </a:p>
        </p:txBody>
      </p:sp>
      <p:sp>
        <p:nvSpPr>
          <p:cNvPr id="2" name="Title 1">
            <a:extLst>
              <a:ext uri="{FF2B5EF4-FFF2-40B4-BE49-F238E27FC236}">
                <a16:creationId xmlns:a16="http://schemas.microsoft.com/office/drawing/2014/main" id="{C99D76D6-DFDE-4CF3-8F99-76AB65381C69}"/>
              </a:ext>
            </a:extLst>
          </p:cNvPr>
          <p:cNvSpPr>
            <a:spLocks noGrp="1"/>
          </p:cNvSpPr>
          <p:nvPr>
            <p:ph type="title"/>
          </p:nvPr>
        </p:nvSpPr>
        <p:spPr/>
        <p:txBody>
          <a:bodyPr/>
          <a:lstStyle/>
          <a:p>
            <a:r>
              <a:rPr lang="en-GB" dirty="0"/>
              <a:t>4. </a:t>
            </a:r>
            <a:r>
              <a:rPr lang="es-ES" dirty="0"/>
              <a:t>Creación de un grupo de apoyo - 3</a:t>
            </a:r>
            <a:endParaRPr lang="x-none" dirty="0"/>
          </a:p>
        </p:txBody>
      </p:sp>
    </p:spTree>
    <p:extLst>
      <p:ext uri="{BB962C8B-B14F-4D97-AF65-F5344CB8AC3E}">
        <p14:creationId xmlns:p14="http://schemas.microsoft.com/office/powerpoint/2010/main" val="16326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2871C2-CE18-F643-9322-D4B7A56D3CFA}"/>
              </a:ext>
            </a:extLst>
          </p:cNvPr>
          <p:cNvSpPr>
            <a:spLocks noGrp="1"/>
          </p:cNvSpPr>
          <p:nvPr>
            <p:ph type="body" sz="quarter" idx="13"/>
          </p:nvPr>
        </p:nvSpPr>
        <p:spPr/>
        <p:txBody>
          <a:bodyPr/>
          <a:lstStyle/>
          <a:p>
            <a:r>
              <a:rPr lang="es-ES" dirty="0"/>
              <a:t>El papel del formador </a:t>
            </a:r>
          </a:p>
        </p:txBody>
      </p:sp>
      <p:sp>
        <p:nvSpPr>
          <p:cNvPr id="3" name="Content Placeholder 2">
            <a:extLst>
              <a:ext uri="{FF2B5EF4-FFF2-40B4-BE49-F238E27FC236}">
                <a16:creationId xmlns:a16="http://schemas.microsoft.com/office/drawing/2014/main" id="{390ECC8A-EFBE-4A98-89DC-41D5A68747A6}"/>
              </a:ext>
            </a:extLst>
          </p:cNvPr>
          <p:cNvSpPr>
            <a:spLocks noGrp="1"/>
          </p:cNvSpPr>
          <p:nvPr>
            <p:ph sz="quarter" idx="14"/>
          </p:nvPr>
        </p:nvSpPr>
        <p:spPr>
          <a:xfrm>
            <a:off x="507195" y="1511187"/>
            <a:ext cx="11174412" cy="4822705"/>
          </a:xfrm>
        </p:spPr>
        <p:txBody>
          <a:bodyPr>
            <a:normAutofit fontScale="92500" lnSpcReduction="20000"/>
          </a:bodyPr>
          <a:lstStyle/>
          <a:p>
            <a:pPr algn="just"/>
            <a:r>
              <a:rPr lang="es-ES" dirty="0"/>
              <a:t>Los formadores se pueden encargar de dirigir y facilitar el debate y asumir la responsabilidad para el desarrollo y el funcionamiento del grupo</a:t>
            </a:r>
            <a:r>
              <a:rPr lang="en-GB" dirty="0"/>
              <a:t>. </a:t>
            </a:r>
          </a:p>
          <a:p>
            <a:pPr algn="just"/>
            <a:r>
              <a:rPr lang="es-ES" dirty="0"/>
              <a:t>Estos deben organizar reuniones y ofrecer orientación .</a:t>
            </a:r>
          </a:p>
          <a:p>
            <a:pPr algn="just"/>
            <a:r>
              <a:rPr lang="es-ES" dirty="0"/>
              <a:t>Hacer rotativo el papel de formador puede ser una manera de compartir la responsabilidad y minimizar los desequilibrios de poder en el seno del grupo.</a:t>
            </a:r>
            <a:endParaRPr lang="x-none" dirty="0"/>
          </a:p>
          <a:p>
            <a:r>
              <a:rPr lang="es-ES" dirty="0"/>
              <a:t>Los formadores pueden tener experiencia vivida, pero no se espera que tengan respuestas a todas las preguntas que surjan durante las reuniones grupales</a:t>
            </a:r>
            <a:r>
              <a:rPr lang="en-GB" dirty="0"/>
              <a:t>.</a:t>
            </a:r>
          </a:p>
          <a:p>
            <a:pPr algn="just"/>
            <a:r>
              <a:rPr lang="es-ES" dirty="0"/>
              <a:t>Una vez establecido un grupo con participantes habituales, el formador puede designar qué miembros pueden sustituirlo en caso de ausentarse</a:t>
            </a:r>
            <a:r>
              <a:rPr lang="en-GB" dirty="0"/>
              <a:t>. </a:t>
            </a:r>
          </a:p>
          <a:p>
            <a:pPr algn="just"/>
            <a:r>
              <a:rPr lang="es-ES" dirty="0"/>
              <a:t>Cuando el grupo es grande, resulta práctico contar con un </a:t>
            </a:r>
            <a:r>
              <a:rPr lang="es-ES" dirty="0" err="1"/>
              <a:t>coformador</a:t>
            </a:r>
            <a:r>
              <a:rPr lang="en-GB" dirty="0"/>
              <a:t>. </a:t>
            </a:r>
          </a:p>
          <a:p>
            <a:pPr algn="just"/>
            <a:r>
              <a:rPr lang="es-ES" dirty="0"/>
              <a:t>La supervisión de las estructuras de apoyo entre iguales puede ser beneficiosa para asesorar y apoyar a los formadores de grupos. </a:t>
            </a:r>
          </a:p>
          <a:p>
            <a:pPr algn="just"/>
            <a:r>
              <a:rPr lang="es-ES" dirty="0"/>
              <a:t>Ser formador no equivale a ser el «acompañante» principal que ayuda a los otros en el grupo. En los grupos de apoyo entre iguales, todo el mundo enseña y todo el mundo aprende.</a:t>
            </a:r>
            <a:endParaRPr lang="x-none" dirty="0"/>
          </a:p>
        </p:txBody>
      </p:sp>
      <p:sp>
        <p:nvSpPr>
          <p:cNvPr id="2" name="Title 1">
            <a:extLst>
              <a:ext uri="{FF2B5EF4-FFF2-40B4-BE49-F238E27FC236}">
                <a16:creationId xmlns:a16="http://schemas.microsoft.com/office/drawing/2014/main" id="{FC6A3588-3153-43A3-94CC-022B5EC7B125}"/>
              </a:ext>
            </a:extLst>
          </p:cNvPr>
          <p:cNvSpPr>
            <a:spLocks noGrp="1"/>
          </p:cNvSpPr>
          <p:nvPr>
            <p:ph type="title"/>
          </p:nvPr>
        </p:nvSpPr>
        <p:spPr/>
        <p:txBody>
          <a:bodyPr/>
          <a:lstStyle/>
          <a:p>
            <a:r>
              <a:rPr lang="en-GB" dirty="0"/>
              <a:t>4. </a:t>
            </a:r>
            <a:r>
              <a:rPr lang="es-ES" dirty="0"/>
              <a:t>Creación de un grupo de apoyo - 4</a:t>
            </a:r>
            <a:endParaRPr lang="x-none" dirty="0"/>
          </a:p>
        </p:txBody>
      </p:sp>
    </p:spTree>
    <p:extLst>
      <p:ext uri="{BB962C8B-B14F-4D97-AF65-F5344CB8AC3E}">
        <p14:creationId xmlns:p14="http://schemas.microsoft.com/office/powerpoint/2010/main" val="13623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EA0C-8E46-4002-A502-836A7FD88ED8}"/>
              </a:ext>
            </a:extLst>
          </p:cNvPr>
          <p:cNvSpPr>
            <a:spLocks noGrp="1"/>
          </p:cNvSpPr>
          <p:nvPr>
            <p:ph type="title"/>
          </p:nvPr>
        </p:nvSpPr>
        <p:spPr/>
        <p:txBody>
          <a:bodyPr/>
          <a:lstStyle/>
          <a:p>
            <a:r>
              <a:rPr lang="en-GB" dirty="0"/>
              <a:t>4. </a:t>
            </a:r>
            <a:r>
              <a:rPr lang="es-ES" dirty="0"/>
              <a:t>Creación de un grupo de apoyo - 5</a:t>
            </a:r>
            <a:endParaRPr lang="x-none" dirty="0"/>
          </a:p>
        </p:txBody>
      </p:sp>
      <p:graphicFrame>
        <p:nvGraphicFramePr>
          <p:cNvPr id="10" name="Content Placeholder 3">
            <a:extLst>
              <a:ext uri="{FF2B5EF4-FFF2-40B4-BE49-F238E27FC236}">
                <a16:creationId xmlns:a16="http://schemas.microsoft.com/office/drawing/2014/main" id="{7C2FC393-2E06-B443-B349-A97D27DFE1CA}"/>
              </a:ext>
            </a:extLst>
          </p:cNvPr>
          <p:cNvGraphicFramePr>
            <a:graphicFrameLocks/>
          </p:cNvGraphicFramePr>
          <p:nvPr>
            <p:extLst>
              <p:ext uri="{D42A27DB-BD31-4B8C-83A1-F6EECF244321}">
                <p14:modId xmlns:p14="http://schemas.microsoft.com/office/powerpoint/2010/main" val="3477271792"/>
              </p:ext>
            </p:extLst>
          </p:nvPr>
        </p:nvGraphicFramePr>
        <p:xfrm>
          <a:off x="838200" y="1137659"/>
          <a:ext cx="10515600" cy="4482556"/>
        </p:xfrm>
        <a:graphic>
          <a:graphicData uri="http://schemas.openxmlformats.org/drawingml/2006/table">
            <a:tbl>
              <a:tblPr firstRow="1" firstCol="1" bandRow="1"/>
              <a:tblGrid>
                <a:gridCol w="10515600">
                  <a:extLst>
                    <a:ext uri="{9D8B030D-6E8A-4147-A177-3AD203B41FA5}">
                      <a16:colId xmlns:a16="http://schemas.microsoft.com/office/drawing/2014/main" val="4239707884"/>
                    </a:ext>
                  </a:extLst>
                </a:gridCol>
              </a:tblGrid>
              <a:tr h="4482556">
                <a:tc>
                  <a:txBody>
                    <a:bodyPr/>
                    <a:lstStyle/>
                    <a:p>
                      <a:pPr marL="0" marR="0" algn="just">
                        <a:lnSpc>
                          <a:spcPct val="115000"/>
                        </a:lnSpc>
                        <a:spcBef>
                          <a:spcPts val="0"/>
                        </a:spcBef>
                        <a:spcAft>
                          <a:spcPts val="1000"/>
                        </a:spcAft>
                      </a:pPr>
                      <a:r>
                        <a:rPr lang="es-ES" sz="2000" b="1" kern="1200" dirty="0">
                          <a:solidFill>
                            <a:schemeClr val="tx1"/>
                          </a:solidFill>
                          <a:effectLst/>
                          <a:latin typeface="+mn-lt"/>
                          <a:ea typeface="+mn-ea"/>
                          <a:cs typeface="+mn-cs"/>
                        </a:rPr>
                        <a:t>Consejos para la formación:</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Prestar atención a los miembros cuando hablan de sus experiencias personales.</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No juzgar.</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Motivar el debate y permitir que todo el que lo desee intervenga.</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Asegurarse de que los participantes se adhieren al orden del día y de que se cumplen los tiempos establecidos.</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Compartir tareas.</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Alentar la sensación de seguridad dentro del grupo. </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Conocer los propios límites. </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Pedir la opinión al grupo sobre la formación. </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Gestionar los conflictos. </a:t>
                      </a:r>
                    </a:p>
                    <a:p>
                      <a:pPr marL="285750" lvl="0" indent="-285750" algn="just" fontAlgn="base">
                        <a:buFont typeface="Arial" panose="020B0604020202020204" pitchFamily="34" charset="0"/>
                        <a:buChar char="•"/>
                      </a:pPr>
                      <a:r>
                        <a:rPr lang="es-ES" sz="2000" u="none" strike="noStrike" kern="1200" dirty="0">
                          <a:solidFill>
                            <a:schemeClr val="tx1"/>
                          </a:solidFill>
                          <a:effectLst/>
                          <a:latin typeface="+mn-lt"/>
                          <a:ea typeface="+mn-ea"/>
                          <a:cs typeface="+mn-cs"/>
                        </a:rPr>
                        <a:t>Asegurarse de que los miembros sientan que reciben apoyo, se sientan incluidos y garantizar que sus aportaciones y sus conocimientos contribuyan a la toma de decisiones del grupo.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1553898601"/>
                  </a:ext>
                </a:extLst>
              </a:tr>
            </a:tbl>
          </a:graphicData>
        </a:graphic>
      </p:graphicFrame>
    </p:spTree>
    <p:extLst>
      <p:ext uri="{BB962C8B-B14F-4D97-AF65-F5344CB8AC3E}">
        <p14:creationId xmlns:p14="http://schemas.microsoft.com/office/powerpoint/2010/main" val="209894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D7609C-C6C6-BD43-8B61-0B8DE1E27CE5}"/>
              </a:ext>
            </a:extLst>
          </p:cNvPr>
          <p:cNvSpPr>
            <a:spLocks noGrp="1"/>
          </p:cNvSpPr>
          <p:nvPr>
            <p:ph type="body" sz="quarter" idx="13"/>
          </p:nvPr>
        </p:nvSpPr>
        <p:spPr/>
        <p:txBody>
          <a:bodyPr/>
          <a:lstStyle/>
          <a:p>
            <a:r>
              <a:rPr lang="es-ES" dirty="0"/>
              <a:t>El papel del formador </a:t>
            </a:r>
          </a:p>
        </p:txBody>
      </p:sp>
      <p:sp>
        <p:nvSpPr>
          <p:cNvPr id="3" name="Content Placeholder 2">
            <a:extLst>
              <a:ext uri="{FF2B5EF4-FFF2-40B4-BE49-F238E27FC236}">
                <a16:creationId xmlns:a16="http://schemas.microsoft.com/office/drawing/2014/main" id="{1385A648-CE52-47ED-893E-9AB0C66E683B}"/>
              </a:ext>
            </a:extLst>
          </p:cNvPr>
          <p:cNvSpPr>
            <a:spLocks noGrp="1"/>
          </p:cNvSpPr>
          <p:nvPr>
            <p:ph sz="quarter" idx="14"/>
          </p:nvPr>
        </p:nvSpPr>
        <p:spPr>
          <a:xfrm>
            <a:off x="507195" y="1444280"/>
            <a:ext cx="11174412" cy="4845007"/>
          </a:xfrm>
        </p:spPr>
        <p:txBody>
          <a:bodyPr>
            <a:normAutofit lnSpcReduction="10000"/>
          </a:bodyPr>
          <a:lstStyle/>
          <a:p>
            <a:pPr algn="just"/>
            <a:r>
              <a:rPr lang="es-ES" dirty="0"/>
              <a:t>Determinadas dinámicas de poder que sufren los integrantes de los grupos de apoyo entre iguales pueden hacer que algunas personas sean reticentes a expresar su opinión.</a:t>
            </a:r>
          </a:p>
          <a:p>
            <a:pPr algn="just"/>
            <a:r>
              <a:rPr lang="es-ES" dirty="0"/>
              <a:t>El formador debería subrayar la importancia de escuchar las diversas perspectivas de todos los participantes .</a:t>
            </a:r>
          </a:p>
          <a:p>
            <a:pPr algn="just"/>
            <a:r>
              <a:rPr lang="es-ES" dirty="0"/>
              <a:t>Esto se puede reconocer al crear el grupo de apoyo entre iguales, al tiempo que se establecen otras normas básicas para el funcionamiento</a:t>
            </a:r>
            <a:r>
              <a:rPr lang="en-GB" dirty="0"/>
              <a:t>. </a:t>
            </a:r>
          </a:p>
          <a:p>
            <a:pPr algn="just"/>
            <a:r>
              <a:rPr lang="es-ES" dirty="0"/>
              <a:t>La formación y la educación tanto para los formadores como para los miembros del grupo de apoyo entre iguales pueden fomentar la inclusión</a:t>
            </a:r>
            <a:r>
              <a:rPr lang="en-US" dirty="0"/>
              <a:t>. </a:t>
            </a:r>
          </a:p>
          <a:p>
            <a:pPr algn="just"/>
            <a:r>
              <a:rPr lang="es-ES" dirty="0"/>
              <a:t>Esta formación debería incluir la atención a la «competencia estructural», que implica considerar cómo se combinan los factores estructurales e institucionales.</a:t>
            </a:r>
          </a:p>
          <a:p>
            <a:pPr algn="just"/>
            <a:r>
              <a:rPr lang="es-ES" dirty="0"/>
              <a:t>La competencia estructural ayuda a restar énfasis a los problemas de la persona o de sus «carencias» y se centra en la unicidad de los individuos y en su recuperación</a:t>
            </a:r>
            <a:r>
              <a:rPr lang="en-US" dirty="0"/>
              <a:t>.</a:t>
            </a:r>
            <a:endParaRPr lang="x-none" dirty="0"/>
          </a:p>
          <a:p>
            <a:pPr algn="just"/>
            <a:endParaRPr lang="x-none" dirty="0"/>
          </a:p>
          <a:p>
            <a:pPr algn="just"/>
            <a:endParaRPr lang="x-none" dirty="0"/>
          </a:p>
        </p:txBody>
      </p:sp>
      <p:sp>
        <p:nvSpPr>
          <p:cNvPr id="2" name="Title 1">
            <a:extLst>
              <a:ext uri="{FF2B5EF4-FFF2-40B4-BE49-F238E27FC236}">
                <a16:creationId xmlns:a16="http://schemas.microsoft.com/office/drawing/2014/main" id="{E9D9D217-CE9D-41AC-A309-0E499375CB32}"/>
              </a:ext>
            </a:extLst>
          </p:cNvPr>
          <p:cNvSpPr>
            <a:spLocks noGrp="1"/>
          </p:cNvSpPr>
          <p:nvPr>
            <p:ph type="title"/>
          </p:nvPr>
        </p:nvSpPr>
        <p:spPr/>
        <p:txBody>
          <a:bodyPr/>
          <a:lstStyle/>
          <a:p>
            <a:r>
              <a:rPr lang="en-GB" dirty="0"/>
              <a:t>4. </a:t>
            </a:r>
            <a:r>
              <a:rPr lang="es-ES" dirty="0"/>
              <a:t>Creación de un grupo de apoyo - 6</a:t>
            </a:r>
            <a:endParaRPr lang="x-none" dirty="0"/>
          </a:p>
        </p:txBody>
      </p:sp>
    </p:spTree>
    <p:extLst>
      <p:ext uri="{BB962C8B-B14F-4D97-AF65-F5344CB8AC3E}">
        <p14:creationId xmlns:p14="http://schemas.microsoft.com/office/powerpoint/2010/main" val="380010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382512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A73DA6-FA03-B043-844F-CEA494C64D00}"/>
              </a:ext>
            </a:extLst>
          </p:cNvPr>
          <p:cNvSpPr>
            <a:spLocks noGrp="1"/>
          </p:cNvSpPr>
          <p:nvPr>
            <p:ph type="body" sz="quarter" idx="13"/>
          </p:nvPr>
        </p:nvSpPr>
        <p:spPr/>
        <p:txBody>
          <a:bodyPr/>
          <a:lstStyle/>
          <a:p>
            <a:r>
              <a:rPr lang="es-ES" dirty="0"/>
              <a:t>Pertenencia al grupo</a:t>
            </a:r>
          </a:p>
        </p:txBody>
      </p:sp>
      <p:sp>
        <p:nvSpPr>
          <p:cNvPr id="3" name="Content Placeholder 2">
            <a:extLst>
              <a:ext uri="{FF2B5EF4-FFF2-40B4-BE49-F238E27FC236}">
                <a16:creationId xmlns:a16="http://schemas.microsoft.com/office/drawing/2014/main" id="{A7FD11CD-B73C-4A1D-B4FF-5F306AF04A81}"/>
              </a:ext>
            </a:extLst>
          </p:cNvPr>
          <p:cNvSpPr>
            <a:spLocks noGrp="1"/>
          </p:cNvSpPr>
          <p:nvPr>
            <p:ph sz="quarter" idx="14"/>
          </p:nvPr>
        </p:nvSpPr>
        <p:spPr/>
        <p:txBody>
          <a:bodyPr/>
          <a:lstStyle/>
          <a:p>
            <a:pPr marL="0" indent="0">
              <a:buNone/>
            </a:pPr>
            <a:r>
              <a:rPr lang="es-ES" dirty="0"/>
              <a:t>En los grupos abiertos </a:t>
            </a:r>
            <a:r>
              <a:rPr lang="en-GB" dirty="0"/>
              <a:t>: </a:t>
            </a:r>
          </a:p>
          <a:p>
            <a:r>
              <a:rPr lang="es-ES" dirty="0"/>
              <a:t>Todo el que quiera participar se puede unir</a:t>
            </a:r>
            <a:r>
              <a:rPr lang="en-GB" dirty="0"/>
              <a:t>. </a:t>
            </a:r>
          </a:p>
          <a:p>
            <a:r>
              <a:rPr lang="es-ES" dirty="0"/>
              <a:t>Los miembros normalmente asisten o dejan de asistir en función de sus necesidades</a:t>
            </a:r>
            <a:r>
              <a:rPr lang="en-GB" dirty="0"/>
              <a:t>. </a:t>
            </a:r>
          </a:p>
          <a:p>
            <a:r>
              <a:rPr lang="es-ES" dirty="0"/>
              <a:t>Permite a las personas ir a reuniones cuando quieren, así como buscar apoyo entre iguales enseguida</a:t>
            </a:r>
            <a:r>
              <a:rPr lang="en-GB" dirty="0"/>
              <a:t>.</a:t>
            </a:r>
            <a:endParaRPr lang="x-none" dirty="0"/>
          </a:p>
        </p:txBody>
      </p:sp>
      <p:sp>
        <p:nvSpPr>
          <p:cNvPr id="2" name="Title 1">
            <a:extLst>
              <a:ext uri="{FF2B5EF4-FFF2-40B4-BE49-F238E27FC236}">
                <a16:creationId xmlns:a16="http://schemas.microsoft.com/office/drawing/2014/main" id="{67C654BB-E763-42EC-853E-BEA7D5BD120E}"/>
              </a:ext>
            </a:extLst>
          </p:cNvPr>
          <p:cNvSpPr>
            <a:spLocks noGrp="1"/>
          </p:cNvSpPr>
          <p:nvPr>
            <p:ph type="title"/>
          </p:nvPr>
        </p:nvSpPr>
        <p:spPr/>
        <p:txBody>
          <a:bodyPr/>
          <a:lstStyle/>
          <a:p>
            <a:r>
              <a:rPr lang="en-GB" dirty="0"/>
              <a:t>4. </a:t>
            </a:r>
            <a:r>
              <a:rPr lang="es-ES" dirty="0"/>
              <a:t>Creación de un grupo de apoyo - 7</a:t>
            </a:r>
            <a:endParaRPr lang="x-none" dirty="0"/>
          </a:p>
        </p:txBody>
      </p:sp>
    </p:spTree>
    <p:extLst>
      <p:ext uri="{BB962C8B-B14F-4D97-AF65-F5344CB8AC3E}">
        <p14:creationId xmlns:p14="http://schemas.microsoft.com/office/powerpoint/2010/main" val="238875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E192B-9D14-409C-B2DA-3F0A765AC08B}"/>
              </a:ext>
            </a:extLst>
          </p:cNvPr>
          <p:cNvSpPr>
            <a:spLocks noGrp="1"/>
          </p:cNvSpPr>
          <p:nvPr>
            <p:ph sz="quarter" idx="14"/>
          </p:nvPr>
        </p:nvSpPr>
        <p:spPr>
          <a:xfrm>
            <a:off x="507195" y="1338146"/>
            <a:ext cx="11174412" cy="4673042"/>
          </a:xfrm>
        </p:spPr>
        <p:txBody>
          <a:bodyPr>
            <a:noAutofit/>
          </a:bodyPr>
          <a:lstStyle/>
          <a:p>
            <a:pPr marL="0" indent="0" algn="just">
              <a:buNone/>
            </a:pPr>
            <a:r>
              <a:rPr lang="en-GB" dirty="0" err="1"/>
              <a:t>En</a:t>
            </a:r>
            <a:r>
              <a:rPr lang="en-GB" dirty="0"/>
              <a:t> </a:t>
            </a:r>
            <a:r>
              <a:rPr lang="en-GB" dirty="0" err="1"/>
              <a:t>los</a:t>
            </a:r>
            <a:r>
              <a:rPr lang="en-GB" dirty="0"/>
              <a:t> </a:t>
            </a:r>
            <a:r>
              <a:rPr lang="en-GB" dirty="0" err="1"/>
              <a:t>grupos</a:t>
            </a:r>
            <a:r>
              <a:rPr lang="en-GB" dirty="0"/>
              <a:t> </a:t>
            </a:r>
            <a:r>
              <a:rPr lang="en-GB" dirty="0" err="1"/>
              <a:t>cerrados</a:t>
            </a:r>
            <a:r>
              <a:rPr lang="en-GB" dirty="0"/>
              <a:t>:</a:t>
            </a:r>
          </a:p>
          <a:p>
            <a:pPr lvl="1" algn="just"/>
            <a:r>
              <a:rPr lang="es-ES" sz="2200" dirty="0"/>
              <a:t>Solo las personas que han sido aceptadas pueden asistir a las reuniones</a:t>
            </a:r>
            <a:r>
              <a:rPr lang="en-GB" sz="2200" dirty="0"/>
              <a:t>. </a:t>
            </a:r>
          </a:p>
          <a:p>
            <a:pPr lvl="1" algn="just"/>
            <a:r>
              <a:rPr lang="es-ES" sz="2200" dirty="0"/>
              <a:t>Las personas interesadas en incorporarse pueden reunirse con los miembros actuales para expresar sus necesidades y expectativas </a:t>
            </a:r>
            <a:r>
              <a:rPr lang="en-GB" sz="2200" dirty="0"/>
              <a:t>.</a:t>
            </a:r>
          </a:p>
          <a:p>
            <a:pPr lvl="1" algn="just"/>
            <a:r>
              <a:rPr lang="es-ES" sz="2200" dirty="0"/>
              <a:t>Permite a los miembros conocerse mejor con el paso del tiempo</a:t>
            </a:r>
            <a:r>
              <a:rPr lang="en-GB" sz="2200" dirty="0"/>
              <a:t>. </a:t>
            </a:r>
          </a:p>
          <a:p>
            <a:pPr lvl="1" algn="just"/>
            <a:r>
              <a:rPr lang="es-ES" sz="2200" dirty="0"/>
              <a:t>Para algunos miembros puede ser el único tipo de espacio en el que se sienten cómodos para compartir sus experiencias</a:t>
            </a:r>
            <a:r>
              <a:rPr lang="en-GB" sz="2200" dirty="0"/>
              <a:t>.</a:t>
            </a:r>
          </a:p>
          <a:p>
            <a:pPr lvl="1" algn="just"/>
            <a:r>
              <a:rPr lang="es-ES" sz="2200" dirty="0"/>
              <a:t>Puede ser útil hablar del significado del grupo como entidad y de la presencia de cada persona en el grupo</a:t>
            </a:r>
            <a:r>
              <a:rPr lang="en-GB" sz="2200" dirty="0"/>
              <a:t>. </a:t>
            </a:r>
          </a:p>
          <a:p>
            <a:pPr lvl="1" algn="just"/>
            <a:r>
              <a:rPr lang="es-ES" sz="2200" dirty="0"/>
              <a:t>Para algunas personas, puede ser importante para su recuperación saber que su presencia y aportaciones son importantes para los demás miembros.</a:t>
            </a:r>
            <a:r>
              <a:rPr lang="en-GB" sz="2200" dirty="0"/>
              <a:t> </a:t>
            </a:r>
            <a:endParaRPr lang="x-none" sz="2200" dirty="0"/>
          </a:p>
        </p:txBody>
      </p:sp>
      <p:sp>
        <p:nvSpPr>
          <p:cNvPr id="2" name="Title 1">
            <a:extLst>
              <a:ext uri="{FF2B5EF4-FFF2-40B4-BE49-F238E27FC236}">
                <a16:creationId xmlns:a16="http://schemas.microsoft.com/office/drawing/2014/main" id="{99291EBC-B1F5-4B48-89D8-661F3D18ACC0}"/>
              </a:ext>
            </a:extLst>
          </p:cNvPr>
          <p:cNvSpPr>
            <a:spLocks noGrp="1"/>
          </p:cNvSpPr>
          <p:nvPr>
            <p:ph type="title"/>
          </p:nvPr>
        </p:nvSpPr>
        <p:spPr/>
        <p:txBody>
          <a:bodyPr/>
          <a:lstStyle/>
          <a:p>
            <a:r>
              <a:rPr lang="en-GB" dirty="0"/>
              <a:t>4. </a:t>
            </a:r>
            <a:r>
              <a:rPr lang="es-ES" dirty="0"/>
              <a:t>Creación de un grupo de apoyo - 8</a:t>
            </a:r>
            <a:endParaRPr lang="x-none" dirty="0"/>
          </a:p>
        </p:txBody>
      </p:sp>
      <p:sp>
        <p:nvSpPr>
          <p:cNvPr id="7" name="Text Placeholder 5">
            <a:extLst>
              <a:ext uri="{FF2B5EF4-FFF2-40B4-BE49-F238E27FC236}">
                <a16:creationId xmlns:a16="http://schemas.microsoft.com/office/drawing/2014/main" id="{61A73DA6-FA03-B043-844F-CEA494C64D00}"/>
              </a:ext>
            </a:extLst>
          </p:cNvPr>
          <p:cNvSpPr>
            <a:spLocks noGrp="1"/>
          </p:cNvSpPr>
          <p:nvPr>
            <p:ph type="body" sz="quarter" idx="13"/>
          </p:nvPr>
        </p:nvSpPr>
        <p:spPr>
          <a:xfrm>
            <a:off x="507207" y="946614"/>
            <a:ext cx="11174400" cy="360000"/>
          </a:xfrm>
        </p:spPr>
        <p:txBody>
          <a:bodyPr/>
          <a:lstStyle/>
          <a:p>
            <a:r>
              <a:rPr lang="es-ES" dirty="0"/>
              <a:t>Pertenencia al grupo</a:t>
            </a:r>
          </a:p>
        </p:txBody>
      </p:sp>
    </p:spTree>
    <p:extLst>
      <p:ext uri="{BB962C8B-B14F-4D97-AF65-F5344CB8AC3E}">
        <p14:creationId xmlns:p14="http://schemas.microsoft.com/office/powerpoint/2010/main" val="1517864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82A5BB-B7FC-46FB-BEDF-4A1EDFDEEB68}"/>
              </a:ext>
            </a:extLst>
          </p:cNvPr>
          <p:cNvSpPr>
            <a:spLocks noGrp="1"/>
          </p:cNvSpPr>
          <p:nvPr>
            <p:ph sz="quarter" idx="14"/>
          </p:nvPr>
        </p:nvSpPr>
        <p:spPr/>
        <p:txBody>
          <a:bodyPr/>
          <a:lstStyle/>
          <a:p>
            <a:r>
              <a:rPr lang="es-ES" dirty="0"/>
              <a:t>Otra opción es comenzar con un grupo de apoyo entre iguales abierto y después, una vez los integrantes ya se conocen y deciden que no quieren incluir a nadie más, cerrar el grupo. </a:t>
            </a:r>
          </a:p>
          <a:p>
            <a:r>
              <a:rPr lang="es-ES" dirty="0"/>
              <a:t>Ambas formas de pertenencia a los grupos pueden proporcionar a las personas sensación de objetivo y conexión</a:t>
            </a:r>
            <a:r>
              <a:rPr lang="en-GB" dirty="0"/>
              <a:t>. </a:t>
            </a:r>
          </a:p>
          <a:p>
            <a:r>
              <a:rPr lang="es-ES" dirty="0"/>
              <a:t>Desde el principio, es importante dejar claro el tipo de membresía del grupo</a:t>
            </a:r>
            <a:r>
              <a:rPr lang="en-GB" dirty="0"/>
              <a:t>.</a:t>
            </a:r>
            <a:endParaRPr lang="x-none" dirty="0"/>
          </a:p>
        </p:txBody>
      </p:sp>
      <p:sp>
        <p:nvSpPr>
          <p:cNvPr id="2" name="Title 1">
            <a:extLst>
              <a:ext uri="{FF2B5EF4-FFF2-40B4-BE49-F238E27FC236}">
                <a16:creationId xmlns:a16="http://schemas.microsoft.com/office/drawing/2014/main" id="{92DE503D-4A41-44B6-A731-C0B55B0D8285}"/>
              </a:ext>
            </a:extLst>
          </p:cNvPr>
          <p:cNvSpPr>
            <a:spLocks noGrp="1"/>
          </p:cNvSpPr>
          <p:nvPr>
            <p:ph type="title"/>
          </p:nvPr>
        </p:nvSpPr>
        <p:spPr/>
        <p:txBody>
          <a:bodyPr/>
          <a:lstStyle/>
          <a:p>
            <a:r>
              <a:rPr lang="en-GB" dirty="0"/>
              <a:t>4. </a:t>
            </a:r>
            <a:r>
              <a:rPr lang="es-ES" dirty="0"/>
              <a:t>Creación de un grupo de apoyo - 9</a:t>
            </a:r>
            <a:endParaRPr lang="x-none" dirty="0"/>
          </a:p>
        </p:txBody>
      </p:sp>
      <p:sp>
        <p:nvSpPr>
          <p:cNvPr id="7" name="Text Placeholder 5">
            <a:extLst>
              <a:ext uri="{FF2B5EF4-FFF2-40B4-BE49-F238E27FC236}">
                <a16:creationId xmlns:a16="http://schemas.microsoft.com/office/drawing/2014/main" id="{61A73DA6-FA03-B043-844F-CEA494C64D00}"/>
              </a:ext>
            </a:extLst>
          </p:cNvPr>
          <p:cNvSpPr>
            <a:spLocks noGrp="1"/>
          </p:cNvSpPr>
          <p:nvPr>
            <p:ph type="body" sz="quarter" idx="13"/>
          </p:nvPr>
        </p:nvSpPr>
        <p:spPr>
          <a:xfrm>
            <a:off x="507207" y="946614"/>
            <a:ext cx="11174400" cy="360000"/>
          </a:xfrm>
        </p:spPr>
        <p:txBody>
          <a:bodyPr/>
          <a:lstStyle/>
          <a:p>
            <a:r>
              <a:rPr lang="es-ES" dirty="0"/>
              <a:t>Pertenencia al grupo</a:t>
            </a:r>
          </a:p>
        </p:txBody>
      </p:sp>
    </p:spTree>
    <p:extLst>
      <p:ext uri="{BB962C8B-B14F-4D97-AF65-F5344CB8AC3E}">
        <p14:creationId xmlns:p14="http://schemas.microsoft.com/office/powerpoint/2010/main" val="242341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682261-1D20-F240-B5E2-CA3B348FE4F9}"/>
              </a:ext>
            </a:extLst>
          </p:cNvPr>
          <p:cNvSpPr>
            <a:spLocks noGrp="1"/>
          </p:cNvSpPr>
          <p:nvPr>
            <p:ph type="body" sz="quarter" idx="13"/>
          </p:nvPr>
        </p:nvSpPr>
        <p:spPr/>
        <p:txBody>
          <a:bodyPr/>
          <a:lstStyle/>
          <a:p>
            <a:r>
              <a:rPr lang="es-ES" dirty="0"/>
              <a:t>Miembros nuevos</a:t>
            </a:r>
            <a:endParaRPr lang="x-none"/>
          </a:p>
        </p:txBody>
      </p:sp>
      <p:sp>
        <p:nvSpPr>
          <p:cNvPr id="3" name="Content Placeholder 2">
            <a:extLst>
              <a:ext uri="{FF2B5EF4-FFF2-40B4-BE49-F238E27FC236}">
                <a16:creationId xmlns:a16="http://schemas.microsoft.com/office/drawing/2014/main" id="{55075CC9-4F43-4AAC-A154-19BE15B7559B}"/>
              </a:ext>
            </a:extLst>
          </p:cNvPr>
          <p:cNvSpPr>
            <a:spLocks noGrp="1"/>
          </p:cNvSpPr>
          <p:nvPr>
            <p:ph sz="quarter" idx="14"/>
          </p:nvPr>
        </p:nvSpPr>
        <p:spPr/>
        <p:txBody>
          <a:bodyPr>
            <a:noAutofit/>
          </a:bodyPr>
          <a:lstStyle/>
          <a:p>
            <a:r>
              <a:rPr lang="es-ES" sz="2100" dirty="0"/>
              <a:t>Los miembros tienen diferentes motivos para unirse a los grupos de apoyo</a:t>
            </a:r>
            <a:r>
              <a:rPr lang="en-GB" sz="2100" dirty="0"/>
              <a:t>. </a:t>
            </a:r>
          </a:p>
          <a:p>
            <a:r>
              <a:rPr lang="es-ES" sz="2100" dirty="0"/>
              <a:t>Hay que ayudar al miembro potencial a decidir si encaja en el grupo, además de informarle de cualquier necesidad concreta para unirse.</a:t>
            </a:r>
          </a:p>
          <a:p>
            <a:r>
              <a:rPr lang="es-ES" sz="2100" dirty="0"/>
              <a:t>Los integrantes nuevos también pueden encontrar útil saber de antemano:</a:t>
            </a:r>
          </a:p>
          <a:p>
            <a:pPr lvl="2" fontAlgn="base"/>
            <a:r>
              <a:rPr lang="es-ES" sz="2100" dirty="0"/>
              <a:t>Con quién pueden contactar si quieren unirse al grupo.</a:t>
            </a:r>
          </a:p>
          <a:p>
            <a:pPr lvl="2" fontAlgn="base"/>
            <a:r>
              <a:rPr lang="es-ES" sz="2100" dirty="0"/>
              <a:t>Los horarios de las reuniones, la duración, el lugar y los temas tratados. </a:t>
            </a:r>
          </a:p>
          <a:p>
            <a:pPr lvl="2" fontAlgn="base"/>
            <a:r>
              <a:rPr lang="es-ES" sz="2100" dirty="0"/>
              <a:t>Los valores y los principios, en particular en relación con la confidencialidad. </a:t>
            </a:r>
          </a:p>
          <a:p>
            <a:pPr lvl="2" fontAlgn="base"/>
            <a:r>
              <a:rPr lang="es-ES" sz="2100" dirty="0"/>
              <a:t>Cualquier norma básica que el grupo haya establecido. </a:t>
            </a:r>
          </a:p>
          <a:p>
            <a:pPr lvl="2" fontAlgn="base"/>
            <a:r>
              <a:rPr lang="es-ES" sz="2100" dirty="0"/>
              <a:t>Una breve descripción del desarrollo de las reuniones. </a:t>
            </a:r>
          </a:p>
          <a:p>
            <a:pPr lvl="2"/>
            <a:r>
              <a:rPr lang="es-ES" sz="2100" dirty="0"/>
              <a:t>Una breve explicación de qué significa el apoyo entre iguales y qué beneficios puede tener</a:t>
            </a:r>
            <a:r>
              <a:rPr lang="en-GB" sz="2100" dirty="0"/>
              <a:t>. </a:t>
            </a:r>
            <a:endParaRPr lang="x-none" sz="2100" dirty="0"/>
          </a:p>
          <a:p>
            <a:endParaRPr lang="x-none" sz="2100" dirty="0"/>
          </a:p>
        </p:txBody>
      </p:sp>
      <p:sp>
        <p:nvSpPr>
          <p:cNvPr id="2" name="Title 1">
            <a:extLst>
              <a:ext uri="{FF2B5EF4-FFF2-40B4-BE49-F238E27FC236}">
                <a16:creationId xmlns:a16="http://schemas.microsoft.com/office/drawing/2014/main" id="{516F1F7F-CA1B-446D-A360-9CD7C5E5C7AD}"/>
              </a:ext>
            </a:extLst>
          </p:cNvPr>
          <p:cNvSpPr>
            <a:spLocks noGrp="1"/>
          </p:cNvSpPr>
          <p:nvPr>
            <p:ph type="title"/>
          </p:nvPr>
        </p:nvSpPr>
        <p:spPr/>
        <p:txBody>
          <a:bodyPr/>
          <a:lstStyle/>
          <a:p>
            <a:r>
              <a:rPr lang="en-GB" dirty="0"/>
              <a:t>4. </a:t>
            </a:r>
            <a:r>
              <a:rPr lang="es-ES" dirty="0"/>
              <a:t>Creación de un grupo de apoyo - 10</a:t>
            </a:r>
            <a:endParaRPr lang="x-none" dirty="0"/>
          </a:p>
        </p:txBody>
      </p:sp>
    </p:spTree>
    <p:extLst>
      <p:ext uri="{BB962C8B-B14F-4D97-AF65-F5344CB8AC3E}">
        <p14:creationId xmlns:p14="http://schemas.microsoft.com/office/powerpoint/2010/main" val="3237702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9B1995-11CC-F748-8CBE-A9001F100AB8}"/>
              </a:ext>
            </a:extLst>
          </p:cNvPr>
          <p:cNvSpPr>
            <a:spLocks noGrp="1"/>
          </p:cNvSpPr>
          <p:nvPr>
            <p:ph type="body" sz="quarter" idx="13"/>
          </p:nvPr>
        </p:nvSpPr>
        <p:spPr/>
        <p:txBody>
          <a:bodyPr/>
          <a:lstStyle/>
          <a:p>
            <a:r>
              <a:rPr lang="es-ES" dirty="0"/>
              <a:t>Estructura del grupo</a:t>
            </a:r>
          </a:p>
        </p:txBody>
      </p:sp>
      <p:sp>
        <p:nvSpPr>
          <p:cNvPr id="3" name="Content Placeholder 2">
            <a:extLst>
              <a:ext uri="{FF2B5EF4-FFF2-40B4-BE49-F238E27FC236}">
                <a16:creationId xmlns:a16="http://schemas.microsoft.com/office/drawing/2014/main" id="{A28E5D68-09E4-478D-9167-612B9AFF7BD3}"/>
              </a:ext>
            </a:extLst>
          </p:cNvPr>
          <p:cNvSpPr>
            <a:spLocks noGrp="1"/>
          </p:cNvSpPr>
          <p:nvPr>
            <p:ph sz="quarter" idx="14"/>
          </p:nvPr>
        </p:nvSpPr>
        <p:spPr>
          <a:xfrm>
            <a:off x="579863" y="1382751"/>
            <a:ext cx="11101744" cy="4572454"/>
          </a:xfrm>
        </p:spPr>
        <p:txBody>
          <a:bodyPr>
            <a:noAutofit/>
          </a:bodyPr>
          <a:lstStyle/>
          <a:p>
            <a:pPr algn="just"/>
            <a:r>
              <a:rPr lang="es-ES" sz="2000" dirty="0"/>
              <a:t>Los objetivos del grupo de apoyo entre iguales se pueden alcanzar de muchas maneras</a:t>
            </a:r>
            <a:r>
              <a:rPr lang="en-GB" sz="2000" dirty="0"/>
              <a:t>: </a:t>
            </a:r>
          </a:p>
          <a:p>
            <a:pPr lvl="2" algn="just"/>
            <a:r>
              <a:rPr lang="es-ES" dirty="0"/>
              <a:t>reuniones formales </a:t>
            </a:r>
          </a:p>
          <a:p>
            <a:pPr lvl="2" algn="just"/>
            <a:r>
              <a:rPr lang="es-ES" dirty="0"/>
              <a:t>reuniones informales</a:t>
            </a:r>
          </a:p>
          <a:p>
            <a:pPr lvl="2" algn="just"/>
            <a:r>
              <a:rPr lang="es-ES" dirty="0"/>
              <a:t>actividades recreativas </a:t>
            </a:r>
          </a:p>
          <a:p>
            <a:pPr algn="just"/>
            <a:r>
              <a:rPr lang="es-ES" sz="2000" dirty="0"/>
              <a:t>Puede ser útil hacerse una imagen de qué aspecto tendrá el grupo para decidir su estructura </a:t>
            </a:r>
            <a:r>
              <a:rPr lang="en-GB" sz="2000" dirty="0"/>
              <a:t>. </a:t>
            </a:r>
            <a:endParaRPr lang="x-none" sz="2000" dirty="0"/>
          </a:p>
          <a:p>
            <a:pPr lvl="2" algn="just"/>
            <a:r>
              <a:rPr lang="es-ES" dirty="0"/>
              <a:t>Los grupos de apoyo entre iguales formales suelen tener papeles y responsabilidades más definidos </a:t>
            </a:r>
            <a:r>
              <a:rPr lang="en-GB" dirty="0"/>
              <a:t>. </a:t>
            </a:r>
          </a:p>
          <a:p>
            <a:pPr lvl="2" algn="just"/>
            <a:r>
              <a:rPr lang="es-ES" dirty="0"/>
              <a:t>Los grupos de apoyo entre iguales informales suelen ser más flexibles.</a:t>
            </a:r>
          </a:p>
          <a:p>
            <a:pPr algn="just"/>
            <a:r>
              <a:rPr lang="es-ES" sz="2000" dirty="0"/>
              <a:t>Analizar la estructura con otros miembros del grupo y escuchar sus aportaciones es tan necesario como beneficioso</a:t>
            </a:r>
            <a:r>
              <a:rPr lang="en-GB" sz="2000" dirty="0"/>
              <a:t>. </a:t>
            </a:r>
          </a:p>
          <a:p>
            <a:pPr algn="just"/>
            <a:r>
              <a:rPr lang="es-ES" sz="2000" dirty="0"/>
              <a:t>La estructura de un grupo puede influir en sus dinámicas</a:t>
            </a:r>
            <a:r>
              <a:rPr lang="en-US" sz="2000" dirty="0"/>
              <a:t>.</a:t>
            </a:r>
            <a:endParaRPr lang="en-GB" sz="2000" dirty="0"/>
          </a:p>
          <a:p>
            <a:pPr algn="just"/>
            <a:r>
              <a:rPr lang="es-ES" sz="2000" dirty="0"/>
              <a:t>Se debe hablar con franqueza y transparencia de un desequilibrio de poder</a:t>
            </a:r>
            <a:r>
              <a:rPr lang="en-GB" sz="2000" dirty="0"/>
              <a:t>.</a:t>
            </a:r>
            <a:endParaRPr lang="x-none" sz="2000" dirty="0"/>
          </a:p>
        </p:txBody>
      </p:sp>
      <p:sp>
        <p:nvSpPr>
          <p:cNvPr id="2" name="Title 1">
            <a:extLst>
              <a:ext uri="{FF2B5EF4-FFF2-40B4-BE49-F238E27FC236}">
                <a16:creationId xmlns:a16="http://schemas.microsoft.com/office/drawing/2014/main" id="{3C3432E8-42BA-4D3A-9340-8C02383584F8}"/>
              </a:ext>
            </a:extLst>
          </p:cNvPr>
          <p:cNvSpPr>
            <a:spLocks noGrp="1"/>
          </p:cNvSpPr>
          <p:nvPr>
            <p:ph type="title"/>
          </p:nvPr>
        </p:nvSpPr>
        <p:spPr/>
        <p:txBody>
          <a:bodyPr/>
          <a:lstStyle/>
          <a:p>
            <a:r>
              <a:rPr lang="en-GB" dirty="0"/>
              <a:t>4. </a:t>
            </a:r>
            <a:r>
              <a:rPr lang="es-ES" dirty="0"/>
              <a:t>Creación de un grupo de apoyo - 11</a:t>
            </a:r>
            <a:endParaRPr lang="x-none" dirty="0"/>
          </a:p>
        </p:txBody>
      </p:sp>
    </p:spTree>
    <p:extLst>
      <p:ext uri="{BB962C8B-B14F-4D97-AF65-F5344CB8AC3E}">
        <p14:creationId xmlns:p14="http://schemas.microsoft.com/office/powerpoint/2010/main" val="358493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38AE4C-D162-B74F-BC75-10459E1B4182}"/>
              </a:ext>
            </a:extLst>
          </p:cNvPr>
          <p:cNvSpPr>
            <a:spLocks noGrp="1"/>
          </p:cNvSpPr>
          <p:nvPr>
            <p:ph type="body" sz="quarter" idx="13"/>
          </p:nvPr>
        </p:nvSpPr>
        <p:spPr/>
        <p:txBody>
          <a:bodyPr/>
          <a:lstStyle/>
          <a:p>
            <a:r>
              <a:rPr lang="es-ES" dirty="0"/>
              <a:t>Normas básicas</a:t>
            </a:r>
          </a:p>
        </p:txBody>
      </p:sp>
      <p:sp>
        <p:nvSpPr>
          <p:cNvPr id="3" name="Content Placeholder 2">
            <a:extLst>
              <a:ext uri="{FF2B5EF4-FFF2-40B4-BE49-F238E27FC236}">
                <a16:creationId xmlns:a16="http://schemas.microsoft.com/office/drawing/2014/main" id="{6C02F536-BEFE-4715-82E1-A31A8C276003}"/>
              </a:ext>
            </a:extLst>
          </p:cNvPr>
          <p:cNvSpPr>
            <a:spLocks noGrp="1"/>
          </p:cNvSpPr>
          <p:nvPr>
            <p:ph sz="quarter" idx="14"/>
          </p:nvPr>
        </p:nvSpPr>
        <p:spPr>
          <a:xfrm>
            <a:off x="468351" y="1360449"/>
            <a:ext cx="11213255" cy="5084956"/>
          </a:xfrm>
        </p:spPr>
        <p:txBody>
          <a:bodyPr>
            <a:noAutofit/>
          </a:bodyPr>
          <a:lstStyle/>
          <a:p>
            <a:pPr marL="0" indent="0" algn="just">
              <a:buNone/>
            </a:pPr>
            <a:r>
              <a:rPr lang="es-ES" sz="2000" dirty="0"/>
              <a:t>Los miembros del grupo pueden establecer y documentar un conjunto de normas y principios básicos para el funcionamiento de las reuniones</a:t>
            </a:r>
            <a:r>
              <a:rPr lang="en-GB" sz="2000" dirty="0"/>
              <a:t>. </a:t>
            </a:r>
          </a:p>
          <a:p>
            <a:pPr marL="0" indent="0" algn="just">
              <a:buNone/>
            </a:pPr>
            <a:r>
              <a:rPr lang="en-US" sz="2000" b="1" dirty="0" err="1"/>
              <a:t>Principios</a:t>
            </a:r>
            <a:r>
              <a:rPr lang="en-US" sz="2000" b="1" dirty="0"/>
              <a:t>:</a:t>
            </a:r>
          </a:p>
          <a:p>
            <a:pPr algn="just">
              <a:spcAft>
                <a:spcPts val="0"/>
              </a:spcAft>
            </a:pPr>
            <a:r>
              <a:rPr lang="es-ES" sz="2000" dirty="0"/>
              <a:t>Mantener la confidencialidad. Los miembros del grupo no deben revelar información sobre otros miembros fuera del grupo</a:t>
            </a:r>
            <a:r>
              <a:rPr lang="en-GB" sz="2000" dirty="0"/>
              <a:t>. </a:t>
            </a:r>
            <a:endParaRPr lang="x-none" sz="2000" dirty="0"/>
          </a:p>
          <a:p>
            <a:pPr algn="just">
              <a:spcAft>
                <a:spcPts val="0"/>
              </a:spcAft>
            </a:pPr>
            <a:r>
              <a:rPr lang="es-ES" sz="2000" dirty="0"/>
              <a:t>No expresar juicios ni ser críticos con otros miembros</a:t>
            </a:r>
            <a:r>
              <a:rPr lang="en-GB" sz="2000" dirty="0"/>
              <a:t>.</a:t>
            </a:r>
            <a:endParaRPr lang="x-none" sz="2000" dirty="0"/>
          </a:p>
          <a:p>
            <a:pPr algn="just">
              <a:spcAft>
                <a:spcPts val="0"/>
              </a:spcAft>
            </a:pPr>
            <a:r>
              <a:rPr lang="es-ES" sz="2000" dirty="0"/>
              <a:t>Respetar el derecho a compartir o no los sentimientos</a:t>
            </a:r>
            <a:r>
              <a:rPr lang="en-GB" sz="2000" dirty="0"/>
              <a:t>.</a:t>
            </a:r>
            <a:endParaRPr lang="x-none" sz="2000" dirty="0"/>
          </a:p>
          <a:p>
            <a:pPr algn="just">
              <a:spcAft>
                <a:spcPts val="0"/>
              </a:spcAft>
            </a:pPr>
            <a:r>
              <a:rPr lang="es-ES" sz="2000" dirty="0"/>
              <a:t>Respetar el grado de apertura o cierre que cada persona quiere tener respecto al resto de los miembros del grupo</a:t>
            </a:r>
            <a:r>
              <a:rPr lang="en-GB" sz="2000" dirty="0"/>
              <a:t>. </a:t>
            </a:r>
            <a:endParaRPr lang="x-none" sz="2000" dirty="0"/>
          </a:p>
          <a:p>
            <a:pPr algn="just">
              <a:spcAft>
                <a:spcPts val="0"/>
              </a:spcAft>
            </a:pPr>
            <a:r>
              <a:rPr lang="es-ES" sz="2000" dirty="0"/>
              <a:t>Apreciar que los sentimientos y la experiencia de cada persona son únicos</a:t>
            </a:r>
            <a:r>
              <a:rPr lang="en-GB" sz="2000" dirty="0"/>
              <a:t>. </a:t>
            </a:r>
            <a:endParaRPr lang="x-none" sz="2000" dirty="0"/>
          </a:p>
          <a:p>
            <a:pPr algn="just">
              <a:spcAft>
                <a:spcPts val="0"/>
              </a:spcAft>
            </a:pPr>
            <a:r>
              <a:rPr lang="es-ES" sz="2000" dirty="0"/>
              <a:t>Respetar el derecho de todos los miembros a expresarse, y hacerlo sin interrupciones</a:t>
            </a:r>
            <a:r>
              <a:rPr lang="en-GB" sz="2000" dirty="0"/>
              <a:t>, </a:t>
            </a:r>
            <a:r>
              <a:rPr lang="es-ES" sz="2000" dirty="0"/>
              <a:t>Sin embargo, a las personas que se encuentran en medio de una crisis se les puede conceder más tiempo</a:t>
            </a:r>
            <a:r>
              <a:rPr lang="en-GB" sz="2000" dirty="0"/>
              <a:t>.</a:t>
            </a:r>
            <a:endParaRPr lang="x-none" sz="2000" dirty="0"/>
          </a:p>
          <a:p>
            <a:pPr algn="just"/>
            <a:r>
              <a:rPr lang="es-ES" sz="2000" dirty="0"/>
              <a:t>Compartir la responsabilidad asumiendo por turnos las diversas funciones</a:t>
            </a:r>
            <a:r>
              <a:rPr lang="en-GB" sz="2000" dirty="0"/>
              <a:t>.</a:t>
            </a:r>
            <a:endParaRPr lang="x-none" sz="2000" dirty="0"/>
          </a:p>
          <a:p>
            <a:pPr algn="just"/>
            <a:endParaRPr lang="en-GB" sz="2000" dirty="0"/>
          </a:p>
        </p:txBody>
      </p:sp>
      <p:sp>
        <p:nvSpPr>
          <p:cNvPr id="2" name="Title 1">
            <a:extLst>
              <a:ext uri="{FF2B5EF4-FFF2-40B4-BE49-F238E27FC236}">
                <a16:creationId xmlns:a16="http://schemas.microsoft.com/office/drawing/2014/main" id="{EA5F4B68-A059-43B1-AF57-E23D8A6016CA}"/>
              </a:ext>
            </a:extLst>
          </p:cNvPr>
          <p:cNvSpPr>
            <a:spLocks noGrp="1"/>
          </p:cNvSpPr>
          <p:nvPr>
            <p:ph type="title"/>
          </p:nvPr>
        </p:nvSpPr>
        <p:spPr/>
        <p:txBody>
          <a:bodyPr/>
          <a:lstStyle/>
          <a:p>
            <a:r>
              <a:rPr lang="en-GB" dirty="0"/>
              <a:t>4. </a:t>
            </a:r>
            <a:r>
              <a:rPr lang="es-ES" dirty="0"/>
              <a:t>Creación de un grupo de apoyo - 12</a:t>
            </a:r>
            <a:endParaRPr lang="x-none" dirty="0"/>
          </a:p>
        </p:txBody>
      </p:sp>
    </p:spTree>
    <p:extLst>
      <p:ext uri="{BB962C8B-B14F-4D97-AF65-F5344CB8AC3E}">
        <p14:creationId xmlns:p14="http://schemas.microsoft.com/office/powerpoint/2010/main" val="83301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A278A77-F273-4A93-B0D4-C75711B7CED1}"/>
              </a:ext>
            </a:extLst>
          </p:cNvPr>
          <p:cNvGraphicFramePr>
            <a:graphicFrameLocks noGrp="1"/>
          </p:cNvGraphicFramePr>
          <p:nvPr>
            <p:ph sz="quarter" idx="14"/>
            <p:extLst>
              <p:ext uri="{D42A27DB-BD31-4B8C-83A1-F6EECF244321}">
                <p14:modId xmlns:p14="http://schemas.microsoft.com/office/powerpoint/2010/main" val="2525205358"/>
              </p:ext>
            </p:extLst>
          </p:nvPr>
        </p:nvGraphicFramePr>
        <p:xfrm>
          <a:off x="506413" y="1380673"/>
          <a:ext cx="11174756" cy="4089400"/>
        </p:xfrm>
        <a:graphic>
          <a:graphicData uri="http://schemas.openxmlformats.org/drawingml/2006/table">
            <a:tbl>
              <a:tblPr firstRow="1" firstCol="1" bandRow="1"/>
              <a:tblGrid>
                <a:gridCol w="11174756">
                  <a:extLst>
                    <a:ext uri="{9D8B030D-6E8A-4147-A177-3AD203B41FA5}">
                      <a16:colId xmlns:a16="http://schemas.microsoft.com/office/drawing/2014/main" val="3498759903"/>
                    </a:ext>
                  </a:extLst>
                </a:gridCol>
              </a:tblGrid>
              <a:tr h="3937778">
                <a:tc>
                  <a:txBody>
                    <a:bodyPr/>
                    <a:lstStyle/>
                    <a:p>
                      <a:pPr marL="0" marR="0" algn="just">
                        <a:spcBef>
                          <a:spcPts val="0"/>
                        </a:spcBef>
                        <a:spcAft>
                          <a:spcPts val="1000"/>
                        </a:spcAft>
                      </a:pPr>
                      <a:r>
                        <a:rPr lang="es-ES" sz="2000" b="1" kern="1200" dirty="0">
                          <a:solidFill>
                            <a:schemeClr val="tx1"/>
                          </a:solidFill>
                          <a:effectLst/>
                          <a:latin typeface="+mn-lt"/>
                          <a:ea typeface="+mn-ea"/>
                          <a:cs typeface="+mn-cs"/>
                        </a:rPr>
                        <a:t>Evolución de la estructura de un grupo de apoyo entre iguales</a:t>
                      </a:r>
                      <a:r>
                        <a:rPr lang="es-ES" sz="2000" kern="1200" dirty="0">
                          <a:solidFill>
                            <a:schemeClr val="tx1"/>
                          </a:solidFill>
                          <a:effectLst/>
                          <a:latin typeface="+mn-lt"/>
                          <a:ea typeface="+mn-ea"/>
                          <a:cs typeface="+mn-cs"/>
                        </a:rPr>
                        <a:t> </a:t>
                      </a:r>
                    </a:p>
                    <a:p>
                      <a:pPr algn="just"/>
                      <a:r>
                        <a:rPr lang="es-ES" sz="2000" kern="1200" dirty="0">
                          <a:solidFill>
                            <a:schemeClr val="tx1"/>
                          </a:solidFill>
                          <a:effectLst/>
                          <a:latin typeface="+mn-lt"/>
                          <a:ea typeface="+mn-ea"/>
                          <a:cs typeface="+mn-cs"/>
                        </a:rPr>
                        <a:t>Dos amigos establecieron un grupo de apoyo para familias hace más de quince años. Se les unieron otras dos personas en una situación similar; se reunieron unos en casa de los otros cada semana durante unos seis años. Durante todo aquel tiempo, hablaron, escucharon y se apoyaron mutuamente. Se dieron cuenta de que otras personas se podían beneficiar del acompañamiento que ofrecía el grupo.</a:t>
                      </a:r>
                    </a:p>
                    <a:p>
                      <a:pPr algn="just"/>
                      <a:r>
                        <a:rPr lang="es-ES" sz="2000" kern="1200" dirty="0">
                          <a:solidFill>
                            <a:schemeClr val="tx1"/>
                          </a:solidFill>
                          <a:effectLst/>
                          <a:latin typeface="+mn-lt"/>
                          <a:ea typeface="+mn-ea"/>
                          <a:cs typeface="+mn-cs"/>
                        </a:rPr>
                        <a:t> </a:t>
                      </a:r>
                    </a:p>
                    <a:p>
                      <a:pPr algn="just"/>
                      <a:r>
                        <a:rPr lang="es-ES" sz="2000" kern="1200" dirty="0">
                          <a:solidFill>
                            <a:schemeClr val="tx1"/>
                          </a:solidFill>
                          <a:effectLst/>
                          <a:latin typeface="+mn-lt"/>
                          <a:ea typeface="+mn-ea"/>
                          <a:cs typeface="+mn-cs"/>
                        </a:rPr>
                        <a:t>Acordaron sus principios o código ético y lo redactaron por escrito. Dieron a conocer la existencia del grupo a conocidos, dónde se reunían y con qué frecuencia. En un principio, el grupo estaba «dirigido» por una persona, que se encargaba de organizar las reuniones e invitar a los participantes, pero con el tiempo, se ayudó a todos los miembros del grupo a convertirse en líderes y la mayor parte de ellos recibieron formación como formadores. Ahora el grupo cuenta con más de 20 integrantes. Se reúne cada semana durante unas dos horas. Está abierto a nuevos miembros. Al inicio de cada reunión, un miembro del grupo se ofrece como voluntario para formar al grupo durante aquella sesión. </a:t>
                      </a:r>
                    </a:p>
                  </a:txBody>
                  <a:tcPr marL="74278" marR="74278" marT="0" marB="0">
                    <a:lnL>
                      <a:noFill/>
                    </a:lnL>
                    <a:lnR>
                      <a:noFill/>
                    </a:lnR>
                    <a:lnT>
                      <a:noFill/>
                    </a:lnT>
                    <a:lnB>
                      <a:noFill/>
                    </a:lnB>
                    <a:solidFill>
                      <a:srgbClr val="D2EEFC"/>
                    </a:solidFill>
                  </a:tcPr>
                </a:tc>
                <a:extLst>
                  <a:ext uri="{0D108BD9-81ED-4DB2-BD59-A6C34878D82A}">
                    <a16:rowId xmlns:a16="http://schemas.microsoft.com/office/drawing/2014/main" val="2114098509"/>
                  </a:ext>
                </a:extLst>
              </a:tr>
            </a:tbl>
          </a:graphicData>
        </a:graphic>
      </p:graphicFrame>
      <p:sp>
        <p:nvSpPr>
          <p:cNvPr id="2" name="Title 1">
            <a:extLst>
              <a:ext uri="{FF2B5EF4-FFF2-40B4-BE49-F238E27FC236}">
                <a16:creationId xmlns:a16="http://schemas.microsoft.com/office/drawing/2014/main" id="{FA87B324-C3FE-43F4-BAE5-3AD1194C64C4}"/>
              </a:ext>
            </a:extLst>
          </p:cNvPr>
          <p:cNvSpPr>
            <a:spLocks noGrp="1"/>
          </p:cNvSpPr>
          <p:nvPr>
            <p:ph type="title"/>
          </p:nvPr>
        </p:nvSpPr>
        <p:spPr/>
        <p:txBody>
          <a:bodyPr/>
          <a:lstStyle/>
          <a:p>
            <a:r>
              <a:rPr lang="en-GB" dirty="0"/>
              <a:t>4. </a:t>
            </a:r>
            <a:r>
              <a:rPr lang="es-ES" dirty="0"/>
              <a:t>Creación de un grupo de apoyo - 13</a:t>
            </a:r>
            <a:endParaRPr lang="x-none" dirty="0"/>
          </a:p>
        </p:txBody>
      </p:sp>
    </p:spTree>
    <p:extLst>
      <p:ext uri="{BB962C8B-B14F-4D97-AF65-F5344CB8AC3E}">
        <p14:creationId xmlns:p14="http://schemas.microsoft.com/office/powerpoint/2010/main" val="2961771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E1E915-91E6-4C1B-BD58-FE778105F6E7}"/>
              </a:ext>
            </a:extLst>
          </p:cNvPr>
          <p:cNvGraphicFramePr>
            <a:graphicFrameLocks noGrp="1"/>
          </p:cNvGraphicFramePr>
          <p:nvPr>
            <p:ph sz="quarter" idx="14"/>
            <p:extLst>
              <p:ext uri="{D42A27DB-BD31-4B8C-83A1-F6EECF244321}">
                <p14:modId xmlns:p14="http://schemas.microsoft.com/office/powerpoint/2010/main" val="3712637683"/>
              </p:ext>
            </p:extLst>
          </p:nvPr>
        </p:nvGraphicFramePr>
        <p:xfrm>
          <a:off x="506413" y="1156738"/>
          <a:ext cx="11174413" cy="4516120"/>
        </p:xfrm>
        <a:graphic>
          <a:graphicData uri="http://schemas.openxmlformats.org/drawingml/2006/table">
            <a:tbl>
              <a:tblPr firstRow="1" firstCol="1" bandRow="1"/>
              <a:tblGrid>
                <a:gridCol w="11174413">
                  <a:extLst>
                    <a:ext uri="{9D8B030D-6E8A-4147-A177-3AD203B41FA5}">
                      <a16:colId xmlns:a16="http://schemas.microsoft.com/office/drawing/2014/main" val="3122840121"/>
                    </a:ext>
                  </a:extLst>
                </a:gridCol>
              </a:tblGrid>
              <a:tr h="4273678">
                <a:tc>
                  <a:txBody>
                    <a:bodyPr/>
                    <a:lstStyle/>
                    <a:p>
                      <a:pPr marL="0" marR="0" algn="just">
                        <a:lnSpc>
                          <a:spcPct val="100000"/>
                        </a:lnSpc>
                        <a:spcBef>
                          <a:spcPts val="0"/>
                        </a:spcBef>
                        <a:spcAft>
                          <a:spcPts val="1000"/>
                        </a:spcAft>
                      </a:pPr>
                      <a:r>
                        <a:rPr lang="es-ES" sz="1800" b="1" dirty="0" err="1">
                          <a:solidFill>
                            <a:srgbClr val="000000"/>
                          </a:solidFill>
                          <a:effectLst/>
                          <a:latin typeface="+mn-lt"/>
                          <a:ea typeface="SimSun" panose="02010600030101010101" pitchFamily="2" charset="-122"/>
                          <a:cs typeface="Arial" panose="020B0604020202020204" pitchFamily="34" charset="0"/>
                        </a:rPr>
                        <a:t>Sihaya</a:t>
                      </a:r>
                      <a:r>
                        <a:rPr lang="es-ES" sz="1800" b="1" dirty="0">
                          <a:solidFill>
                            <a:srgbClr val="000000"/>
                          </a:solidFill>
                          <a:effectLst/>
                          <a:latin typeface="+mn-lt"/>
                          <a:ea typeface="SimSun" panose="02010600030101010101" pitchFamily="2" charset="-122"/>
                          <a:cs typeface="Arial" panose="020B0604020202020204" pitchFamily="34" charset="0"/>
                        </a:rPr>
                        <a:t> </a:t>
                      </a:r>
                      <a:r>
                        <a:rPr lang="es-ES" sz="1800" b="1" dirty="0" err="1">
                          <a:solidFill>
                            <a:srgbClr val="000000"/>
                          </a:solidFill>
                          <a:effectLst/>
                          <a:latin typeface="+mn-lt"/>
                          <a:ea typeface="SimSun" panose="02010600030101010101" pitchFamily="2" charset="-122"/>
                          <a:cs typeface="Arial" panose="020B0604020202020204" pitchFamily="34" charset="0"/>
                        </a:rPr>
                        <a:t>Samooh</a:t>
                      </a:r>
                      <a:r>
                        <a:rPr lang="es-ES" sz="1800" b="1" dirty="0">
                          <a:solidFill>
                            <a:srgbClr val="000000"/>
                          </a:solidFill>
                          <a:effectLst/>
                          <a:latin typeface="+mn-lt"/>
                          <a:ea typeface="SimSun" panose="02010600030101010101" pitchFamily="2" charset="-122"/>
                          <a:cs typeface="Arial" panose="020B0604020202020204" pitchFamily="34" charset="0"/>
                        </a:rPr>
                        <a:t>: la naturaleza cambiante de un grupo de apoyo entre iguales </a:t>
                      </a:r>
                    </a:p>
                    <a:p>
                      <a:pPr algn="just"/>
                      <a:r>
                        <a:rPr lang="es-ES" sz="1800" kern="1200" dirty="0">
                          <a:solidFill>
                            <a:schemeClr val="tx1"/>
                          </a:solidFill>
                          <a:effectLst/>
                          <a:latin typeface="+mn-lt"/>
                          <a:ea typeface="+mn-ea"/>
                          <a:cs typeface="+mn-cs"/>
                        </a:rPr>
                        <a:t>Durante la primavera de 1992, en Pune, India, tres personas sumaron fuerzas para plantar la semilla de una nueva «comunidad». Tenían alrededor de 50 años y todas habían recibido un diagnóstico de depresión, trastorno bipolar o esquizofrenia. Para poder hacer frente a sus altibajos, necesitaban ayudarse mutuamente. Los tres miembros comenzaron a reunirse semanalmente y, con el tiempo, se les sumaron otras personas. Acabaron formando un grupo considerable de personas con varias formas de malestar mental y psíquico. </a:t>
                      </a:r>
                    </a:p>
                    <a:p>
                      <a:pPr algn="just"/>
                      <a:r>
                        <a:rPr lang="es-ES" sz="1800" kern="1200" dirty="0">
                          <a:solidFill>
                            <a:schemeClr val="tx1"/>
                          </a:solidFill>
                          <a:effectLst/>
                          <a:latin typeface="+mn-lt"/>
                          <a:ea typeface="+mn-ea"/>
                          <a:cs typeface="+mn-cs"/>
                        </a:rPr>
                        <a:t>El grupo encontraba consuelo en la ayuda mutua. A partir de los tres miembros originales, </a:t>
                      </a:r>
                      <a:r>
                        <a:rPr lang="es-ES" sz="1800" kern="1200" dirty="0" err="1">
                          <a:solidFill>
                            <a:schemeClr val="tx1"/>
                          </a:solidFill>
                          <a:effectLst/>
                          <a:latin typeface="+mn-lt"/>
                          <a:ea typeface="+mn-ea"/>
                          <a:cs typeface="+mn-cs"/>
                        </a:rPr>
                        <a:t>Sihaya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Samooh</a:t>
                      </a:r>
                      <a:r>
                        <a:rPr lang="es-ES" sz="1800" kern="1200" dirty="0">
                          <a:solidFill>
                            <a:schemeClr val="tx1"/>
                          </a:solidFill>
                          <a:effectLst/>
                          <a:latin typeface="+mn-lt"/>
                          <a:ea typeface="+mn-ea"/>
                          <a:cs typeface="+mn-cs"/>
                        </a:rPr>
                        <a:t> terminó logrando una asistencia máxima de unas 25 personas en 1995, cosa que parecía difícil de gestionar. Decidieron dividirse en dos subgrupos. Un grupo se empezó a reunir en la cantina que había cerca de un campus universitario mientras que el otro encontró un lugar en un diminuto restaurante con jardín en otra zona. Transcurridos unos meses, el segundo grupo se dejó de reunir. </a:t>
                      </a:r>
                    </a:p>
                    <a:p>
                      <a:pPr algn="just"/>
                      <a:r>
                        <a:rPr lang="es-ES" sz="1800" kern="1200" dirty="0">
                          <a:solidFill>
                            <a:schemeClr val="tx1"/>
                          </a:solidFill>
                          <a:effectLst/>
                          <a:latin typeface="+mn-lt"/>
                          <a:ea typeface="+mn-ea"/>
                          <a:cs typeface="+mn-cs"/>
                        </a:rPr>
                        <a:t> </a:t>
                      </a:r>
                    </a:p>
                    <a:p>
                      <a:pPr algn="just"/>
                      <a:r>
                        <a:rPr lang="es-ES" sz="1800" kern="1200" dirty="0" err="1">
                          <a:solidFill>
                            <a:schemeClr val="tx1"/>
                          </a:solidFill>
                          <a:effectLst/>
                          <a:latin typeface="+mn-lt"/>
                          <a:ea typeface="+mn-ea"/>
                          <a:cs typeface="+mn-cs"/>
                        </a:rPr>
                        <a:t>Sihaya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Samooh</a:t>
                      </a:r>
                      <a:r>
                        <a:rPr lang="es-ES" sz="1800" kern="1200" dirty="0">
                          <a:solidFill>
                            <a:schemeClr val="tx1"/>
                          </a:solidFill>
                          <a:effectLst/>
                          <a:latin typeface="+mn-lt"/>
                          <a:ea typeface="+mn-ea"/>
                          <a:cs typeface="+mn-cs"/>
                        </a:rPr>
                        <a:t> se creó con un espíritu de ayuda mutua que partía del concepto de la </a:t>
                      </a:r>
                      <a:r>
                        <a:rPr lang="es-ES" sz="1800" i="1" kern="1200" dirty="0">
                          <a:solidFill>
                            <a:schemeClr val="tx1"/>
                          </a:solidFill>
                          <a:effectLst/>
                          <a:latin typeface="+mn-lt"/>
                          <a:ea typeface="+mn-ea"/>
                          <a:cs typeface="+mn-cs"/>
                        </a:rPr>
                        <a:t>autoayuda</a:t>
                      </a:r>
                      <a:r>
                        <a:rPr lang="es-ES" sz="1800" kern="1200" dirty="0">
                          <a:solidFill>
                            <a:schemeClr val="tx1"/>
                          </a:solidFill>
                          <a:effectLst/>
                          <a:latin typeface="+mn-lt"/>
                          <a:ea typeface="+mn-ea"/>
                          <a:cs typeface="+mn-cs"/>
                        </a:rPr>
                        <a:t>. Más que «pacientes», los miembros del grupo preferían verse como «personas». En </a:t>
                      </a:r>
                      <a:r>
                        <a:rPr lang="es-ES" sz="1800" kern="1200" dirty="0" err="1">
                          <a:solidFill>
                            <a:schemeClr val="tx1"/>
                          </a:solidFill>
                          <a:effectLst/>
                          <a:latin typeface="+mn-lt"/>
                          <a:ea typeface="+mn-ea"/>
                          <a:cs typeface="+mn-cs"/>
                        </a:rPr>
                        <a:t>Sihaya</a:t>
                      </a:r>
                      <a:r>
                        <a:rPr lang="es-ES" sz="1800" kern="1200" dirty="0">
                          <a:solidFill>
                            <a:schemeClr val="tx1"/>
                          </a:solidFill>
                          <a:effectLst/>
                          <a:latin typeface="+mn-lt"/>
                          <a:ea typeface="+mn-ea"/>
                          <a:cs typeface="+mn-cs"/>
                        </a:rPr>
                        <a:t> crearon un espacio para ellos mismos donde se escuchaban unos a otros, identificaban y afirmaban las fortalezas de cada uno. Se dieron cuenta de su fuerza conjunta y acordaron que, si podían juntar todos sus talentos, podrían crear una fuerza reconocible.</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1887623251"/>
                  </a:ext>
                </a:extLst>
              </a:tr>
            </a:tbl>
          </a:graphicData>
        </a:graphic>
      </p:graphicFrame>
      <p:sp>
        <p:nvSpPr>
          <p:cNvPr id="2" name="Title 1">
            <a:extLst>
              <a:ext uri="{FF2B5EF4-FFF2-40B4-BE49-F238E27FC236}">
                <a16:creationId xmlns:a16="http://schemas.microsoft.com/office/drawing/2014/main" id="{F702992F-2145-4BD5-88D6-8199C2F21FE6}"/>
              </a:ext>
            </a:extLst>
          </p:cNvPr>
          <p:cNvSpPr>
            <a:spLocks noGrp="1"/>
          </p:cNvSpPr>
          <p:nvPr>
            <p:ph type="title"/>
          </p:nvPr>
        </p:nvSpPr>
        <p:spPr/>
        <p:txBody>
          <a:bodyPr/>
          <a:lstStyle/>
          <a:p>
            <a:r>
              <a:rPr lang="en-GB" dirty="0"/>
              <a:t>4. </a:t>
            </a:r>
            <a:r>
              <a:rPr lang="es-ES" dirty="0"/>
              <a:t>Creación de un grupo de apoyo - 14</a:t>
            </a:r>
            <a:endParaRPr lang="x-none" dirty="0"/>
          </a:p>
        </p:txBody>
      </p:sp>
    </p:spTree>
    <p:extLst>
      <p:ext uri="{BB962C8B-B14F-4D97-AF65-F5344CB8AC3E}">
        <p14:creationId xmlns:p14="http://schemas.microsoft.com/office/powerpoint/2010/main" val="451904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62D76F-6D89-FD44-A966-E89160FF7033}"/>
              </a:ext>
            </a:extLst>
          </p:cNvPr>
          <p:cNvSpPr>
            <a:spLocks noGrp="1"/>
          </p:cNvSpPr>
          <p:nvPr>
            <p:ph type="body" sz="quarter" idx="13"/>
          </p:nvPr>
        </p:nvSpPr>
        <p:spPr/>
        <p:txBody>
          <a:bodyPr/>
          <a:lstStyle/>
          <a:p>
            <a:r>
              <a:rPr lang="es-ES" dirty="0"/>
              <a:t>Aspectos relativos a la confidencialidad </a:t>
            </a:r>
          </a:p>
        </p:txBody>
      </p:sp>
      <p:sp>
        <p:nvSpPr>
          <p:cNvPr id="3" name="Content Placeholder 2">
            <a:extLst>
              <a:ext uri="{FF2B5EF4-FFF2-40B4-BE49-F238E27FC236}">
                <a16:creationId xmlns:a16="http://schemas.microsoft.com/office/drawing/2014/main" id="{06973309-312A-4ED4-9085-DC2A617D2E83}"/>
              </a:ext>
            </a:extLst>
          </p:cNvPr>
          <p:cNvSpPr>
            <a:spLocks noGrp="1"/>
          </p:cNvSpPr>
          <p:nvPr>
            <p:ph sz="quarter" idx="14"/>
          </p:nvPr>
        </p:nvSpPr>
        <p:spPr/>
        <p:txBody>
          <a:bodyPr>
            <a:normAutofit/>
          </a:bodyPr>
          <a:lstStyle/>
          <a:p>
            <a:pPr algn="just"/>
            <a:r>
              <a:rPr lang="es-ES" dirty="0"/>
              <a:t>El respeto por la privacidad de los demás  es especialmente importante</a:t>
            </a:r>
            <a:r>
              <a:rPr lang="en-GB" dirty="0"/>
              <a:t>. </a:t>
            </a:r>
          </a:p>
          <a:p>
            <a:pPr algn="just"/>
            <a:r>
              <a:rPr lang="es-ES" dirty="0"/>
              <a:t>La gente comparte historias personales y lo hace solo después de haber establecido una relación de confianza con los miembros del grupo</a:t>
            </a:r>
            <a:r>
              <a:rPr lang="en-GB" dirty="0"/>
              <a:t>.</a:t>
            </a:r>
          </a:p>
          <a:p>
            <a:pPr algn="just"/>
            <a:r>
              <a:rPr lang="es-ES" dirty="0"/>
              <a:t>Es muy importante respetar esta confianza y que los integrantes del grupo</a:t>
            </a:r>
            <a:r>
              <a:rPr lang="en-GB" dirty="0"/>
              <a:t>.</a:t>
            </a:r>
            <a:endParaRPr lang="x-none" dirty="0"/>
          </a:p>
          <a:p>
            <a:pPr algn="just"/>
            <a:r>
              <a:rPr lang="en-GB" dirty="0"/>
              <a:t>Anyone wanting information about members should first ask for member’s consent. </a:t>
            </a:r>
          </a:p>
          <a:p>
            <a:pPr algn="just"/>
            <a:r>
              <a:rPr lang="es-ES" dirty="0"/>
              <a:t>Si alguien desea reunir información acerca de algún miembro del grupo, primero debe solicitar el consentimiento de la persona</a:t>
            </a:r>
            <a:r>
              <a:rPr lang="en-GB" dirty="0"/>
              <a:t>. </a:t>
            </a:r>
            <a:endParaRPr lang="x-none" dirty="0"/>
          </a:p>
          <a:p>
            <a:pPr algn="just"/>
            <a:r>
              <a:rPr lang="es-ES" dirty="0"/>
              <a:t>Se pueden producir situaciones en que se hagan excepciones a esa confidencialidad (como en casos de maltrato de un menor o si un miembro del grupo hace daño a un tercero). El abordaje que se haga en estas situaciones dependerá de la legislación del país </a:t>
            </a:r>
            <a:r>
              <a:rPr lang="en-GB" dirty="0"/>
              <a:t>. </a:t>
            </a:r>
            <a:endParaRPr lang="x-none" dirty="0"/>
          </a:p>
        </p:txBody>
      </p:sp>
      <p:sp>
        <p:nvSpPr>
          <p:cNvPr id="2" name="Title 1">
            <a:extLst>
              <a:ext uri="{FF2B5EF4-FFF2-40B4-BE49-F238E27FC236}">
                <a16:creationId xmlns:a16="http://schemas.microsoft.com/office/drawing/2014/main" id="{A1AF7DD9-3551-48B5-AD01-CD5554CE54A5}"/>
              </a:ext>
            </a:extLst>
          </p:cNvPr>
          <p:cNvSpPr>
            <a:spLocks noGrp="1"/>
          </p:cNvSpPr>
          <p:nvPr>
            <p:ph type="title"/>
          </p:nvPr>
        </p:nvSpPr>
        <p:spPr/>
        <p:txBody>
          <a:bodyPr/>
          <a:lstStyle/>
          <a:p>
            <a:r>
              <a:rPr lang="en-GB" dirty="0"/>
              <a:t>4. </a:t>
            </a:r>
            <a:r>
              <a:rPr lang="es-ES" dirty="0"/>
              <a:t>Creación de un grupo de apoyo - 15</a:t>
            </a:r>
            <a:endParaRPr lang="x-none" dirty="0"/>
          </a:p>
        </p:txBody>
      </p:sp>
    </p:spTree>
    <p:extLst>
      <p:ext uri="{BB962C8B-B14F-4D97-AF65-F5344CB8AC3E}">
        <p14:creationId xmlns:p14="http://schemas.microsoft.com/office/powerpoint/2010/main" val="278032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29B36F0-0F72-2044-8D50-507403A00052}"/>
              </a:ext>
            </a:extLst>
          </p:cNvPr>
          <p:cNvSpPr>
            <a:spLocks noGrp="1"/>
          </p:cNvSpPr>
          <p:nvPr>
            <p:ph type="body" sz="quarter" idx="13"/>
          </p:nvPr>
        </p:nvSpPr>
        <p:spPr/>
        <p:txBody>
          <a:bodyPr/>
          <a:lstStyle/>
          <a:p>
            <a:r>
              <a:rPr lang="es-ES" dirty="0"/>
              <a:t>Apoyo externo para miembros del grupo </a:t>
            </a:r>
            <a:endParaRPr lang="x-none"/>
          </a:p>
        </p:txBody>
      </p:sp>
      <p:sp>
        <p:nvSpPr>
          <p:cNvPr id="3" name="Content Placeholder 2">
            <a:extLst>
              <a:ext uri="{FF2B5EF4-FFF2-40B4-BE49-F238E27FC236}">
                <a16:creationId xmlns:a16="http://schemas.microsoft.com/office/drawing/2014/main" id="{CFE410C5-E8A0-445B-A3E4-ABFBF02D2B48}"/>
              </a:ext>
            </a:extLst>
          </p:cNvPr>
          <p:cNvSpPr>
            <a:spLocks noGrp="1"/>
          </p:cNvSpPr>
          <p:nvPr>
            <p:ph sz="quarter" idx="14"/>
          </p:nvPr>
        </p:nvSpPr>
        <p:spPr>
          <a:xfrm>
            <a:off x="507195" y="1382751"/>
            <a:ext cx="11174412" cy="4628437"/>
          </a:xfrm>
        </p:spPr>
        <p:txBody>
          <a:bodyPr>
            <a:noAutofit/>
          </a:bodyPr>
          <a:lstStyle/>
          <a:p>
            <a:pPr algn="just">
              <a:spcAft>
                <a:spcPts val="600"/>
              </a:spcAft>
            </a:pPr>
            <a:r>
              <a:rPr lang="es-ES" dirty="0"/>
              <a:t>A veces, el grupo puede identificar que un miembro está lidiando con un problema personal y puede necesitar más apoyo </a:t>
            </a:r>
            <a:r>
              <a:rPr lang="en-GB" dirty="0"/>
              <a:t>. </a:t>
            </a:r>
            <a:endParaRPr lang="x-none" dirty="0"/>
          </a:p>
          <a:p>
            <a:pPr algn="just">
              <a:spcAft>
                <a:spcPts val="600"/>
              </a:spcAft>
            </a:pPr>
            <a:r>
              <a:rPr lang="es-ES" dirty="0"/>
              <a:t>Se le puede facilitar a la persona información sobre esta ayuda adicional, y será ella quien elegirá si recurre a ella o no</a:t>
            </a:r>
            <a:r>
              <a:rPr lang="en-GB" dirty="0"/>
              <a:t>. </a:t>
            </a:r>
          </a:p>
          <a:p>
            <a:pPr algn="just">
              <a:spcAft>
                <a:spcPts val="600"/>
              </a:spcAft>
            </a:pPr>
            <a:r>
              <a:rPr lang="es-ES" dirty="0"/>
              <a:t>Puede resultar útil compartir información sobre los recursos y construir de manera colectiva un archivo sobre las posibles fuentes de apoyo </a:t>
            </a:r>
            <a:r>
              <a:rPr lang="en-GB" dirty="0"/>
              <a:t>.</a:t>
            </a:r>
            <a:endParaRPr lang="x-none" dirty="0"/>
          </a:p>
          <a:p>
            <a:pPr algn="just">
              <a:spcAft>
                <a:spcPts val="600"/>
              </a:spcAft>
            </a:pPr>
            <a:r>
              <a:rPr lang="es-ES" dirty="0"/>
              <a:t>A veces, los miembros del grupo pueden tener la sensación de estar encontrando limitaciones en términos del apoyo que pueden proporcionar a sus iguales</a:t>
            </a:r>
            <a:r>
              <a:rPr lang="en-GB" dirty="0"/>
              <a:t>. </a:t>
            </a:r>
          </a:p>
          <a:p>
            <a:pPr lvl="2" algn="just">
              <a:spcAft>
                <a:spcPts val="600"/>
              </a:spcAft>
            </a:pPr>
            <a:r>
              <a:rPr lang="es-ES" sz="2200" dirty="0"/>
              <a:t>La exploración de recursos externos puede ser una manera potencial de abordar este problema</a:t>
            </a:r>
            <a:r>
              <a:rPr lang="en-US" sz="2200" dirty="0"/>
              <a:t>.</a:t>
            </a:r>
            <a:endParaRPr lang="en-GB" sz="2200" dirty="0"/>
          </a:p>
          <a:p>
            <a:pPr lvl="2" algn="just">
              <a:spcAft>
                <a:spcPts val="600"/>
              </a:spcAft>
            </a:pPr>
            <a:r>
              <a:rPr lang="es-ES" sz="2200" dirty="0"/>
              <a:t>Hablar del apoyo externo también puede aliviar la presión que sienten los miembros del grupo que están asumiendo la responsabilidad por problemas que consideran fuera de su alcance</a:t>
            </a:r>
            <a:r>
              <a:rPr lang="en-GB" sz="2200" dirty="0"/>
              <a:t>. </a:t>
            </a:r>
            <a:endParaRPr lang="x-none" sz="2200" dirty="0"/>
          </a:p>
        </p:txBody>
      </p:sp>
      <p:sp>
        <p:nvSpPr>
          <p:cNvPr id="2" name="Title 1">
            <a:extLst>
              <a:ext uri="{FF2B5EF4-FFF2-40B4-BE49-F238E27FC236}">
                <a16:creationId xmlns:a16="http://schemas.microsoft.com/office/drawing/2014/main" id="{117E57AF-3B57-4098-9061-86A4DE93244E}"/>
              </a:ext>
            </a:extLst>
          </p:cNvPr>
          <p:cNvSpPr>
            <a:spLocks noGrp="1"/>
          </p:cNvSpPr>
          <p:nvPr>
            <p:ph type="title"/>
          </p:nvPr>
        </p:nvSpPr>
        <p:spPr/>
        <p:txBody>
          <a:bodyPr/>
          <a:lstStyle/>
          <a:p>
            <a:r>
              <a:rPr lang="en-GB" dirty="0"/>
              <a:t>4. </a:t>
            </a:r>
            <a:r>
              <a:rPr lang="es-ES" dirty="0"/>
              <a:t>Creación de un grupo de apoyo - 16</a:t>
            </a:r>
            <a:endParaRPr lang="x-none" dirty="0"/>
          </a:p>
        </p:txBody>
      </p:sp>
    </p:spTree>
    <p:extLst>
      <p:ext uri="{BB962C8B-B14F-4D97-AF65-F5344CB8AC3E}">
        <p14:creationId xmlns:p14="http://schemas.microsoft.com/office/powerpoint/2010/main" val="44415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a:t>
            </a:r>
            <a:r>
              <a:rPr lang="es-ES" sz="2000"/>
              <a:t>la CDPD. </a:t>
            </a:r>
            <a:endParaRPr lang="es-ES" sz="2000" dirty="0"/>
          </a:p>
          <a:p>
            <a:pPr lvl="3" algn="just"/>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420447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E0569D-6D4B-5445-B2AD-975C2066B706}"/>
              </a:ext>
            </a:extLst>
          </p:cNvPr>
          <p:cNvSpPr>
            <a:spLocks noGrp="1"/>
          </p:cNvSpPr>
          <p:nvPr>
            <p:ph type="body" sz="quarter" idx="13"/>
          </p:nvPr>
        </p:nvSpPr>
        <p:spPr/>
        <p:txBody>
          <a:bodyPr/>
          <a:lstStyle/>
          <a:p>
            <a:r>
              <a:rPr lang="es-ES" dirty="0"/>
              <a:t>La promoción de grupos de apoyo</a:t>
            </a:r>
          </a:p>
        </p:txBody>
      </p:sp>
      <p:sp>
        <p:nvSpPr>
          <p:cNvPr id="3" name="Content Placeholder 2">
            <a:extLst>
              <a:ext uri="{FF2B5EF4-FFF2-40B4-BE49-F238E27FC236}">
                <a16:creationId xmlns:a16="http://schemas.microsoft.com/office/drawing/2014/main" id="{6324CE6F-BA51-41BB-A8C1-64996E2BB030}"/>
              </a:ext>
            </a:extLst>
          </p:cNvPr>
          <p:cNvSpPr>
            <a:spLocks noGrp="1"/>
          </p:cNvSpPr>
          <p:nvPr>
            <p:ph sz="quarter" idx="14"/>
          </p:nvPr>
        </p:nvSpPr>
        <p:spPr/>
        <p:txBody>
          <a:bodyPr>
            <a:noAutofit/>
          </a:bodyPr>
          <a:lstStyle/>
          <a:p>
            <a:pPr algn="just"/>
            <a:r>
              <a:rPr lang="es-ES" dirty="0"/>
              <a:t>La información sobre el grupo se puede difundir entre organizaciones clave de la comunidad, así como ONG, organizaciones de personas con discapacidad, servicios sociales, centros comunitarios locales, mercados, </a:t>
            </a:r>
            <a:r>
              <a:rPr lang="en-US" dirty="0"/>
              <a:t>etc.</a:t>
            </a:r>
          </a:p>
          <a:p>
            <a:pPr algn="just"/>
            <a:r>
              <a:rPr lang="es-ES" dirty="0"/>
              <a:t>Esta información puede incluir </a:t>
            </a:r>
            <a:r>
              <a:rPr lang="en-US" dirty="0"/>
              <a:t>:</a:t>
            </a:r>
          </a:p>
          <a:p>
            <a:pPr lvl="2" algn="just"/>
            <a:r>
              <a:rPr lang="es-ES" dirty="0"/>
              <a:t>contacto y conversaciones habituales con personas que trabajan en dichas organizaciones y servicios</a:t>
            </a:r>
          </a:p>
          <a:p>
            <a:pPr lvl="2" algn="just"/>
            <a:r>
              <a:rPr lang="es-ES" dirty="0"/>
              <a:t>distribuir volantes y folletos en los lugares relevantes de la comunidad que es probable que visiten potenciales miembros del grupo (tales como los servicios sociales y de salud mental)</a:t>
            </a:r>
          </a:p>
          <a:p>
            <a:pPr algn="just"/>
            <a:r>
              <a:rPr lang="es-ES" dirty="0"/>
              <a:t>Los volantes y folletos deben contener el objetivo y las actividades del grupo, así como la información logística</a:t>
            </a:r>
            <a:r>
              <a:rPr lang="en-GB" dirty="0"/>
              <a:t>. </a:t>
            </a:r>
          </a:p>
          <a:p>
            <a:pPr algn="just"/>
            <a:r>
              <a:rPr lang="es-ES" dirty="0"/>
              <a:t>Las redes sociales, pueden ser una manera informal de promover los grupos de apoyo entre un público más amplio.</a:t>
            </a:r>
          </a:p>
        </p:txBody>
      </p:sp>
      <p:sp>
        <p:nvSpPr>
          <p:cNvPr id="2" name="Title 1">
            <a:extLst>
              <a:ext uri="{FF2B5EF4-FFF2-40B4-BE49-F238E27FC236}">
                <a16:creationId xmlns:a16="http://schemas.microsoft.com/office/drawing/2014/main" id="{2D66A5A6-A94D-420E-A47F-8CAB3D69F522}"/>
              </a:ext>
            </a:extLst>
          </p:cNvPr>
          <p:cNvSpPr>
            <a:spLocks noGrp="1"/>
          </p:cNvSpPr>
          <p:nvPr>
            <p:ph type="title"/>
          </p:nvPr>
        </p:nvSpPr>
        <p:spPr/>
        <p:txBody>
          <a:bodyPr/>
          <a:lstStyle/>
          <a:p>
            <a:r>
              <a:rPr lang="en-GB" dirty="0"/>
              <a:t>4. </a:t>
            </a:r>
            <a:r>
              <a:rPr lang="es-ES" dirty="0"/>
              <a:t>Creación de un grupo de apoyo - 17</a:t>
            </a:r>
            <a:endParaRPr lang="x-none" dirty="0"/>
          </a:p>
        </p:txBody>
      </p:sp>
    </p:spTree>
    <p:extLst>
      <p:ext uri="{BB962C8B-B14F-4D97-AF65-F5344CB8AC3E}">
        <p14:creationId xmlns:p14="http://schemas.microsoft.com/office/powerpoint/2010/main" val="4265128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62E95-EFC2-DA43-92CE-637CC5B75EE6}"/>
              </a:ext>
            </a:extLst>
          </p:cNvPr>
          <p:cNvSpPr>
            <a:spLocks noGrp="1"/>
          </p:cNvSpPr>
          <p:nvPr>
            <p:ph type="title"/>
          </p:nvPr>
        </p:nvSpPr>
        <p:spPr>
          <a:xfrm>
            <a:off x="507205" y="2313946"/>
            <a:ext cx="10710921" cy="406952"/>
          </a:xfrm>
        </p:spPr>
        <p:txBody>
          <a:bodyPr/>
          <a:lstStyle/>
          <a:p>
            <a:r>
              <a:rPr lang="en-US" dirty="0"/>
              <a:t>5. </a:t>
            </a:r>
            <a:r>
              <a:rPr lang="es-ES" dirty="0"/>
              <a:t>Dirigir las reuniones del grupo de apoyo entre iguales </a:t>
            </a:r>
            <a:endParaRPr lang="en-US" dirty="0"/>
          </a:p>
        </p:txBody>
      </p:sp>
    </p:spTree>
    <p:extLst>
      <p:ext uri="{BB962C8B-B14F-4D97-AF65-F5344CB8AC3E}">
        <p14:creationId xmlns:p14="http://schemas.microsoft.com/office/powerpoint/2010/main" val="194680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807F7E-7109-3643-903F-A1A626420437}"/>
              </a:ext>
            </a:extLst>
          </p:cNvPr>
          <p:cNvSpPr>
            <a:spLocks noGrp="1"/>
          </p:cNvSpPr>
          <p:nvPr>
            <p:ph type="body" sz="quarter" idx="13"/>
          </p:nvPr>
        </p:nvSpPr>
        <p:spPr/>
        <p:txBody>
          <a:bodyPr/>
          <a:lstStyle/>
          <a:p>
            <a:r>
              <a:rPr lang="es-ES" dirty="0"/>
              <a:t>Lugar y frecuencia de las reuniones </a:t>
            </a:r>
            <a:endParaRPr lang="x-none"/>
          </a:p>
        </p:txBody>
      </p:sp>
      <p:sp>
        <p:nvSpPr>
          <p:cNvPr id="3" name="Content Placeholder 2">
            <a:extLst>
              <a:ext uri="{FF2B5EF4-FFF2-40B4-BE49-F238E27FC236}">
                <a16:creationId xmlns:a16="http://schemas.microsoft.com/office/drawing/2014/main" id="{9FFFC079-3A5F-49F9-8348-1802DAF9B6EA}"/>
              </a:ext>
            </a:extLst>
          </p:cNvPr>
          <p:cNvSpPr>
            <a:spLocks noGrp="1"/>
          </p:cNvSpPr>
          <p:nvPr>
            <p:ph sz="quarter" idx="14"/>
          </p:nvPr>
        </p:nvSpPr>
        <p:spPr/>
        <p:txBody>
          <a:bodyPr>
            <a:normAutofit/>
          </a:bodyPr>
          <a:lstStyle/>
          <a:p>
            <a:pPr algn="just"/>
            <a:r>
              <a:rPr lang="es-ES" dirty="0"/>
              <a:t>A la hora de decidir una ubicación para las reuniones de los grupos de apoyo entre iguales resulta útil tener en cuenta</a:t>
            </a:r>
            <a:r>
              <a:rPr lang="en-GB" dirty="0"/>
              <a:t>:</a:t>
            </a:r>
            <a:endParaRPr lang="x-none" dirty="0"/>
          </a:p>
          <a:p>
            <a:pPr lvl="2" algn="just"/>
            <a:r>
              <a:rPr lang="es-ES" sz="2200" dirty="0"/>
              <a:t>La accesibilidad: ¿puede llegar fácilmente la gente? </a:t>
            </a:r>
          </a:p>
          <a:p>
            <a:pPr lvl="2" fontAlgn="base"/>
            <a:r>
              <a:rPr lang="es-ES" sz="2200" dirty="0"/>
              <a:t>Medidas: ¿es suficientemente grande el lugar de reunión? ¿Hay suficientes sillas? </a:t>
            </a:r>
          </a:p>
          <a:p>
            <a:pPr lvl="2" fontAlgn="base"/>
            <a:r>
              <a:rPr lang="es-ES" sz="2200" dirty="0"/>
              <a:t>Comodidad: ¿es un lugar tranquilo, acogedor y que ofrezca la intimidad necesaria para que los miembros del grupo se sientan cómodos hablando?</a:t>
            </a:r>
          </a:p>
          <a:p>
            <a:pPr lvl="2" algn="just"/>
            <a:r>
              <a:rPr lang="en-GB" sz="2200" dirty="0" err="1"/>
              <a:t>Conveniencia</a:t>
            </a:r>
            <a:r>
              <a:rPr lang="en-GB" sz="2200" dirty="0"/>
              <a:t>: </a:t>
            </a:r>
            <a:r>
              <a:rPr lang="es-ES" sz="2200" dirty="0"/>
              <a:t>¿hay aseos? </a:t>
            </a:r>
          </a:p>
          <a:p>
            <a:pPr lvl="2" fontAlgn="base"/>
            <a:r>
              <a:rPr lang="es-ES" sz="2200" dirty="0"/>
              <a:t>Coste: ¿hay que pagar para utilizar la sala de reuniones? </a:t>
            </a:r>
          </a:p>
          <a:p>
            <a:pPr lvl="2"/>
            <a:r>
              <a:rPr lang="es-ES" sz="2200" dirty="0"/>
              <a:t>Refrigerio: ¿se ofrecerá algo durante las reuniones?</a:t>
            </a:r>
            <a:endParaRPr lang="x-none" sz="2200" dirty="0"/>
          </a:p>
        </p:txBody>
      </p:sp>
      <p:sp>
        <p:nvSpPr>
          <p:cNvPr id="2" name="Title 1">
            <a:extLst>
              <a:ext uri="{FF2B5EF4-FFF2-40B4-BE49-F238E27FC236}">
                <a16:creationId xmlns:a16="http://schemas.microsoft.com/office/drawing/2014/main" id="{534DC42F-B6E3-4FF5-A562-18F30803F3AC}"/>
              </a:ext>
            </a:extLst>
          </p:cNvPr>
          <p:cNvSpPr>
            <a:spLocks noGrp="1"/>
          </p:cNvSpPr>
          <p:nvPr>
            <p:ph type="title"/>
          </p:nvPr>
        </p:nvSpPr>
        <p:spPr>
          <a:xfrm>
            <a:off x="410953" y="506412"/>
            <a:ext cx="11141709" cy="430290"/>
          </a:xfrm>
        </p:spPr>
        <p:txBody>
          <a:bodyPr/>
          <a:lstStyle/>
          <a:p>
            <a:r>
              <a:rPr lang="en-GB" dirty="0"/>
              <a:t>5. </a:t>
            </a:r>
            <a:r>
              <a:rPr lang="es-ES" dirty="0"/>
              <a:t>Dirigir las reuniones del grupo de apoyo entre iguales - 1</a:t>
            </a:r>
            <a:endParaRPr lang="x-none" dirty="0"/>
          </a:p>
        </p:txBody>
      </p:sp>
    </p:spTree>
    <p:extLst>
      <p:ext uri="{BB962C8B-B14F-4D97-AF65-F5344CB8AC3E}">
        <p14:creationId xmlns:p14="http://schemas.microsoft.com/office/powerpoint/2010/main" val="241225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58AAD1-9278-C74E-A515-3F5C906588E3}"/>
              </a:ext>
            </a:extLst>
          </p:cNvPr>
          <p:cNvSpPr>
            <a:spLocks noGrp="1"/>
          </p:cNvSpPr>
          <p:nvPr>
            <p:ph type="body" sz="quarter" idx="13"/>
          </p:nvPr>
        </p:nvSpPr>
        <p:spPr/>
        <p:txBody>
          <a:bodyPr/>
          <a:lstStyle/>
          <a:p>
            <a:r>
              <a:rPr lang="es-ES" dirty="0"/>
              <a:t>Lugar y frecuencia de las reuniones </a:t>
            </a:r>
            <a:endParaRPr lang="en-GB" dirty="0"/>
          </a:p>
        </p:txBody>
      </p:sp>
      <p:sp>
        <p:nvSpPr>
          <p:cNvPr id="3" name="Content Placeholder 2">
            <a:extLst>
              <a:ext uri="{FF2B5EF4-FFF2-40B4-BE49-F238E27FC236}">
                <a16:creationId xmlns:a16="http://schemas.microsoft.com/office/drawing/2014/main" id="{FB103093-EC43-463E-966E-5554EE194D0F}"/>
              </a:ext>
            </a:extLst>
          </p:cNvPr>
          <p:cNvSpPr>
            <a:spLocks noGrp="1"/>
          </p:cNvSpPr>
          <p:nvPr>
            <p:ph sz="quarter" idx="14"/>
          </p:nvPr>
        </p:nvSpPr>
        <p:spPr/>
        <p:txBody>
          <a:bodyPr/>
          <a:lstStyle/>
          <a:p>
            <a:pPr algn="just"/>
            <a:r>
              <a:rPr lang="es-ES" dirty="0"/>
              <a:t>Entre los posibles lugares figuran centros comunitarios, escuelas, lugares de culto, cafeterías, librerías o servicios sociales y de salud mental</a:t>
            </a:r>
            <a:r>
              <a:rPr lang="en-GB" dirty="0"/>
              <a:t>. </a:t>
            </a:r>
          </a:p>
          <a:p>
            <a:pPr algn="just"/>
            <a:r>
              <a:rPr lang="es-ES" dirty="0"/>
              <a:t>Es importante utilizar el mismo lugar siempre que sea posible</a:t>
            </a:r>
            <a:r>
              <a:rPr lang="en-GB" dirty="0"/>
              <a:t>. </a:t>
            </a:r>
          </a:p>
          <a:p>
            <a:pPr algn="just"/>
            <a:r>
              <a:rPr lang="es-ES" dirty="0"/>
              <a:t>Conviene establecer fronteras claras entre las actividades normales del lugar donde se celebrarán las reuniones y las actividades del grupo de apoyo </a:t>
            </a:r>
            <a:r>
              <a:rPr lang="en-GB" dirty="0"/>
              <a:t>.</a:t>
            </a:r>
            <a:endParaRPr lang="x-none" dirty="0"/>
          </a:p>
          <a:p>
            <a:pPr algn="just"/>
            <a:r>
              <a:rPr lang="es-ES" dirty="0"/>
              <a:t>Se debe acordar la frecuencia de las reuniones y la hora.</a:t>
            </a:r>
          </a:p>
          <a:p>
            <a:pPr algn="just"/>
            <a:r>
              <a:rPr lang="es-ES" dirty="0"/>
              <a:t>Puede ser necesario un debate colectivo y una fase de experimentación durante la que se pueden hacer ajustes.</a:t>
            </a:r>
            <a:r>
              <a:rPr lang="en-GB" dirty="0"/>
              <a:t> </a:t>
            </a:r>
            <a:endParaRPr lang="x-none" dirty="0"/>
          </a:p>
        </p:txBody>
      </p:sp>
      <p:sp>
        <p:nvSpPr>
          <p:cNvPr id="2" name="Title 1">
            <a:extLst>
              <a:ext uri="{FF2B5EF4-FFF2-40B4-BE49-F238E27FC236}">
                <a16:creationId xmlns:a16="http://schemas.microsoft.com/office/drawing/2014/main" id="{474B90FE-A273-407F-B313-9541C6E2D546}"/>
              </a:ext>
            </a:extLst>
          </p:cNvPr>
          <p:cNvSpPr>
            <a:spLocks noGrp="1"/>
          </p:cNvSpPr>
          <p:nvPr>
            <p:ph type="title"/>
          </p:nvPr>
        </p:nvSpPr>
        <p:spPr>
          <a:xfrm>
            <a:off x="410954" y="506411"/>
            <a:ext cx="10874080" cy="452593"/>
          </a:xfrm>
        </p:spPr>
        <p:txBody>
          <a:bodyPr/>
          <a:lstStyle/>
          <a:p>
            <a:r>
              <a:rPr lang="en-GB" dirty="0"/>
              <a:t>5. </a:t>
            </a:r>
            <a:r>
              <a:rPr lang="es-ES" dirty="0"/>
              <a:t>Dirigir las reuniones del grupo de apoyo entre iguales - 2</a:t>
            </a:r>
            <a:endParaRPr lang="x-none" dirty="0"/>
          </a:p>
        </p:txBody>
      </p:sp>
    </p:spTree>
    <p:extLst>
      <p:ext uri="{BB962C8B-B14F-4D97-AF65-F5344CB8AC3E}">
        <p14:creationId xmlns:p14="http://schemas.microsoft.com/office/powerpoint/2010/main" val="1762347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07FD-79B2-4C1D-8CD9-76FFDB87CE53}"/>
              </a:ext>
            </a:extLst>
          </p:cNvPr>
          <p:cNvSpPr>
            <a:spLocks noGrp="1"/>
          </p:cNvSpPr>
          <p:nvPr>
            <p:ph type="title"/>
          </p:nvPr>
        </p:nvSpPr>
        <p:spPr>
          <a:xfrm>
            <a:off x="410954" y="506411"/>
            <a:ext cx="10762568" cy="452593"/>
          </a:xfrm>
        </p:spPr>
        <p:txBody>
          <a:bodyPr/>
          <a:lstStyle/>
          <a:p>
            <a:pPr lvl="0"/>
            <a:r>
              <a:rPr lang="en-GB" dirty="0"/>
              <a:t>5. </a:t>
            </a:r>
            <a:r>
              <a:rPr lang="es-ES" dirty="0"/>
              <a:t>Dirigir las reuniones del grupo de apoyo entre iguales - 3</a:t>
            </a:r>
            <a:endParaRPr lang="x-none" dirty="0"/>
          </a:p>
        </p:txBody>
      </p:sp>
      <p:graphicFrame>
        <p:nvGraphicFramePr>
          <p:cNvPr id="6" name="Table 5">
            <a:extLst>
              <a:ext uri="{FF2B5EF4-FFF2-40B4-BE49-F238E27FC236}">
                <a16:creationId xmlns:a16="http://schemas.microsoft.com/office/drawing/2014/main" id="{CDA5308D-C16B-48C1-86C5-97FD6D16D098}"/>
              </a:ext>
            </a:extLst>
          </p:cNvPr>
          <p:cNvGraphicFramePr>
            <a:graphicFrameLocks noGrp="1"/>
          </p:cNvGraphicFramePr>
          <p:nvPr>
            <p:extLst>
              <p:ext uri="{D42A27DB-BD31-4B8C-83A1-F6EECF244321}">
                <p14:modId xmlns:p14="http://schemas.microsoft.com/office/powerpoint/2010/main" val="633336755"/>
              </p:ext>
            </p:extLst>
          </p:nvPr>
        </p:nvGraphicFramePr>
        <p:xfrm>
          <a:off x="838200" y="1527047"/>
          <a:ext cx="10420349" cy="3343533"/>
        </p:xfrm>
        <a:graphic>
          <a:graphicData uri="http://schemas.openxmlformats.org/drawingml/2006/table">
            <a:tbl>
              <a:tblPr firstRow="1" firstCol="1" bandRow="1"/>
              <a:tblGrid>
                <a:gridCol w="10420349">
                  <a:extLst>
                    <a:ext uri="{9D8B030D-6E8A-4147-A177-3AD203B41FA5}">
                      <a16:colId xmlns:a16="http://schemas.microsoft.com/office/drawing/2014/main" val="970918920"/>
                    </a:ext>
                  </a:extLst>
                </a:gridCol>
              </a:tblGrid>
              <a:tr h="3343533">
                <a:tc>
                  <a:txBody>
                    <a:bodyPr/>
                    <a:lstStyle/>
                    <a:p>
                      <a:pPr marL="0" marR="0" algn="just">
                        <a:spcBef>
                          <a:spcPts val="0"/>
                        </a:spcBef>
                        <a:spcAft>
                          <a:spcPts val="1000"/>
                        </a:spcAft>
                      </a:pPr>
                      <a:r>
                        <a:rPr lang="es-ES" sz="2400" b="1" dirty="0">
                          <a:solidFill>
                            <a:srgbClr val="000000"/>
                          </a:solidFill>
                          <a:effectLst/>
                          <a:latin typeface="+mn-lt"/>
                          <a:ea typeface="SimSun" panose="02010600030101010101" pitchFamily="2" charset="-122"/>
                          <a:cs typeface="Arial" panose="020B0604020202020204" pitchFamily="34" charset="0"/>
                        </a:rPr>
                        <a:t>Un programa de apoyo entre iguales en Nepal</a:t>
                      </a:r>
                    </a:p>
                    <a:p>
                      <a:r>
                        <a:rPr lang="es-ES" sz="2200" kern="1200" dirty="0">
                          <a:solidFill>
                            <a:schemeClr val="tx1"/>
                          </a:solidFill>
                          <a:effectLst/>
                          <a:latin typeface="+mn-lt"/>
                          <a:ea typeface="+mn-ea"/>
                          <a:cs typeface="+mn-cs"/>
                        </a:rPr>
                        <a:t>KOSHISH, una organización no gubernamental que opera en Nepal, trabaja con grupos de apoyo entre iguales desde 2008. KOSHISH puso en marcha los primeros programas de apoyo entre iguales para abordar las necesidades de sus beneficiarios y proporcionar una plataforma donde pudiesen ofrecer un entorno seguro, confidencial y de confianza. El programa KOSHISH conecta a los iguales de grupos con personas con problemas similares para que puedan compartir sus experiencias, expresar sus sentimientos y hablar de temas relativos a su bienestar.</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829589461"/>
                  </a:ext>
                </a:extLst>
              </a:tr>
            </a:tbl>
          </a:graphicData>
        </a:graphic>
      </p:graphicFrame>
    </p:spTree>
    <p:extLst>
      <p:ext uri="{BB962C8B-B14F-4D97-AF65-F5344CB8AC3E}">
        <p14:creationId xmlns:p14="http://schemas.microsoft.com/office/powerpoint/2010/main" val="107447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48A7060-6D1F-4131-9263-145F9C76431C}"/>
              </a:ext>
            </a:extLst>
          </p:cNvPr>
          <p:cNvGraphicFramePr>
            <a:graphicFrameLocks noGrp="1"/>
          </p:cNvGraphicFramePr>
          <p:nvPr>
            <p:ph sz="quarter" idx="14"/>
            <p:extLst>
              <p:ext uri="{D42A27DB-BD31-4B8C-83A1-F6EECF244321}">
                <p14:modId xmlns:p14="http://schemas.microsoft.com/office/powerpoint/2010/main" val="1138623298"/>
              </p:ext>
            </p:extLst>
          </p:nvPr>
        </p:nvGraphicFramePr>
        <p:xfrm>
          <a:off x="506413" y="1156738"/>
          <a:ext cx="11174413" cy="4378960"/>
        </p:xfrm>
        <a:graphic>
          <a:graphicData uri="http://schemas.openxmlformats.org/drawingml/2006/table">
            <a:tbl>
              <a:tblPr firstRow="1" firstCol="1" bandRow="1"/>
              <a:tblGrid>
                <a:gridCol w="11174413">
                  <a:extLst>
                    <a:ext uri="{9D8B030D-6E8A-4147-A177-3AD203B41FA5}">
                      <a16:colId xmlns:a16="http://schemas.microsoft.com/office/drawing/2014/main" val="1516802130"/>
                    </a:ext>
                  </a:extLst>
                </a:gridCol>
              </a:tblGrid>
              <a:tr h="4223658">
                <a:tc>
                  <a:txBody>
                    <a:bodyPr/>
                    <a:lstStyle/>
                    <a:p>
                      <a:pPr marL="0" marR="0" algn="just">
                        <a:spcBef>
                          <a:spcPts val="0"/>
                        </a:spcBef>
                        <a:spcAft>
                          <a:spcPts val="1000"/>
                        </a:spcAft>
                      </a:pPr>
                      <a:r>
                        <a:rPr lang="es-ES" sz="2000" b="1" dirty="0">
                          <a:solidFill>
                            <a:srgbClr val="000000"/>
                          </a:solidFill>
                          <a:effectLst/>
                          <a:latin typeface="+mn-lt"/>
                          <a:ea typeface="SimSun" panose="02010600030101010101" pitchFamily="2" charset="-122"/>
                          <a:cs typeface="Arial" panose="020B0604020202020204" pitchFamily="34" charset="0"/>
                        </a:rPr>
                        <a:t>El </a:t>
                      </a:r>
                      <a:r>
                        <a:rPr lang="es-ES" sz="2000" b="1" dirty="0" err="1">
                          <a:solidFill>
                            <a:srgbClr val="000000"/>
                          </a:solidFill>
                          <a:effectLst/>
                          <a:latin typeface="+mn-lt"/>
                          <a:ea typeface="SimSun" panose="02010600030101010101" pitchFamily="2" charset="-122"/>
                          <a:cs typeface="Arial" panose="020B0604020202020204" pitchFamily="34" charset="0"/>
                        </a:rPr>
                        <a:t>Dragon</a:t>
                      </a:r>
                      <a:r>
                        <a:rPr lang="es-ES" sz="2000" b="1" dirty="0">
                          <a:solidFill>
                            <a:srgbClr val="000000"/>
                          </a:solidFill>
                          <a:effectLst/>
                          <a:latin typeface="+mn-lt"/>
                          <a:ea typeface="SimSun" panose="02010600030101010101" pitchFamily="2" charset="-122"/>
                          <a:cs typeface="Arial" panose="020B0604020202020204" pitchFamily="34" charset="0"/>
                        </a:rPr>
                        <a:t> Café –  un espacio comunitario abierto para encontrarse con otras personas con experiencia vital </a:t>
                      </a:r>
                    </a:p>
                    <a:p>
                      <a:pPr algn="just">
                        <a:spcAft>
                          <a:spcPts val="0"/>
                        </a:spcAft>
                      </a:pPr>
                      <a:r>
                        <a:rPr lang="es-ES" sz="1850" kern="1200" dirty="0">
                          <a:solidFill>
                            <a:schemeClr val="tx1"/>
                          </a:solidFill>
                          <a:effectLst/>
                          <a:latin typeface="+mn-lt"/>
                          <a:ea typeface="+mn-ea"/>
                          <a:cs typeface="+mn-cs"/>
                        </a:rPr>
                        <a:t>El </a:t>
                      </a:r>
                      <a:r>
                        <a:rPr lang="es-ES" sz="1850" kern="1200" dirty="0" err="1">
                          <a:solidFill>
                            <a:schemeClr val="tx1"/>
                          </a:solidFill>
                          <a:effectLst/>
                          <a:latin typeface="+mn-lt"/>
                          <a:ea typeface="+mn-ea"/>
                          <a:cs typeface="+mn-cs"/>
                        </a:rPr>
                        <a:t>Dragon</a:t>
                      </a:r>
                      <a:r>
                        <a:rPr lang="es-ES" sz="1850" kern="1200" dirty="0">
                          <a:solidFill>
                            <a:schemeClr val="tx1"/>
                          </a:solidFill>
                          <a:effectLst/>
                          <a:latin typeface="+mn-lt"/>
                          <a:ea typeface="+mn-ea"/>
                          <a:cs typeface="+mn-cs"/>
                        </a:rPr>
                        <a:t> Café de Londres es una cafetería y espacio creativo semanal donde tienen lugar seminarios, exposiciones, talleres y actuaciones que tratan temas relacionados con la enfermedad mental, la recuperación y el bienestar. </a:t>
                      </a:r>
                    </a:p>
                    <a:p>
                      <a:pPr algn="just">
                        <a:spcAft>
                          <a:spcPts val="0"/>
                        </a:spcAft>
                      </a:pPr>
                      <a:r>
                        <a:rPr lang="es-ES" sz="1850" kern="1200" dirty="0">
                          <a:solidFill>
                            <a:schemeClr val="tx1"/>
                          </a:solidFill>
                          <a:effectLst/>
                          <a:latin typeface="+mn-lt"/>
                          <a:ea typeface="+mn-ea"/>
                          <a:cs typeface="+mn-cs"/>
                        </a:rPr>
                        <a:t> </a:t>
                      </a:r>
                    </a:p>
                    <a:p>
                      <a:pPr algn="just">
                        <a:spcAft>
                          <a:spcPts val="0"/>
                        </a:spcAft>
                      </a:pPr>
                      <a:r>
                        <a:rPr lang="es-ES" sz="1850" kern="1200" dirty="0">
                          <a:solidFill>
                            <a:schemeClr val="tx1"/>
                          </a:solidFill>
                          <a:effectLst/>
                          <a:latin typeface="+mn-lt"/>
                          <a:ea typeface="+mn-ea"/>
                          <a:cs typeface="+mn-cs"/>
                        </a:rPr>
                        <a:t>Su fundadora, Sarah </a:t>
                      </a:r>
                      <a:r>
                        <a:rPr lang="es-ES" sz="1850" kern="1200" dirty="0" err="1">
                          <a:solidFill>
                            <a:schemeClr val="tx1"/>
                          </a:solidFill>
                          <a:effectLst/>
                          <a:latin typeface="+mn-lt"/>
                          <a:ea typeface="+mn-ea"/>
                          <a:cs typeface="+mn-cs"/>
                        </a:rPr>
                        <a:t>Wheeler</a:t>
                      </a:r>
                      <a:r>
                        <a:rPr lang="es-ES" sz="1850" kern="1200" dirty="0">
                          <a:solidFill>
                            <a:schemeClr val="tx1"/>
                          </a:solidFill>
                          <a:effectLst/>
                          <a:latin typeface="+mn-lt"/>
                          <a:ea typeface="+mn-ea"/>
                          <a:cs typeface="+mn-cs"/>
                        </a:rPr>
                        <a:t>, inauguró la primera cafetería para la salud mental del Reino Unido después de un período de tres años sufriendo psicosis. Cuando Sarah atravesaba un mal momento se pasaba mucho tiempo en cafeterías. La idea de la cafetería es que sea la antítesis del servicio de salud mental tradicional, porque allí las personas pueden hacer lo que quieran y no tienen la presión de hacer nada en concreto. Pueden cantar, escribir o pintar, si les apetece, o, sencillamente, se pueden desplomar encima de una almohada enorme y echarse una siesta.</a:t>
                      </a:r>
                    </a:p>
                    <a:p>
                      <a:pPr marL="0" marR="0" algn="just">
                        <a:spcBef>
                          <a:spcPts val="0"/>
                        </a:spcBef>
                        <a:spcAft>
                          <a:spcPts val="0"/>
                        </a:spcAft>
                      </a:pPr>
                      <a:endParaRPr lang="en-GB" sz="1850" dirty="0">
                        <a:solidFill>
                          <a:srgbClr val="000000"/>
                        </a:solidFill>
                        <a:effectLst/>
                        <a:latin typeface="+mn-lt"/>
                        <a:ea typeface="SimSun" panose="02010600030101010101" pitchFamily="2" charset="-122"/>
                        <a:cs typeface="Calibri" panose="020F0502020204030204" pitchFamily="34" charset="0"/>
                      </a:endParaRPr>
                    </a:p>
                    <a:p>
                      <a:pPr algn="just">
                        <a:spcAft>
                          <a:spcPts val="0"/>
                        </a:spcAft>
                      </a:pPr>
                      <a:r>
                        <a:rPr lang="es-ES" sz="1850" kern="1200" dirty="0">
                          <a:solidFill>
                            <a:schemeClr val="tx1"/>
                          </a:solidFill>
                          <a:effectLst/>
                          <a:latin typeface="+mn-lt"/>
                          <a:ea typeface="+mn-ea"/>
                          <a:cs typeface="+mn-cs"/>
                        </a:rPr>
                        <a:t>El </a:t>
                      </a:r>
                      <a:r>
                        <a:rPr lang="es-ES" sz="1850" kern="1200" dirty="0" err="1">
                          <a:solidFill>
                            <a:schemeClr val="tx1"/>
                          </a:solidFill>
                          <a:effectLst/>
                          <a:latin typeface="+mn-lt"/>
                          <a:ea typeface="+mn-ea"/>
                          <a:cs typeface="+mn-cs"/>
                        </a:rPr>
                        <a:t>Dragon</a:t>
                      </a:r>
                      <a:r>
                        <a:rPr lang="es-ES" sz="1850" kern="1200" dirty="0">
                          <a:solidFill>
                            <a:schemeClr val="tx1"/>
                          </a:solidFill>
                          <a:effectLst/>
                          <a:latin typeface="+mn-lt"/>
                          <a:ea typeface="+mn-ea"/>
                          <a:cs typeface="+mn-cs"/>
                        </a:rPr>
                        <a:t> Café ofrece un menú sencillo, asequible y saludable cada semana y un amplio abanico de actividades creativas y de bienestar, todas de manera gratuita y abiertas a todo el mundo. No es necesario registrarse para asistir a los grupos; todo el que quiera puede presentarse y participar tanto o tan poco como quiera. La cafetería la llevan personas voluntarias, muchas de las cuales tienen experiencia vivida con </a:t>
                      </a:r>
                      <a:r>
                        <a:rPr lang="es-ES" sz="1850" kern="1200" dirty="0" err="1">
                          <a:solidFill>
                            <a:schemeClr val="tx1"/>
                          </a:solidFill>
                          <a:effectLst/>
                          <a:latin typeface="+mn-lt"/>
                          <a:ea typeface="+mn-ea"/>
                          <a:cs typeface="+mn-cs"/>
                        </a:rPr>
                        <a:t>distrés</a:t>
                      </a:r>
                      <a:r>
                        <a:rPr lang="es-ES" sz="1850" kern="1200" dirty="0">
                          <a:solidFill>
                            <a:schemeClr val="tx1"/>
                          </a:solidFill>
                          <a:effectLst/>
                          <a:latin typeface="+mn-lt"/>
                          <a:ea typeface="+mn-ea"/>
                          <a:cs typeface="+mn-cs"/>
                        </a:rPr>
                        <a:t> mental y buscan crear un «lugar con el corazón abierto», un lugar que recuerde a una especie de paraíso cuando has estado en una especie de infierno. </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769275826"/>
                  </a:ext>
                </a:extLst>
              </a:tr>
            </a:tbl>
          </a:graphicData>
        </a:graphic>
      </p:graphicFrame>
      <p:sp>
        <p:nvSpPr>
          <p:cNvPr id="2" name="Title 1">
            <a:extLst>
              <a:ext uri="{FF2B5EF4-FFF2-40B4-BE49-F238E27FC236}">
                <a16:creationId xmlns:a16="http://schemas.microsoft.com/office/drawing/2014/main" id="{9783D547-1666-4C33-9D26-2EF2B08B1EAF}"/>
              </a:ext>
            </a:extLst>
          </p:cNvPr>
          <p:cNvSpPr>
            <a:spLocks noGrp="1"/>
          </p:cNvSpPr>
          <p:nvPr>
            <p:ph type="title"/>
          </p:nvPr>
        </p:nvSpPr>
        <p:spPr>
          <a:xfrm>
            <a:off x="410954" y="506412"/>
            <a:ext cx="10985592" cy="407988"/>
          </a:xfrm>
        </p:spPr>
        <p:txBody>
          <a:bodyPr/>
          <a:lstStyle/>
          <a:p>
            <a:r>
              <a:rPr lang="en-GB" dirty="0"/>
              <a:t>5. </a:t>
            </a:r>
            <a:r>
              <a:rPr lang="es-ES" dirty="0"/>
              <a:t>Dirigir las reuniones del grupo de apoyo entre iguales - 4</a:t>
            </a:r>
            <a:endParaRPr lang="x-none" dirty="0"/>
          </a:p>
        </p:txBody>
      </p:sp>
    </p:spTree>
    <p:extLst>
      <p:ext uri="{BB962C8B-B14F-4D97-AF65-F5344CB8AC3E}">
        <p14:creationId xmlns:p14="http://schemas.microsoft.com/office/powerpoint/2010/main" val="568212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CB737B-99A3-3B44-830A-831E4ED3E39E}"/>
              </a:ext>
            </a:extLst>
          </p:cNvPr>
          <p:cNvSpPr>
            <a:spLocks noGrp="1"/>
          </p:cNvSpPr>
          <p:nvPr>
            <p:ph type="body" sz="quarter" idx="13"/>
          </p:nvPr>
        </p:nvSpPr>
        <p:spPr/>
        <p:txBody>
          <a:bodyPr/>
          <a:lstStyle/>
          <a:p>
            <a:r>
              <a:rPr lang="es-ES" dirty="0"/>
              <a:t>La primera reunión </a:t>
            </a:r>
            <a:endParaRPr lang="en-GB" dirty="0"/>
          </a:p>
        </p:txBody>
      </p:sp>
      <p:sp>
        <p:nvSpPr>
          <p:cNvPr id="3" name="Content Placeholder 2">
            <a:extLst>
              <a:ext uri="{FF2B5EF4-FFF2-40B4-BE49-F238E27FC236}">
                <a16:creationId xmlns:a16="http://schemas.microsoft.com/office/drawing/2014/main" id="{6FEF494E-95BA-4EB0-9F0D-6F08F0B18258}"/>
              </a:ext>
            </a:extLst>
          </p:cNvPr>
          <p:cNvSpPr>
            <a:spLocks noGrp="1"/>
          </p:cNvSpPr>
          <p:nvPr>
            <p:ph sz="quarter" idx="14"/>
          </p:nvPr>
        </p:nvSpPr>
        <p:spPr>
          <a:xfrm>
            <a:off x="507195" y="1405054"/>
            <a:ext cx="11174412" cy="4606134"/>
          </a:xfrm>
        </p:spPr>
        <p:txBody>
          <a:bodyPr>
            <a:noAutofit/>
          </a:bodyPr>
          <a:lstStyle/>
          <a:p>
            <a:pPr algn="just">
              <a:spcAft>
                <a:spcPts val="600"/>
              </a:spcAft>
            </a:pPr>
            <a:r>
              <a:rPr lang="es-ES" sz="2100" dirty="0"/>
              <a:t>La primera reunión de un grupo de apoyo es importante y a menudo marca la pauta para las reuniones futuras del grupo</a:t>
            </a:r>
            <a:r>
              <a:rPr lang="en-GB" sz="2100" dirty="0"/>
              <a:t>. </a:t>
            </a:r>
          </a:p>
          <a:p>
            <a:pPr algn="just"/>
            <a:r>
              <a:rPr lang="es-ES" sz="2100" dirty="0"/>
              <a:t>Lo más importante es la conexión con las personas asistentes, no el número de personas que asisten</a:t>
            </a:r>
            <a:r>
              <a:rPr lang="en-GB" sz="2100" dirty="0"/>
              <a:t>.</a:t>
            </a:r>
          </a:p>
          <a:p>
            <a:pPr marL="0" indent="0" algn="just">
              <a:buNone/>
            </a:pPr>
            <a:r>
              <a:rPr lang="es-ES" sz="2100" b="1" dirty="0"/>
              <a:t>Entorno</a:t>
            </a:r>
            <a:endParaRPr lang="es-ES" sz="2100" b="1" u="sng" dirty="0"/>
          </a:p>
          <a:p>
            <a:pPr algn="just">
              <a:spcAft>
                <a:spcPts val="600"/>
              </a:spcAft>
            </a:pPr>
            <a:r>
              <a:rPr lang="es-ES" sz="2100" dirty="0"/>
              <a:t>Llevar una agenda y otros recursos que el formador pueda necesitar para la primera reunión</a:t>
            </a:r>
            <a:r>
              <a:rPr lang="en-GB" sz="2100" dirty="0"/>
              <a:t>. </a:t>
            </a:r>
          </a:p>
          <a:p>
            <a:pPr algn="just">
              <a:spcAft>
                <a:spcPts val="600"/>
              </a:spcAft>
            </a:pPr>
            <a:r>
              <a:rPr lang="es-ES" sz="2100" dirty="0"/>
              <a:t>Es importante que la sala sea acogedora</a:t>
            </a:r>
            <a:r>
              <a:rPr lang="en-GB" sz="2100" dirty="0"/>
              <a:t>. </a:t>
            </a:r>
          </a:p>
          <a:p>
            <a:pPr algn="just"/>
            <a:r>
              <a:rPr lang="es-ES" sz="2100" dirty="0"/>
              <a:t>Se deben colocar señales con indicaciones para que las personas encuentren el lugar de reunión</a:t>
            </a:r>
            <a:r>
              <a:rPr lang="en-GB" sz="2100" dirty="0"/>
              <a:t>. </a:t>
            </a:r>
            <a:endParaRPr lang="x-none" sz="2100" dirty="0"/>
          </a:p>
          <a:p>
            <a:pPr marL="0" indent="0" algn="just">
              <a:buNone/>
            </a:pPr>
            <a:r>
              <a:rPr lang="es-ES" sz="2100" b="1" dirty="0"/>
              <a:t>Bienvenida a las personas asistentes </a:t>
            </a:r>
            <a:endParaRPr lang="es-ES" sz="2100" dirty="0"/>
          </a:p>
          <a:p>
            <a:pPr algn="just">
              <a:spcAft>
                <a:spcPts val="600"/>
              </a:spcAft>
            </a:pPr>
            <a:r>
              <a:rPr lang="es-ES" sz="2100" dirty="0"/>
              <a:t>Es buena idea que los formadores u otras personas permanezcan en la puerta para dar la bienvenida a los y las asistentes</a:t>
            </a:r>
            <a:r>
              <a:rPr lang="en-GB" sz="2100" dirty="0"/>
              <a:t>.</a:t>
            </a:r>
            <a:endParaRPr lang="x-none" sz="2100" dirty="0"/>
          </a:p>
          <a:p>
            <a:pPr algn="just">
              <a:spcAft>
                <a:spcPts val="600"/>
              </a:spcAft>
            </a:pPr>
            <a:endParaRPr lang="en-GB" sz="2100" dirty="0"/>
          </a:p>
        </p:txBody>
      </p:sp>
      <p:sp>
        <p:nvSpPr>
          <p:cNvPr id="2" name="Title 1">
            <a:extLst>
              <a:ext uri="{FF2B5EF4-FFF2-40B4-BE49-F238E27FC236}">
                <a16:creationId xmlns:a16="http://schemas.microsoft.com/office/drawing/2014/main" id="{6E5D4F9B-E087-4BD4-A3B1-FC3BFAC1231B}"/>
              </a:ext>
            </a:extLst>
          </p:cNvPr>
          <p:cNvSpPr>
            <a:spLocks noGrp="1"/>
          </p:cNvSpPr>
          <p:nvPr>
            <p:ph type="title"/>
          </p:nvPr>
        </p:nvSpPr>
        <p:spPr>
          <a:xfrm>
            <a:off x="410953" y="506412"/>
            <a:ext cx="10940987" cy="385686"/>
          </a:xfrm>
        </p:spPr>
        <p:txBody>
          <a:bodyPr/>
          <a:lstStyle/>
          <a:p>
            <a:r>
              <a:rPr lang="en-GB" dirty="0"/>
              <a:t>5. </a:t>
            </a:r>
            <a:r>
              <a:rPr lang="es-ES" dirty="0"/>
              <a:t>Dirigir las reuniones del grupo de apoyo entre iguales - 5</a:t>
            </a:r>
            <a:endParaRPr lang="x-none" dirty="0"/>
          </a:p>
        </p:txBody>
      </p:sp>
    </p:spTree>
    <p:extLst>
      <p:ext uri="{BB962C8B-B14F-4D97-AF65-F5344CB8AC3E}">
        <p14:creationId xmlns:p14="http://schemas.microsoft.com/office/powerpoint/2010/main" val="734873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987D42-472A-0A4C-9AAE-6F7BA7295732}"/>
              </a:ext>
            </a:extLst>
          </p:cNvPr>
          <p:cNvSpPr>
            <a:spLocks noGrp="1"/>
          </p:cNvSpPr>
          <p:nvPr>
            <p:ph type="body" sz="quarter" idx="13"/>
          </p:nvPr>
        </p:nvSpPr>
        <p:spPr/>
        <p:txBody>
          <a:bodyPr/>
          <a:lstStyle/>
          <a:p>
            <a:r>
              <a:rPr lang="es-ES" dirty="0"/>
              <a:t>La primera reunión </a:t>
            </a:r>
            <a:endParaRPr lang="en-GB" dirty="0"/>
          </a:p>
        </p:txBody>
      </p:sp>
      <p:sp>
        <p:nvSpPr>
          <p:cNvPr id="3" name="Content Placeholder 2">
            <a:extLst>
              <a:ext uri="{FF2B5EF4-FFF2-40B4-BE49-F238E27FC236}">
                <a16:creationId xmlns:a16="http://schemas.microsoft.com/office/drawing/2014/main" id="{88657D64-DA3D-4EE5-A471-51691EB0908C}"/>
              </a:ext>
            </a:extLst>
          </p:cNvPr>
          <p:cNvSpPr>
            <a:spLocks noGrp="1"/>
          </p:cNvSpPr>
          <p:nvPr>
            <p:ph sz="quarter" idx="14"/>
          </p:nvPr>
        </p:nvSpPr>
        <p:spPr/>
        <p:txBody>
          <a:bodyPr/>
          <a:lstStyle/>
          <a:p>
            <a:pPr marL="0" indent="0" algn="just">
              <a:spcAft>
                <a:spcPts val="600"/>
              </a:spcAft>
              <a:buNone/>
            </a:pPr>
            <a:r>
              <a:rPr lang="es-ES" sz="2100" b="1" dirty="0"/>
              <a:t>Hablar sobre las normas básicas</a:t>
            </a:r>
            <a:endParaRPr lang="es-ES" sz="2100" dirty="0"/>
          </a:p>
          <a:p>
            <a:pPr algn="just"/>
            <a:r>
              <a:rPr lang="es-ES" sz="2100" dirty="0"/>
              <a:t>Las normas básicas son importantes, porque determinan cómo se espera que interaccionen las personas entre sí para que el grupo funcione de manera más efectiva para todos</a:t>
            </a:r>
            <a:r>
              <a:rPr lang="en-GB" sz="2100" dirty="0"/>
              <a:t>. </a:t>
            </a:r>
            <a:endParaRPr lang="x-none" sz="2100"/>
          </a:p>
          <a:p>
            <a:pPr marL="0" indent="0" algn="just">
              <a:buNone/>
            </a:pPr>
            <a:r>
              <a:rPr lang="es-ES" sz="2100" b="1" dirty="0"/>
              <a:t>Compartir historias </a:t>
            </a:r>
            <a:endParaRPr lang="es-ES" sz="2100" b="1" u="sng" dirty="0"/>
          </a:p>
          <a:p>
            <a:pPr algn="just">
              <a:spcAft>
                <a:spcPts val="600"/>
              </a:spcAft>
            </a:pPr>
            <a:r>
              <a:rPr lang="es-ES" sz="2100" dirty="0"/>
              <a:t>Muchas personas pueden sentirse inquietas y mostrarse reacias a hablar en la primera reunión</a:t>
            </a:r>
            <a:r>
              <a:rPr lang="en-GB" sz="2100" dirty="0"/>
              <a:t>. </a:t>
            </a:r>
          </a:p>
          <a:p>
            <a:pPr algn="just">
              <a:spcAft>
                <a:spcPts val="600"/>
              </a:spcAft>
            </a:pPr>
            <a:r>
              <a:rPr lang="es-ES" sz="2100" dirty="0"/>
              <a:t>Cuando se cuentan historias, resulta muy útil recordar la importancia de la </a:t>
            </a:r>
            <a:r>
              <a:rPr lang="es-ES" sz="2100" i="1" dirty="0"/>
              <a:t>confidencialidad </a:t>
            </a:r>
            <a:r>
              <a:rPr lang="en-GB" sz="2100" dirty="0"/>
              <a:t>. </a:t>
            </a:r>
          </a:p>
          <a:p>
            <a:pPr algn="just">
              <a:spcAft>
                <a:spcPts val="600"/>
              </a:spcAft>
            </a:pPr>
            <a:r>
              <a:rPr lang="es-ES" sz="2100" dirty="0"/>
              <a:t>Los nombres de los miembros del grupo no deberían salir de la sala</a:t>
            </a:r>
            <a:r>
              <a:rPr lang="en-GB" sz="2100" dirty="0"/>
              <a:t>.</a:t>
            </a:r>
          </a:p>
          <a:p>
            <a:pPr algn="just">
              <a:spcAft>
                <a:spcPts val="600"/>
              </a:spcAft>
            </a:pPr>
            <a:r>
              <a:rPr lang="es-ES" sz="2100" dirty="0"/>
              <a:t>Puede ser más apropiado establecer las normas generales del grupo en la segunda reunión.</a:t>
            </a:r>
            <a:r>
              <a:rPr lang="en-GB" sz="2100" dirty="0"/>
              <a:t> </a:t>
            </a:r>
            <a:endParaRPr lang="x-none" sz="2100" dirty="0"/>
          </a:p>
        </p:txBody>
      </p:sp>
      <p:sp>
        <p:nvSpPr>
          <p:cNvPr id="2" name="Title 1">
            <a:extLst>
              <a:ext uri="{FF2B5EF4-FFF2-40B4-BE49-F238E27FC236}">
                <a16:creationId xmlns:a16="http://schemas.microsoft.com/office/drawing/2014/main" id="{9EDCD4C7-A082-4BFD-A125-D12966A07D10}"/>
              </a:ext>
            </a:extLst>
          </p:cNvPr>
          <p:cNvSpPr>
            <a:spLocks noGrp="1"/>
          </p:cNvSpPr>
          <p:nvPr>
            <p:ph type="title"/>
          </p:nvPr>
        </p:nvSpPr>
        <p:spPr>
          <a:xfrm>
            <a:off x="410953" y="506412"/>
            <a:ext cx="10896383" cy="430290"/>
          </a:xfrm>
        </p:spPr>
        <p:txBody>
          <a:bodyPr/>
          <a:lstStyle/>
          <a:p>
            <a:r>
              <a:rPr lang="en-GB" dirty="0"/>
              <a:t>5. </a:t>
            </a:r>
            <a:r>
              <a:rPr lang="es-ES" dirty="0"/>
              <a:t>Dirigir las reuniones del grupo de apoyo entre iguales - 6</a:t>
            </a:r>
            <a:endParaRPr lang="x-none" dirty="0"/>
          </a:p>
        </p:txBody>
      </p:sp>
    </p:spTree>
    <p:extLst>
      <p:ext uri="{BB962C8B-B14F-4D97-AF65-F5344CB8AC3E}">
        <p14:creationId xmlns:p14="http://schemas.microsoft.com/office/powerpoint/2010/main" val="2317805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961FA7-0FD7-5244-9DDB-908CAC0FF33D}"/>
              </a:ext>
            </a:extLst>
          </p:cNvPr>
          <p:cNvSpPr>
            <a:spLocks noGrp="1"/>
          </p:cNvSpPr>
          <p:nvPr>
            <p:ph type="body" sz="quarter" idx="13"/>
          </p:nvPr>
        </p:nvSpPr>
        <p:spPr/>
        <p:txBody>
          <a:bodyPr/>
          <a:lstStyle/>
          <a:p>
            <a:r>
              <a:rPr lang="es-ES" dirty="0"/>
              <a:t>La primera reunión </a:t>
            </a:r>
            <a:endParaRPr lang="en-GB" dirty="0"/>
          </a:p>
        </p:txBody>
      </p:sp>
      <p:sp>
        <p:nvSpPr>
          <p:cNvPr id="3" name="Content Placeholder 2">
            <a:extLst>
              <a:ext uri="{FF2B5EF4-FFF2-40B4-BE49-F238E27FC236}">
                <a16:creationId xmlns:a16="http://schemas.microsoft.com/office/drawing/2014/main" id="{95585386-C04D-460E-B98E-3F75E4369449}"/>
              </a:ext>
            </a:extLst>
          </p:cNvPr>
          <p:cNvSpPr>
            <a:spLocks noGrp="1"/>
          </p:cNvSpPr>
          <p:nvPr>
            <p:ph sz="quarter" idx="14"/>
          </p:nvPr>
        </p:nvSpPr>
        <p:spPr>
          <a:xfrm>
            <a:off x="507195" y="1511188"/>
            <a:ext cx="11174412" cy="4978822"/>
          </a:xfrm>
        </p:spPr>
        <p:txBody>
          <a:bodyPr>
            <a:normAutofit/>
          </a:bodyPr>
          <a:lstStyle/>
          <a:p>
            <a:pPr marL="0" indent="0" algn="just">
              <a:spcAft>
                <a:spcPts val="600"/>
              </a:spcAft>
              <a:buNone/>
            </a:pPr>
            <a:r>
              <a:rPr lang="es-ES" sz="2000" b="1" dirty="0"/>
              <a:t>Hablar de las barreras para asistir a grupos de apoyo</a:t>
            </a:r>
            <a:endParaRPr lang="es-ES" sz="2000" b="1" u="sng" dirty="0"/>
          </a:p>
          <a:p>
            <a:pPr marL="0" indent="0" algn="just">
              <a:spcAft>
                <a:spcPts val="600"/>
              </a:spcAft>
              <a:buNone/>
            </a:pPr>
            <a:r>
              <a:rPr lang="es-ES" sz="2000" dirty="0"/>
              <a:t>Es importante entender y hablar de los problemas y sentimientos que las personas pueden tener en cuanto a asistir a grupos de apoyo</a:t>
            </a:r>
            <a:r>
              <a:rPr lang="en-GB" sz="2000" dirty="0"/>
              <a:t>. </a:t>
            </a:r>
            <a:r>
              <a:rPr lang="es-ES" sz="2000" dirty="0"/>
              <a:t>Algunas barreras pueden ser</a:t>
            </a:r>
            <a:r>
              <a:rPr lang="en-GB" sz="2000" dirty="0"/>
              <a:t>: </a:t>
            </a:r>
            <a:endParaRPr lang="x-none" sz="2000" dirty="0"/>
          </a:p>
          <a:p>
            <a:pPr lvl="2" algn="just">
              <a:spcAft>
                <a:spcPts val="600"/>
              </a:spcAft>
            </a:pPr>
            <a:r>
              <a:rPr lang="es-ES" dirty="0"/>
              <a:t>Miedo a qué pensarán los demás y al potencial estigma </a:t>
            </a:r>
            <a:r>
              <a:rPr lang="en-GB" dirty="0"/>
              <a:t>.</a:t>
            </a:r>
            <a:endParaRPr lang="x-none" dirty="0"/>
          </a:p>
          <a:p>
            <a:pPr lvl="2" algn="just">
              <a:spcAft>
                <a:spcPts val="600"/>
              </a:spcAft>
            </a:pPr>
            <a:r>
              <a:rPr lang="es-ES" dirty="0"/>
              <a:t>Experiencias de discriminación y exclusión</a:t>
            </a:r>
            <a:r>
              <a:rPr lang="en-GB" dirty="0"/>
              <a:t>.</a:t>
            </a:r>
            <a:endParaRPr lang="x-none" dirty="0"/>
          </a:p>
          <a:p>
            <a:pPr lvl="2" algn="just">
              <a:spcAft>
                <a:spcPts val="600"/>
              </a:spcAft>
            </a:pPr>
            <a:r>
              <a:rPr lang="es-ES" dirty="0"/>
              <a:t>Responsabilidades familiares o en casa</a:t>
            </a:r>
            <a:r>
              <a:rPr lang="en-GB" dirty="0"/>
              <a:t>. </a:t>
            </a:r>
            <a:endParaRPr lang="x-none" dirty="0"/>
          </a:p>
          <a:p>
            <a:pPr lvl="2" algn="just">
              <a:spcAft>
                <a:spcPts val="600"/>
              </a:spcAft>
            </a:pPr>
            <a:r>
              <a:rPr lang="es-ES" dirty="0"/>
              <a:t>Estar demasiado consumido por las circunstancias vitales como para participar en reuniones</a:t>
            </a:r>
            <a:r>
              <a:rPr lang="en-GB" dirty="0"/>
              <a:t>.</a:t>
            </a:r>
            <a:endParaRPr lang="x-none" dirty="0"/>
          </a:p>
          <a:p>
            <a:pPr lvl="2" algn="just">
              <a:spcAft>
                <a:spcPts val="600"/>
              </a:spcAft>
            </a:pPr>
            <a:r>
              <a:rPr lang="es-ES" dirty="0"/>
              <a:t>Desazón por lo que puede ocurrir durante las sesiones de grupo</a:t>
            </a:r>
            <a:r>
              <a:rPr lang="en-GB" dirty="0"/>
              <a:t>.</a:t>
            </a:r>
            <a:endParaRPr lang="x-none" dirty="0"/>
          </a:p>
          <a:p>
            <a:pPr lvl="2" algn="just">
              <a:spcAft>
                <a:spcPts val="600"/>
              </a:spcAft>
            </a:pPr>
            <a:r>
              <a:rPr lang="es-ES" dirty="0"/>
              <a:t>Falta de disponibilidad de dispositivos aumentativos y alternativos de comunicación</a:t>
            </a:r>
            <a:r>
              <a:rPr lang="en-GB" dirty="0"/>
              <a:t>.</a:t>
            </a:r>
            <a:endParaRPr lang="x-none" dirty="0"/>
          </a:p>
          <a:p>
            <a:pPr lvl="2" algn="just">
              <a:spcAft>
                <a:spcPts val="600"/>
              </a:spcAft>
            </a:pPr>
            <a:r>
              <a:rPr lang="es-ES" dirty="0"/>
              <a:t>Falta de confianza en que será un lugar seguro donde se puede hablar libremente </a:t>
            </a:r>
            <a:r>
              <a:rPr lang="en-GB" dirty="0"/>
              <a:t>.</a:t>
            </a:r>
            <a:endParaRPr lang="x-none" dirty="0"/>
          </a:p>
          <a:p>
            <a:pPr marL="0" indent="0" algn="just">
              <a:spcAft>
                <a:spcPts val="600"/>
              </a:spcAft>
              <a:buNone/>
            </a:pPr>
            <a:r>
              <a:rPr lang="es-ES" sz="2000" dirty="0"/>
              <a:t>Es importante identificar estos problemas y hablar de cómo el grupo intentará solucionarlos.</a:t>
            </a:r>
          </a:p>
        </p:txBody>
      </p:sp>
      <p:sp>
        <p:nvSpPr>
          <p:cNvPr id="2" name="Title 1">
            <a:extLst>
              <a:ext uri="{FF2B5EF4-FFF2-40B4-BE49-F238E27FC236}">
                <a16:creationId xmlns:a16="http://schemas.microsoft.com/office/drawing/2014/main" id="{3A8A60D8-9AE8-41EF-BD96-66246BAC70E4}"/>
              </a:ext>
            </a:extLst>
          </p:cNvPr>
          <p:cNvSpPr>
            <a:spLocks noGrp="1"/>
          </p:cNvSpPr>
          <p:nvPr>
            <p:ph type="title"/>
          </p:nvPr>
        </p:nvSpPr>
        <p:spPr>
          <a:xfrm>
            <a:off x="410953" y="506412"/>
            <a:ext cx="10940987" cy="407988"/>
          </a:xfrm>
        </p:spPr>
        <p:txBody>
          <a:bodyPr/>
          <a:lstStyle/>
          <a:p>
            <a:r>
              <a:rPr lang="en-GB" dirty="0"/>
              <a:t>5. </a:t>
            </a:r>
            <a:r>
              <a:rPr lang="es-ES" dirty="0"/>
              <a:t>Dirigir las reuniones del grupo de apoyo entre iguales - 7</a:t>
            </a:r>
            <a:endParaRPr lang="x-none" dirty="0"/>
          </a:p>
        </p:txBody>
      </p:sp>
    </p:spTree>
    <p:extLst>
      <p:ext uri="{BB962C8B-B14F-4D97-AF65-F5344CB8AC3E}">
        <p14:creationId xmlns:p14="http://schemas.microsoft.com/office/powerpoint/2010/main" val="1812204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9E4AB3-29CD-8C4E-9A5E-C6F88F0E98B4}"/>
              </a:ext>
            </a:extLst>
          </p:cNvPr>
          <p:cNvSpPr>
            <a:spLocks noGrp="1"/>
          </p:cNvSpPr>
          <p:nvPr>
            <p:ph type="body" sz="quarter" idx="13"/>
          </p:nvPr>
        </p:nvSpPr>
        <p:spPr/>
        <p:txBody>
          <a:bodyPr/>
          <a:lstStyle/>
          <a:p>
            <a:r>
              <a:rPr lang="es-ES" dirty="0"/>
              <a:t>La primera reunión </a:t>
            </a:r>
            <a:endParaRPr lang="en-GB" dirty="0"/>
          </a:p>
        </p:txBody>
      </p:sp>
      <p:sp>
        <p:nvSpPr>
          <p:cNvPr id="3" name="Content Placeholder 2">
            <a:extLst>
              <a:ext uri="{FF2B5EF4-FFF2-40B4-BE49-F238E27FC236}">
                <a16:creationId xmlns:a16="http://schemas.microsoft.com/office/drawing/2014/main" id="{291A7E16-F1BF-43EF-91E2-73AFB3700417}"/>
              </a:ext>
            </a:extLst>
          </p:cNvPr>
          <p:cNvSpPr>
            <a:spLocks noGrp="1"/>
          </p:cNvSpPr>
          <p:nvPr>
            <p:ph sz="quarter" idx="14"/>
          </p:nvPr>
        </p:nvSpPr>
        <p:spPr/>
        <p:txBody>
          <a:bodyPr>
            <a:normAutofit fontScale="92500" lnSpcReduction="20000"/>
          </a:bodyPr>
          <a:lstStyle/>
          <a:p>
            <a:pPr marL="0" indent="0">
              <a:buNone/>
            </a:pPr>
            <a:r>
              <a:rPr lang="es-ES" b="1" dirty="0"/>
              <a:t>Alentar a los miembros a contar sus historias </a:t>
            </a:r>
            <a:endParaRPr lang="es-ES" b="1" u="sng" dirty="0"/>
          </a:p>
          <a:p>
            <a:r>
              <a:rPr lang="es-ES" dirty="0"/>
              <a:t>Compartir historias con el grupo proporciona una base común sobre la que los asistentes pueden empezar a identificarse con los demás y a confiar en que no son los únicos que tienen problemas personales y sociales.</a:t>
            </a:r>
            <a:r>
              <a:rPr lang="en-GB" dirty="0"/>
              <a:t>. </a:t>
            </a:r>
          </a:p>
          <a:p>
            <a:r>
              <a:rPr lang="es-ES" dirty="0"/>
              <a:t>También puede ayudar a las personas a entender que no todo el mundo asiste necesariamente por la misma razón</a:t>
            </a:r>
            <a:r>
              <a:rPr lang="en-GB" dirty="0"/>
              <a:t>. </a:t>
            </a:r>
          </a:p>
          <a:p>
            <a:r>
              <a:rPr lang="es-ES" dirty="0"/>
              <a:t>Durante un tiempo, los asistentes pueden decir que solo quieren escuchar historias de los demás. </a:t>
            </a:r>
            <a:endParaRPr lang="en-GB" dirty="0"/>
          </a:p>
          <a:p>
            <a:pPr marL="0" indent="0">
              <a:buNone/>
            </a:pPr>
            <a:r>
              <a:rPr lang="es-ES" b="1" dirty="0"/>
              <a:t>Identificar experiencias comunes </a:t>
            </a:r>
            <a:endParaRPr lang="es-ES" b="1" u="sng" dirty="0"/>
          </a:p>
          <a:p>
            <a:r>
              <a:rPr lang="es-ES" dirty="0"/>
              <a:t>Los miembros pueden exponer un amplio abanico de experiencias y problemas en el grupo de apoyo. </a:t>
            </a:r>
          </a:p>
          <a:p>
            <a:r>
              <a:rPr lang="es-ES" dirty="0"/>
              <a:t>Es importante intentar identificar elementos comunes y permitir las diferencias</a:t>
            </a:r>
            <a:r>
              <a:rPr lang="en-US" dirty="0"/>
              <a:t>.</a:t>
            </a:r>
          </a:p>
          <a:p>
            <a:pPr marL="0" indent="0">
              <a:buNone/>
            </a:pPr>
            <a:r>
              <a:rPr lang="es-ES" b="1" dirty="0"/>
              <a:t>Proporcionar una hoja de contactos </a:t>
            </a:r>
            <a:endParaRPr lang="es-ES" b="1" u="sng" dirty="0"/>
          </a:p>
          <a:p>
            <a:r>
              <a:rPr lang="es-ES" dirty="0"/>
              <a:t>La hoja de contactos permite al formador contactar con los participantes </a:t>
            </a:r>
            <a:r>
              <a:rPr lang="en-US" dirty="0"/>
              <a:t>. </a:t>
            </a:r>
          </a:p>
          <a:p>
            <a:endParaRPr lang="x-none" dirty="0"/>
          </a:p>
        </p:txBody>
      </p:sp>
      <p:sp>
        <p:nvSpPr>
          <p:cNvPr id="2" name="Title 1">
            <a:extLst>
              <a:ext uri="{FF2B5EF4-FFF2-40B4-BE49-F238E27FC236}">
                <a16:creationId xmlns:a16="http://schemas.microsoft.com/office/drawing/2014/main" id="{FE4CA23B-6014-44B0-ACD9-0FAC2E04638D}"/>
              </a:ext>
            </a:extLst>
          </p:cNvPr>
          <p:cNvSpPr>
            <a:spLocks noGrp="1"/>
          </p:cNvSpPr>
          <p:nvPr>
            <p:ph type="title"/>
          </p:nvPr>
        </p:nvSpPr>
        <p:spPr>
          <a:xfrm>
            <a:off x="410954" y="506412"/>
            <a:ext cx="10851778" cy="497198"/>
          </a:xfrm>
        </p:spPr>
        <p:txBody>
          <a:bodyPr/>
          <a:lstStyle/>
          <a:p>
            <a:r>
              <a:rPr lang="en-GB" dirty="0"/>
              <a:t>5. </a:t>
            </a:r>
            <a:r>
              <a:rPr lang="es-ES" dirty="0"/>
              <a:t>Dirigir las reuniones del grupo de apoyo entre iguales - 8</a:t>
            </a:r>
            <a:endParaRPr lang="x-none" dirty="0"/>
          </a:p>
        </p:txBody>
      </p:sp>
    </p:spTree>
    <p:extLst>
      <p:ext uri="{BB962C8B-B14F-4D97-AF65-F5344CB8AC3E}">
        <p14:creationId xmlns:p14="http://schemas.microsoft.com/office/powerpoint/2010/main" val="389973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3200" dirty="0"/>
              <a:t>Nota </a:t>
            </a:r>
            <a:r>
              <a:rPr lang="en-US" sz="3200" dirty="0" err="1"/>
              <a:t>preliminar</a:t>
            </a:r>
            <a:r>
              <a:rPr lang="en-US" sz="3200" dirty="0"/>
              <a:t> </a:t>
            </a:r>
            <a:r>
              <a:rPr lang="en-US" sz="3200" dirty="0" err="1"/>
              <a:t>sobre</a:t>
            </a:r>
            <a:r>
              <a:rPr lang="en-US" sz="3200" dirty="0"/>
              <a:t> el </a:t>
            </a:r>
            <a:r>
              <a:rPr lang="en-US" sz="3200" dirty="0" err="1"/>
              <a:t>lenguaje</a:t>
            </a:r>
            <a:r>
              <a:rPr lang="en-US" sz="3200" dirty="0"/>
              <a:t> - 2</a:t>
            </a:r>
          </a:p>
        </p:txBody>
      </p:sp>
    </p:spTree>
    <p:extLst>
      <p:ext uri="{BB962C8B-B14F-4D97-AF65-F5344CB8AC3E}">
        <p14:creationId xmlns:p14="http://schemas.microsoft.com/office/powerpoint/2010/main" val="2670450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CB7FC1-B20C-DC41-A468-11E6BFC2599C}"/>
              </a:ext>
            </a:extLst>
          </p:cNvPr>
          <p:cNvSpPr>
            <a:spLocks noGrp="1"/>
          </p:cNvSpPr>
          <p:nvPr>
            <p:ph type="body" sz="quarter" idx="13"/>
          </p:nvPr>
        </p:nvSpPr>
        <p:spPr/>
        <p:txBody>
          <a:bodyPr/>
          <a:lstStyle/>
          <a:p>
            <a:r>
              <a:rPr lang="es-ES" dirty="0"/>
              <a:t>La primera reunión </a:t>
            </a:r>
            <a:endParaRPr lang="en-GB" dirty="0"/>
          </a:p>
        </p:txBody>
      </p:sp>
      <p:sp>
        <p:nvSpPr>
          <p:cNvPr id="3" name="Content Placeholder 2">
            <a:extLst>
              <a:ext uri="{FF2B5EF4-FFF2-40B4-BE49-F238E27FC236}">
                <a16:creationId xmlns:a16="http://schemas.microsoft.com/office/drawing/2014/main" id="{99EEE799-C0C7-4BAC-9108-DBC75E3BEEC3}"/>
              </a:ext>
            </a:extLst>
          </p:cNvPr>
          <p:cNvSpPr>
            <a:spLocks noGrp="1"/>
          </p:cNvSpPr>
          <p:nvPr>
            <p:ph sz="quarter" idx="14"/>
          </p:nvPr>
        </p:nvSpPr>
        <p:spPr/>
        <p:txBody>
          <a:bodyPr/>
          <a:lstStyle/>
          <a:p>
            <a:pPr marL="0" indent="0">
              <a:buNone/>
            </a:pPr>
            <a:r>
              <a:rPr lang="es-ES" b="1" dirty="0"/>
              <a:t>Identificar las necesidades de comunicación </a:t>
            </a:r>
          </a:p>
          <a:p>
            <a:r>
              <a:rPr lang="es-ES" dirty="0"/>
              <a:t>Es necesario que los miembros del grupo identifiquen cómo les gustaría recibir la información</a:t>
            </a:r>
            <a:r>
              <a:rPr lang="en-GB" dirty="0"/>
              <a:t>. </a:t>
            </a:r>
          </a:p>
          <a:p>
            <a:r>
              <a:rPr lang="es-ES" dirty="0"/>
              <a:t>El correo electrónico puede ser el método más rápido, pero hay otros métodos de comunicación que también funcionan</a:t>
            </a:r>
            <a:r>
              <a:rPr lang="en-GB" dirty="0"/>
              <a:t>.</a:t>
            </a:r>
          </a:p>
          <a:p>
            <a:r>
              <a:rPr lang="es-ES" dirty="0"/>
              <a:t>El método preferido de contacto se incluirá en la hoja de registro para identificar las mejores opciones</a:t>
            </a:r>
            <a:r>
              <a:rPr lang="en-GB" dirty="0"/>
              <a:t>.</a:t>
            </a:r>
            <a:endParaRPr lang="x-none" dirty="0"/>
          </a:p>
        </p:txBody>
      </p:sp>
      <p:sp>
        <p:nvSpPr>
          <p:cNvPr id="2" name="Title 1">
            <a:extLst>
              <a:ext uri="{FF2B5EF4-FFF2-40B4-BE49-F238E27FC236}">
                <a16:creationId xmlns:a16="http://schemas.microsoft.com/office/drawing/2014/main" id="{CB6FDC22-604A-477E-8652-F668B4B66E21}"/>
              </a:ext>
            </a:extLst>
          </p:cNvPr>
          <p:cNvSpPr>
            <a:spLocks noGrp="1"/>
          </p:cNvSpPr>
          <p:nvPr>
            <p:ph type="title"/>
          </p:nvPr>
        </p:nvSpPr>
        <p:spPr>
          <a:xfrm>
            <a:off x="410953" y="506412"/>
            <a:ext cx="11007895" cy="519500"/>
          </a:xfrm>
        </p:spPr>
        <p:txBody>
          <a:bodyPr/>
          <a:lstStyle/>
          <a:p>
            <a:r>
              <a:rPr lang="en-GB" dirty="0"/>
              <a:t>5. </a:t>
            </a:r>
            <a:r>
              <a:rPr lang="es-ES" dirty="0"/>
              <a:t>Dirigir las reuniones del grupo de apoyo entre iguales - 9</a:t>
            </a:r>
            <a:endParaRPr lang="x-none" dirty="0"/>
          </a:p>
        </p:txBody>
      </p:sp>
    </p:spTree>
    <p:extLst>
      <p:ext uri="{BB962C8B-B14F-4D97-AF65-F5344CB8AC3E}">
        <p14:creationId xmlns:p14="http://schemas.microsoft.com/office/powerpoint/2010/main" val="3848378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4B4CBE-5CF5-5841-BC41-DEC42F6C65AC}"/>
              </a:ext>
            </a:extLst>
          </p:cNvPr>
          <p:cNvSpPr>
            <a:spLocks noGrp="1"/>
          </p:cNvSpPr>
          <p:nvPr>
            <p:ph type="body" sz="quarter" idx="13"/>
          </p:nvPr>
        </p:nvSpPr>
        <p:spPr/>
        <p:txBody>
          <a:bodyPr/>
          <a:lstStyle/>
          <a:p>
            <a:r>
              <a:rPr lang="es-ES" dirty="0"/>
              <a:t>La primera reunión </a:t>
            </a:r>
            <a:endParaRPr lang="en-GB" dirty="0"/>
          </a:p>
        </p:txBody>
      </p:sp>
      <p:sp>
        <p:nvSpPr>
          <p:cNvPr id="3" name="Content Placeholder 2">
            <a:extLst>
              <a:ext uri="{FF2B5EF4-FFF2-40B4-BE49-F238E27FC236}">
                <a16:creationId xmlns:a16="http://schemas.microsoft.com/office/drawing/2014/main" id="{BB1B5F08-1D58-4FD3-9B34-C192D8E31FB2}"/>
              </a:ext>
            </a:extLst>
          </p:cNvPr>
          <p:cNvSpPr>
            <a:spLocks noGrp="1"/>
          </p:cNvSpPr>
          <p:nvPr>
            <p:ph sz="quarter" idx="14"/>
          </p:nvPr>
        </p:nvSpPr>
        <p:spPr/>
        <p:txBody>
          <a:bodyPr>
            <a:normAutofit/>
          </a:bodyPr>
          <a:lstStyle/>
          <a:p>
            <a:pPr marL="0" indent="0">
              <a:buNone/>
            </a:pPr>
            <a:r>
              <a:rPr lang="es-ES" b="1" dirty="0"/>
              <a:t>Cierre de la reunión </a:t>
            </a:r>
            <a:endParaRPr lang="es-ES" b="1" u="sng" dirty="0"/>
          </a:p>
          <a:p>
            <a:r>
              <a:rPr lang="es-ES" dirty="0"/>
              <a:t>Resulta útil preguntar a los miembros del grupo si alguien quiere añadir algún pensamiento final. </a:t>
            </a:r>
          </a:p>
          <a:p>
            <a:pPr lvl="2"/>
            <a:r>
              <a:rPr lang="es-ES" sz="2200" dirty="0"/>
              <a:t>Algo específico que han aprendido en la reunión del grupo y les ha parecido especialmente significativo</a:t>
            </a:r>
            <a:r>
              <a:rPr lang="en-GB" sz="2200" dirty="0"/>
              <a:t>. </a:t>
            </a:r>
            <a:endParaRPr lang="x-none" sz="2200" dirty="0"/>
          </a:p>
          <a:p>
            <a:pPr lvl="2" fontAlgn="base"/>
            <a:r>
              <a:rPr lang="es-ES" sz="2200" dirty="0"/>
              <a:t>Algo por lo que se sienten agradecidos.</a:t>
            </a:r>
          </a:p>
          <a:p>
            <a:pPr lvl="2" fontAlgn="base"/>
            <a:r>
              <a:rPr lang="es-ES" sz="2200" dirty="0"/>
              <a:t>Algo que no se ha tratado y que habría sido útil hacerlo. </a:t>
            </a:r>
          </a:p>
          <a:p>
            <a:pPr lvl="2" fontAlgn="base"/>
            <a:r>
              <a:rPr lang="es-ES" sz="2200" dirty="0"/>
              <a:t>Algo que se pueda mejorar </a:t>
            </a:r>
          </a:p>
          <a:p>
            <a:pPr lvl="0" fontAlgn="base"/>
            <a:r>
              <a:rPr lang="es-ES" dirty="0"/>
              <a:t>Conviene habilitar otro método adicional para hacer comentarios y sugerencias para aquellas personas que los tengan pero que no se sienten cómodas exponiéndolos frente al grupo .</a:t>
            </a:r>
            <a:endParaRPr lang="x-none" dirty="0"/>
          </a:p>
        </p:txBody>
      </p:sp>
      <p:sp>
        <p:nvSpPr>
          <p:cNvPr id="2" name="Title 1">
            <a:extLst>
              <a:ext uri="{FF2B5EF4-FFF2-40B4-BE49-F238E27FC236}">
                <a16:creationId xmlns:a16="http://schemas.microsoft.com/office/drawing/2014/main" id="{DCBBAF03-286E-4922-BCE4-7AE01AB4C8C3}"/>
              </a:ext>
            </a:extLst>
          </p:cNvPr>
          <p:cNvSpPr>
            <a:spLocks noGrp="1"/>
          </p:cNvSpPr>
          <p:nvPr>
            <p:ph type="title"/>
          </p:nvPr>
        </p:nvSpPr>
        <p:spPr>
          <a:xfrm>
            <a:off x="410953" y="506411"/>
            <a:ext cx="10940987" cy="452593"/>
          </a:xfrm>
        </p:spPr>
        <p:txBody>
          <a:bodyPr/>
          <a:lstStyle/>
          <a:p>
            <a:r>
              <a:rPr lang="en-GB" dirty="0"/>
              <a:t>5. </a:t>
            </a:r>
            <a:r>
              <a:rPr lang="es-ES" dirty="0"/>
              <a:t>Dirigir las reuniones del grupo de apoyo entre iguales - 10</a:t>
            </a:r>
            <a:endParaRPr lang="x-none" dirty="0"/>
          </a:p>
        </p:txBody>
      </p:sp>
    </p:spTree>
    <p:extLst>
      <p:ext uri="{BB962C8B-B14F-4D97-AF65-F5344CB8AC3E}">
        <p14:creationId xmlns:p14="http://schemas.microsoft.com/office/powerpoint/2010/main" val="3298290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AFFDC8-371D-5940-B4D7-E81C6B071196}"/>
              </a:ext>
            </a:extLst>
          </p:cNvPr>
          <p:cNvSpPr>
            <a:spLocks noGrp="1"/>
          </p:cNvSpPr>
          <p:nvPr>
            <p:ph type="body" sz="quarter" idx="13"/>
          </p:nvPr>
        </p:nvSpPr>
        <p:spPr/>
        <p:txBody>
          <a:bodyPr/>
          <a:lstStyle/>
          <a:p>
            <a:r>
              <a:rPr lang="es-ES" dirty="0"/>
              <a:t>Orientación general para todas las reuniones </a:t>
            </a:r>
            <a:endParaRPr lang="en-GB" dirty="0"/>
          </a:p>
        </p:txBody>
      </p:sp>
      <p:sp>
        <p:nvSpPr>
          <p:cNvPr id="3" name="Content Placeholder 2">
            <a:extLst>
              <a:ext uri="{FF2B5EF4-FFF2-40B4-BE49-F238E27FC236}">
                <a16:creationId xmlns:a16="http://schemas.microsoft.com/office/drawing/2014/main" id="{985E779A-11BD-47F5-8947-A5EC274B7582}"/>
              </a:ext>
            </a:extLst>
          </p:cNvPr>
          <p:cNvSpPr>
            <a:spLocks noGrp="1"/>
          </p:cNvSpPr>
          <p:nvPr>
            <p:ph sz="quarter" idx="14"/>
          </p:nvPr>
        </p:nvSpPr>
        <p:spPr/>
        <p:txBody>
          <a:bodyPr/>
          <a:lstStyle/>
          <a:p>
            <a:pPr marL="0" indent="0" algn="just">
              <a:buNone/>
            </a:pPr>
            <a:r>
              <a:rPr lang="es-ES" b="1" dirty="0"/>
              <a:t>Inicio de la reunión </a:t>
            </a:r>
            <a:endParaRPr lang="es-ES" b="1" u="sng" dirty="0"/>
          </a:p>
          <a:p>
            <a:pPr algn="just"/>
            <a:r>
              <a:rPr lang="es-ES" dirty="0"/>
              <a:t>Recordar a los miembros el objetivo y los principios del grupo y la importancia de la confidencialidad puede ser una buena manera de abrir las reuniones</a:t>
            </a:r>
            <a:r>
              <a:rPr lang="en-GB" dirty="0"/>
              <a:t>.</a:t>
            </a:r>
          </a:p>
          <a:p>
            <a:pPr algn="just"/>
            <a:r>
              <a:rPr lang="es-ES" dirty="0"/>
              <a:t>Generar un ambiente relajado que favorezca la confianza y el debate</a:t>
            </a:r>
            <a:r>
              <a:rPr lang="en-GB" dirty="0"/>
              <a:t>. </a:t>
            </a:r>
          </a:p>
          <a:p>
            <a:pPr algn="just"/>
            <a:r>
              <a:rPr lang="es-ES" dirty="0"/>
              <a:t>Si los miembros del grupo quieren iniciar la reunión hablando de un tema concreto o compartiendo sus reflexiones sobre un tema concreto, se les debe alentar a hacerlo</a:t>
            </a:r>
            <a:r>
              <a:rPr lang="en-GB" dirty="0"/>
              <a:t>. </a:t>
            </a:r>
          </a:p>
          <a:p>
            <a:pPr algn="just"/>
            <a:r>
              <a:rPr lang="es-ES" dirty="0"/>
              <a:t>Contar con un entorno acogedor y cálido que invite a hablar es esencial para que la reunión sea un éxito. </a:t>
            </a:r>
            <a:r>
              <a:rPr lang="en-GB" dirty="0"/>
              <a:t>.</a:t>
            </a:r>
            <a:endParaRPr lang="x-none" dirty="0"/>
          </a:p>
        </p:txBody>
      </p:sp>
      <p:sp>
        <p:nvSpPr>
          <p:cNvPr id="2" name="Title 1">
            <a:extLst>
              <a:ext uri="{FF2B5EF4-FFF2-40B4-BE49-F238E27FC236}">
                <a16:creationId xmlns:a16="http://schemas.microsoft.com/office/drawing/2014/main" id="{F9481A9E-9A52-4792-AE0D-01B037891D7E}"/>
              </a:ext>
            </a:extLst>
          </p:cNvPr>
          <p:cNvSpPr>
            <a:spLocks noGrp="1"/>
          </p:cNvSpPr>
          <p:nvPr>
            <p:ph type="title"/>
          </p:nvPr>
        </p:nvSpPr>
        <p:spPr>
          <a:xfrm>
            <a:off x="410954" y="506411"/>
            <a:ext cx="10985592" cy="474895"/>
          </a:xfrm>
        </p:spPr>
        <p:txBody>
          <a:bodyPr/>
          <a:lstStyle/>
          <a:p>
            <a:r>
              <a:rPr lang="en-GB" dirty="0"/>
              <a:t>5. </a:t>
            </a:r>
            <a:r>
              <a:rPr lang="es-ES" dirty="0"/>
              <a:t>Dirigir las reuniones del grupo de apoyo entre iguales - 11</a:t>
            </a:r>
            <a:endParaRPr lang="x-none" dirty="0"/>
          </a:p>
        </p:txBody>
      </p:sp>
    </p:spTree>
    <p:extLst>
      <p:ext uri="{BB962C8B-B14F-4D97-AF65-F5344CB8AC3E}">
        <p14:creationId xmlns:p14="http://schemas.microsoft.com/office/powerpoint/2010/main" val="206606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DCD7BE-E5AD-FA4A-98E6-721473B6E68A}"/>
              </a:ext>
            </a:extLst>
          </p:cNvPr>
          <p:cNvSpPr>
            <a:spLocks noGrp="1"/>
          </p:cNvSpPr>
          <p:nvPr>
            <p:ph type="body" sz="quarter" idx="13"/>
          </p:nvPr>
        </p:nvSpPr>
        <p:spPr/>
        <p:txBody>
          <a:bodyPr/>
          <a:lstStyle/>
          <a:p>
            <a:r>
              <a:rPr lang="es-ES" dirty="0"/>
              <a:t>Orientación general para todas las reuniones </a:t>
            </a:r>
            <a:endParaRPr lang="en-GB" dirty="0"/>
          </a:p>
        </p:txBody>
      </p:sp>
      <p:sp>
        <p:nvSpPr>
          <p:cNvPr id="3" name="Content Placeholder 2">
            <a:extLst>
              <a:ext uri="{FF2B5EF4-FFF2-40B4-BE49-F238E27FC236}">
                <a16:creationId xmlns:a16="http://schemas.microsoft.com/office/drawing/2014/main" id="{BE4E4355-DC98-4298-9918-ED7298D69F33}"/>
              </a:ext>
            </a:extLst>
          </p:cNvPr>
          <p:cNvSpPr>
            <a:spLocks noGrp="1"/>
          </p:cNvSpPr>
          <p:nvPr>
            <p:ph sz="quarter" idx="14"/>
          </p:nvPr>
        </p:nvSpPr>
        <p:spPr/>
        <p:txBody>
          <a:bodyPr/>
          <a:lstStyle/>
          <a:p>
            <a:pPr marL="0" indent="0" algn="just">
              <a:buNone/>
            </a:pPr>
            <a:r>
              <a:rPr lang="es-ES" b="1" dirty="0"/>
              <a:t>Pausas </a:t>
            </a:r>
            <a:endParaRPr lang="es-ES" b="1" u="sng" dirty="0"/>
          </a:p>
          <a:p>
            <a:pPr algn="just"/>
            <a:r>
              <a:rPr lang="es-ES" dirty="0"/>
              <a:t>Es buena idea hacer una pausa durante la reunión para permitir que las personas se muevan.</a:t>
            </a:r>
            <a:r>
              <a:rPr lang="en-GB" dirty="0"/>
              <a:t> </a:t>
            </a:r>
          </a:p>
          <a:p>
            <a:pPr algn="just"/>
            <a:r>
              <a:rPr lang="es-ES" dirty="0"/>
              <a:t>Ofrece una oportunidad para que los miembros hablen entre sí, a título individual, lo cual resulta especialmente útil para personas con dificultad para hablar ante un grupo</a:t>
            </a:r>
            <a:r>
              <a:rPr lang="en-GB" dirty="0"/>
              <a:t>. </a:t>
            </a:r>
          </a:p>
          <a:p>
            <a:pPr algn="just"/>
            <a:r>
              <a:rPr lang="es-ES" dirty="0"/>
              <a:t>Puede contribuir a generar un ambiente más relajado e informal</a:t>
            </a:r>
            <a:r>
              <a:rPr lang="en-GB" dirty="0"/>
              <a:t>. </a:t>
            </a:r>
            <a:endParaRPr lang="x-none" dirty="0"/>
          </a:p>
        </p:txBody>
      </p:sp>
      <p:sp>
        <p:nvSpPr>
          <p:cNvPr id="2" name="Title 1">
            <a:extLst>
              <a:ext uri="{FF2B5EF4-FFF2-40B4-BE49-F238E27FC236}">
                <a16:creationId xmlns:a16="http://schemas.microsoft.com/office/drawing/2014/main" id="{634B100A-895C-44B2-94A3-0983D92C62B1}"/>
              </a:ext>
            </a:extLst>
          </p:cNvPr>
          <p:cNvSpPr>
            <a:spLocks noGrp="1"/>
          </p:cNvSpPr>
          <p:nvPr>
            <p:ph type="title"/>
          </p:nvPr>
        </p:nvSpPr>
        <p:spPr>
          <a:xfrm>
            <a:off x="410954" y="506412"/>
            <a:ext cx="10963290" cy="519500"/>
          </a:xfrm>
        </p:spPr>
        <p:txBody>
          <a:bodyPr/>
          <a:lstStyle/>
          <a:p>
            <a:r>
              <a:rPr lang="en-GB" dirty="0"/>
              <a:t>5. </a:t>
            </a:r>
            <a:r>
              <a:rPr lang="es-ES" dirty="0"/>
              <a:t>Dirigir las reuniones del grupo de apoyo entre iguales - 12</a:t>
            </a:r>
            <a:endParaRPr lang="x-none" dirty="0"/>
          </a:p>
        </p:txBody>
      </p:sp>
    </p:spTree>
    <p:extLst>
      <p:ext uri="{BB962C8B-B14F-4D97-AF65-F5344CB8AC3E}">
        <p14:creationId xmlns:p14="http://schemas.microsoft.com/office/powerpoint/2010/main" val="1255683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CF5EA-86EE-F542-A3BB-1B7C57E4A94A}"/>
              </a:ext>
            </a:extLst>
          </p:cNvPr>
          <p:cNvSpPr>
            <a:spLocks noGrp="1"/>
          </p:cNvSpPr>
          <p:nvPr>
            <p:ph type="body" sz="quarter" idx="13"/>
          </p:nvPr>
        </p:nvSpPr>
        <p:spPr/>
        <p:txBody>
          <a:bodyPr/>
          <a:lstStyle/>
          <a:p>
            <a:r>
              <a:rPr lang="es-ES" dirty="0"/>
              <a:t>Orientación general para todas las reuniones </a:t>
            </a:r>
            <a:endParaRPr lang="en-GB" dirty="0"/>
          </a:p>
        </p:txBody>
      </p:sp>
      <p:sp>
        <p:nvSpPr>
          <p:cNvPr id="3" name="Content Placeholder 2">
            <a:extLst>
              <a:ext uri="{FF2B5EF4-FFF2-40B4-BE49-F238E27FC236}">
                <a16:creationId xmlns:a16="http://schemas.microsoft.com/office/drawing/2014/main" id="{A932CF6A-8B39-4A28-81EE-8408A33931EF}"/>
              </a:ext>
            </a:extLst>
          </p:cNvPr>
          <p:cNvSpPr>
            <a:spLocks noGrp="1"/>
          </p:cNvSpPr>
          <p:nvPr>
            <p:ph sz="quarter" idx="14"/>
          </p:nvPr>
        </p:nvSpPr>
        <p:spPr/>
        <p:txBody>
          <a:bodyPr/>
          <a:lstStyle/>
          <a:p>
            <a:pPr marL="0" indent="0" algn="just">
              <a:buNone/>
            </a:pPr>
            <a:r>
              <a:rPr lang="es-ES" b="1" dirty="0"/>
              <a:t>Contenido de las reuniones </a:t>
            </a:r>
            <a:endParaRPr lang="es-ES" b="1" u="sng" dirty="0"/>
          </a:p>
          <a:p>
            <a:pPr algn="just"/>
            <a:r>
              <a:rPr lang="es-ES" dirty="0"/>
              <a:t>El contenido de las reuniones puede incluir desde hablar de manera informal hasta componentes más formales, como puede ser proporcionar información relevante local.</a:t>
            </a:r>
            <a:endParaRPr lang="x-none" dirty="0"/>
          </a:p>
          <a:p>
            <a:pPr algn="just"/>
            <a:r>
              <a:rPr lang="es-ES" dirty="0"/>
              <a:t>Se ha de alentar a los miembros a hablar con libertad</a:t>
            </a:r>
            <a:r>
              <a:rPr lang="en-GB" dirty="0"/>
              <a:t>, </a:t>
            </a:r>
            <a:r>
              <a:rPr lang="es-ES" dirty="0"/>
              <a:t>incluidas las experiencias vividas desde la última reunión del grupo, cualquier problema que haya podido surgir y cómo los han gestionado.</a:t>
            </a:r>
            <a:endParaRPr lang="en-GB" dirty="0"/>
          </a:p>
          <a:p>
            <a:pPr algn="just"/>
            <a:r>
              <a:rPr lang="es-ES" dirty="0"/>
              <a:t>Es importante fomentar una conversación bidireccional, que no consista solo en ofrecer consejos</a:t>
            </a:r>
            <a:r>
              <a:rPr lang="en-GB" dirty="0"/>
              <a:t>. </a:t>
            </a:r>
          </a:p>
          <a:p>
            <a:pPr algn="just"/>
            <a:r>
              <a:rPr lang="es-ES" dirty="0"/>
              <a:t>es importante escuchar con atención, sin interrumpir, y mantener una actitud neutral que permita una escucha objetiva</a:t>
            </a:r>
            <a:r>
              <a:rPr lang="en-GB" dirty="0"/>
              <a:t>.</a:t>
            </a:r>
            <a:endParaRPr lang="x-none" dirty="0"/>
          </a:p>
        </p:txBody>
      </p:sp>
      <p:sp>
        <p:nvSpPr>
          <p:cNvPr id="2" name="Title 1">
            <a:extLst>
              <a:ext uri="{FF2B5EF4-FFF2-40B4-BE49-F238E27FC236}">
                <a16:creationId xmlns:a16="http://schemas.microsoft.com/office/drawing/2014/main" id="{C1D69BB4-16D0-4FF5-A531-095551817FB5}"/>
              </a:ext>
            </a:extLst>
          </p:cNvPr>
          <p:cNvSpPr>
            <a:spLocks noGrp="1"/>
          </p:cNvSpPr>
          <p:nvPr>
            <p:ph type="title"/>
          </p:nvPr>
        </p:nvSpPr>
        <p:spPr>
          <a:xfrm>
            <a:off x="410953" y="506411"/>
            <a:ext cx="10918685" cy="452593"/>
          </a:xfrm>
        </p:spPr>
        <p:txBody>
          <a:bodyPr/>
          <a:lstStyle/>
          <a:p>
            <a:r>
              <a:rPr lang="en-GB" dirty="0"/>
              <a:t>5. </a:t>
            </a:r>
            <a:r>
              <a:rPr lang="es-ES" dirty="0"/>
              <a:t>Dirigir las reuniones del grupo de apoyo entre iguales - 13</a:t>
            </a:r>
            <a:endParaRPr lang="x-none" dirty="0"/>
          </a:p>
        </p:txBody>
      </p:sp>
    </p:spTree>
    <p:extLst>
      <p:ext uri="{BB962C8B-B14F-4D97-AF65-F5344CB8AC3E}">
        <p14:creationId xmlns:p14="http://schemas.microsoft.com/office/powerpoint/2010/main" val="2203662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A2D8D8-902E-5E44-A116-21A21CD4326A}"/>
              </a:ext>
            </a:extLst>
          </p:cNvPr>
          <p:cNvSpPr>
            <a:spLocks noGrp="1"/>
          </p:cNvSpPr>
          <p:nvPr>
            <p:ph type="body" sz="quarter" idx="13"/>
          </p:nvPr>
        </p:nvSpPr>
        <p:spPr/>
        <p:txBody>
          <a:bodyPr/>
          <a:lstStyle/>
          <a:p>
            <a:r>
              <a:rPr lang="es-ES" dirty="0"/>
              <a:t>Orientación general para todas las reuniones </a:t>
            </a:r>
            <a:endParaRPr lang="en-GB" dirty="0"/>
          </a:p>
        </p:txBody>
      </p:sp>
      <p:sp>
        <p:nvSpPr>
          <p:cNvPr id="3" name="Content Placeholder 2">
            <a:extLst>
              <a:ext uri="{FF2B5EF4-FFF2-40B4-BE49-F238E27FC236}">
                <a16:creationId xmlns:a16="http://schemas.microsoft.com/office/drawing/2014/main" id="{016C63C9-C837-417F-A3D0-31CD1F94D2ED}"/>
              </a:ext>
            </a:extLst>
          </p:cNvPr>
          <p:cNvSpPr>
            <a:spLocks noGrp="1"/>
          </p:cNvSpPr>
          <p:nvPr>
            <p:ph sz="quarter" idx="14"/>
          </p:nvPr>
        </p:nvSpPr>
        <p:spPr/>
        <p:txBody>
          <a:bodyPr/>
          <a:lstStyle/>
          <a:p>
            <a:pPr marL="0" indent="0">
              <a:buNone/>
            </a:pPr>
            <a:r>
              <a:rPr lang="es-ES" b="1" dirty="0"/>
              <a:t>Contenido de las reuniones </a:t>
            </a:r>
            <a:endParaRPr lang="es-ES" b="1" u="sng" dirty="0"/>
          </a:p>
          <a:p>
            <a:r>
              <a:rPr lang="es-ES" dirty="0"/>
              <a:t>Los miembros del grupo deben evitar hacer comentarios discriminatorios, ofensivos o insensibles</a:t>
            </a:r>
            <a:r>
              <a:rPr lang="en-GB" dirty="0"/>
              <a:t>. </a:t>
            </a:r>
            <a:endParaRPr lang="es-ES" dirty="0"/>
          </a:p>
          <a:p>
            <a:r>
              <a:rPr lang="es-ES" dirty="0"/>
              <a:t>Los miembros deben sentirse libres de no participar en conversaciones que les provoquen incomodidad</a:t>
            </a:r>
            <a:r>
              <a:rPr lang="en-GB" dirty="0"/>
              <a:t>. </a:t>
            </a:r>
          </a:p>
          <a:p>
            <a:r>
              <a:rPr lang="es-ES" dirty="0"/>
              <a:t>Algunos miembros pueden desear solo observar y escuchar a otros miembros en las primeras reuniones</a:t>
            </a:r>
            <a:r>
              <a:rPr lang="en-GB" dirty="0"/>
              <a:t>. </a:t>
            </a:r>
          </a:p>
          <a:p>
            <a:r>
              <a:rPr lang="es-ES" dirty="0"/>
              <a:t>Si los miembros de un grupo se alteran durante determinadas conversaciones, el formador y otros miembros deben ser conscientes de ello,  acomodarla y darle apoyo</a:t>
            </a:r>
            <a:r>
              <a:rPr lang="en-GB" dirty="0"/>
              <a:t>.</a:t>
            </a:r>
          </a:p>
        </p:txBody>
      </p:sp>
      <p:sp>
        <p:nvSpPr>
          <p:cNvPr id="2" name="Title 1">
            <a:extLst>
              <a:ext uri="{FF2B5EF4-FFF2-40B4-BE49-F238E27FC236}">
                <a16:creationId xmlns:a16="http://schemas.microsoft.com/office/drawing/2014/main" id="{CB2C645B-F1E5-4331-85BC-37182C7D7BD8}"/>
              </a:ext>
            </a:extLst>
          </p:cNvPr>
          <p:cNvSpPr>
            <a:spLocks noGrp="1"/>
          </p:cNvSpPr>
          <p:nvPr>
            <p:ph type="title"/>
          </p:nvPr>
        </p:nvSpPr>
        <p:spPr>
          <a:xfrm>
            <a:off x="410953" y="506411"/>
            <a:ext cx="10807173" cy="474895"/>
          </a:xfrm>
        </p:spPr>
        <p:txBody>
          <a:bodyPr/>
          <a:lstStyle/>
          <a:p>
            <a:r>
              <a:rPr lang="en-GB" dirty="0"/>
              <a:t>5. </a:t>
            </a:r>
            <a:r>
              <a:rPr lang="es-ES" dirty="0"/>
              <a:t>Dirigir las reuniones del grupo de apoyo entre iguales - 14</a:t>
            </a:r>
            <a:endParaRPr lang="x-none" dirty="0"/>
          </a:p>
        </p:txBody>
      </p:sp>
    </p:spTree>
    <p:extLst>
      <p:ext uri="{BB962C8B-B14F-4D97-AF65-F5344CB8AC3E}">
        <p14:creationId xmlns:p14="http://schemas.microsoft.com/office/powerpoint/2010/main" val="37499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DA1396-7ABB-0F48-BB8A-07E84917DA85}"/>
              </a:ext>
            </a:extLst>
          </p:cNvPr>
          <p:cNvSpPr>
            <a:spLocks noGrp="1"/>
          </p:cNvSpPr>
          <p:nvPr>
            <p:ph type="body" sz="quarter" idx="13"/>
          </p:nvPr>
        </p:nvSpPr>
        <p:spPr/>
        <p:txBody>
          <a:bodyPr/>
          <a:lstStyle/>
          <a:p>
            <a:r>
              <a:rPr lang="es-ES" dirty="0"/>
              <a:t>Orientación general para todas las reuniones </a:t>
            </a:r>
            <a:endParaRPr lang="en-GB" dirty="0"/>
          </a:p>
        </p:txBody>
      </p:sp>
      <p:sp>
        <p:nvSpPr>
          <p:cNvPr id="3" name="Content Placeholder 2">
            <a:extLst>
              <a:ext uri="{FF2B5EF4-FFF2-40B4-BE49-F238E27FC236}">
                <a16:creationId xmlns:a16="http://schemas.microsoft.com/office/drawing/2014/main" id="{6F0E1B9E-B5CD-4C0C-8A46-826035535EE4}"/>
              </a:ext>
            </a:extLst>
          </p:cNvPr>
          <p:cNvSpPr>
            <a:spLocks noGrp="1"/>
          </p:cNvSpPr>
          <p:nvPr>
            <p:ph sz="quarter" idx="14"/>
          </p:nvPr>
        </p:nvSpPr>
        <p:spPr/>
        <p:txBody>
          <a:bodyPr>
            <a:normAutofit lnSpcReduction="10000"/>
          </a:bodyPr>
          <a:lstStyle/>
          <a:p>
            <a:pPr marL="0" indent="0" algn="just">
              <a:buNone/>
            </a:pPr>
            <a:r>
              <a:rPr lang="es-ES" b="1" dirty="0"/>
              <a:t>Aportaciones como miembro de un grupo y responsabilidades compartidas</a:t>
            </a:r>
            <a:endParaRPr lang="es-ES" b="1" u="sng" dirty="0"/>
          </a:p>
          <a:p>
            <a:pPr algn="just"/>
            <a:r>
              <a:rPr lang="es-ES" dirty="0"/>
              <a:t>Escuchar, mostrarse abierto y apoyar a los miembros del grupo es un aspecto importante.</a:t>
            </a:r>
          </a:p>
          <a:p>
            <a:pPr algn="just"/>
            <a:r>
              <a:rPr lang="es-ES" dirty="0"/>
              <a:t>Compartir las responsabilidades en un grupo de apoyo entre iguales puede ayudar a evitar el desgaste y crear reciprocidad</a:t>
            </a:r>
            <a:r>
              <a:rPr lang="en-GB" dirty="0"/>
              <a:t>. </a:t>
            </a:r>
          </a:p>
          <a:p>
            <a:pPr algn="just"/>
            <a:r>
              <a:rPr lang="es-ES" dirty="0"/>
              <a:t>Crear una hoja de registro de voluntarios donde se identifiquen las tareas y responsabilidades. </a:t>
            </a:r>
          </a:p>
          <a:p>
            <a:pPr marL="0" indent="0" algn="just">
              <a:buNone/>
            </a:pPr>
            <a:r>
              <a:rPr lang="es-ES" b="1" dirty="0"/>
              <a:t>Temas y ponentes</a:t>
            </a:r>
            <a:endParaRPr lang="es-ES" b="1" u="sng" dirty="0"/>
          </a:p>
          <a:p>
            <a:pPr algn="just"/>
            <a:r>
              <a:rPr lang="es-ES" dirty="0"/>
              <a:t>Los miembros del grupo pueden encontrar útil contar con oradores invitados que expongan su experiencia.</a:t>
            </a:r>
          </a:p>
          <a:p>
            <a:pPr algn="just"/>
            <a:r>
              <a:rPr lang="es-ES" dirty="0"/>
              <a:t>Estos ponentes pueden ser</a:t>
            </a:r>
            <a:r>
              <a:rPr lang="en-US" dirty="0"/>
              <a:t>: </a:t>
            </a:r>
            <a:r>
              <a:rPr lang="es-ES" dirty="0"/>
              <a:t>personas con experiencia vital, personas que se identifican como supervivientes de la psiquiatría, cuidadores, defensores de los derechos humanos, profesionales de la salud mental y otros ámbitos, </a:t>
            </a:r>
            <a:r>
              <a:rPr lang="en-US" dirty="0"/>
              <a:t>etc. </a:t>
            </a:r>
          </a:p>
          <a:p>
            <a:pPr algn="just"/>
            <a:endParaRPr lang="x-none" dirty="0"/>
          </a:p>
        </p:txBody>
      </p:sp>
      <p:sp>
        <p:nvSpPr>
          <p:cNvPr id="2" name="Title 1">
            <a:extLst>
              <a:ext uri="{FF2B5EF4-FFF2-40B4-BE49-F238E27FC236}">
                <a16:creationId xmlns:a16="http://schemas.microsoft.com/office/drawing/2014/main" id="{2FD713A4-500D-4647-A67D-230D9CB09EAE}"/>
              </a:ext>
            </a:extLst>
          </p:cNvPr>
          <p:cNvSpPr>
            <a:spLocks noGrp="1"/>
          </p:cNvSpPr>
          <p:nvPr>
            <p:ph type="title"/>
          </p:nvPr>
        </p:nvSpPr>
        <p:spPr>
          <a:xfrm>
            <a:off x="410954" y="506412"/>
            <a:ext cx="11074802" cy="497198"/>
          </a:xfrm>
        </p:spPr>
        <p:txBody>
          <a:bodyPr/>
          <a:lstStyle/>
          <a:p>
            <a:r>
              <a:rPr lang="en-GB" dirty="0"/>
              <a:t>5. </a:t>
            </a:r>
            <a:r>
              <a:rPr lang="es-ES" dirty="0"/>
              <a:t>Dirigir las reuniones del grupo de apoyo entre iguales - 15</a:t>
            </a:r>
            <a:endParaRPr lang="x-none" dirty="0"/>
          </a:p>
        </p:txBody>
      </p:sp>
    </p:spTree>
    <p:extLst>
      <p:ext uri="{BB962C8B-B14F-4D97-AF65-F5344CB8AC3E}">
        <p14:creationId xmlns:p14="http://schemas.microsoft.com/office/powerpoint/2010/main" val="3835851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38A6360-97EE-40F9-B059-96AAF398C1A1}"/>
              </a:ext>
            </a:extLst>
          </p:cNvPr>
          <p:cNvGraphicFramePr>
            <a:graphicFrameLocks noGrp="1"/>
          </p:cNvGraphicFramePr>
          <p:nvPr>
            <p:ph sz="quarter" idx="14"/>
            <p:extLst>
              <p:ext uri="{D42A27DB-BD31-4B8C-83A1-F6EECF244321}">
                <p14:modId xmlns:p14="http://schemas.microsoft.com/office/powerpoint/2010/main" val="1150642385"/>
              </p:ext>
            </p:extLst>
          </p:nvPr>
        </p:nvGraphicFramePr>
        <p:xfrm>
          <a:off x="506413" y="1511300"/>
          <a:ext cx="11174411" cy="3971925"/>
        </p:xfrm>
        <a:graphic>
          <a:graphicData uri="http://schemas.openxmlformats.org/drawingml/2006/table">
            <a:tbl>
              <a:tblPr firstRow="1" firstCol="1" bandRow="1"/>
              <a:tblGrid>
                <a:gridCol w="11174411">
                  <a:extLst>
                    <a:ext uri="{9D8B030D-6E8A-4147-A177-3AD203B41FA5}">
                      <a16:colId xmlns:a16="http://schemas.microsoft.com/office/drawing/2014/main" val="3195403905"/>
                    </a:ext>
                  </a:extLst>
                </a:gridCol>
              </a:tblGrid>
              <a:tr h="3971925">
                <a:tc>
                  <a:txBody>
                    <a:bodyPr/>
                    <a:lstStyle/>
                    <a:p>
                      <a:pPr marL="0" marR="0" algn="just">
                        <a:spcBef>
                          <a:spcPts val="0"/>
                        </a:spcBef>
                        <a:spcAft>
                          <a:spcPts val="1000"/>
                        </a:spcAft>
                      </a:pPr>
                      <a:r>
                        <a:rPr lang="es-ES" sz="2200" b="1" dirty="0">
                          <a:solidFill>
                            <a:srgbClr val="000000"/>
                          </a:solidFill>
                          <a:effectLst/>
                          <a:latin typeface="+mn-lt"/>
                          <a:ea typeface="SimSun" panose="02010600030101010101" pitchFamily="2" charset="-122"/>
                          <a:cs typeface="Arial" panose="020B0604020202020204" pitchFamily="34" charset="0"/>
                        </a:rPr>
                        <a:t>Reuniones del grupo </a:t>
                      </a:r>
                      <a:r>
                        <a:rPr lang="es-ES" sz="2200" b="1" dirty="0" err="1">
                          <a:solidFill>
                            <a:srgbClr val="000000"/>
                          </a:solidFill>
                          <a:effectLst/>
                          <a:latin typeface="+mn-lt"/>
                          <a:ea typeface="SimSun" panose="02010600030101010101" pitchFamily="2" charset="-122"/>
                          <a:cs typeface="Arial" panose="020B0604020202020204" pitchFamily="34" charset="0"/>
                        </a:rPr>
                        <a:t>Maitri</a:t>
                      </a:r>
                      <a:r>
                        <a:rPr lang="es-ES" sz="2200" b="1" dirty="0">
                          <a:solidFill>
                            <a:srgbClr val="000000"/>
                          </a:solidFill>
                          <a:effectLst/>
                          <a:latin typeface="+mn-lt"/>
                          <a:ea typeface="SimSun" panose="02010600030101010101" pitchFamily="2" charset="-122"/>
                          <a:cs typeface="Arial" panose="020B0604020202020204" pitchFamily="34" charset="0"/>
                        </a:rPr>
                        <a:t> –  un lugar donde compartir estrategias de bienestar y recuperación, </a:t>
                      </a:r>
                      <a:r>
                        <a:rPr lang="es-ES" sz="2200" b="1" dirty="0" err="1">
                          <a:solidFill>
                            <a:srgbClr val="000000"/>
                          </a:solidFill>
                          <a:effectLst/>
                          <a:latin typeface="+mn-lt"/>
                          <a:ea typeface="SimSun" panose="02010600030101010101" pitchFamily="2" charset="-122"/>
                          <a:cs typeface="Arial" panose="020B0604020202020204" pitchFamily="34" charset="0"/>
                        </a:rPr>
                        <a:t>Gujarat</a:t>
                      </a:r>
                      <a:r>
                        <a:rPr lang="es-ES" sz="2200" b="1" dirty="0">
                          <a:solidFill>
                            <a:srgbClr val="000000"/>
                          </a:solidFill>
                          <a:effectLst/>
                          <a:latin typeface="+mn-lt"/>
                          <a:ea typeface="SimSun" panose="02010600030101010101" pitchFamily="2" charset="-122"/>
                          <a:cs typeface="Arial" panose="020B0604020202020204" pitchFamily="34" charset="0"/>
                        </a:rPr>
                        <a:t>, India </a:t>
                      </a:r>
                    </a:p>
                    <a:p>
                      <a:pPr algn="just"/>
                      <a:r>
                        <a:rPr lang="es-ES" sz="2200" kern="1200" dirty="0">
                          <a:solidFill>
                            <a:schemeClr val="tx1"/>
                          </a:solidFill>
                          <a:effectLst/>
                          <a:latin typeface="+mn-lt"/>
                          <a:ea typeface="+mn-ea"/>
                          <a:cs typeface="+mn-cs"/>
                        </a:rPr>
                        <a:t>Las reuniones del grupo </a:t>
                      </a:r>
                      <a:r>
                        <a:rPr lang="es-ES" sz="2200" kern="1200" dirty="0" err="1">
                          <a:solidFill>
                            <a:schemeClr val="tx1"/>
                          </a:solidFill>
                          <a:effectLst/>
                          <a:latin typeface="+mn-lt"/>
                          <a:ea typeface="+mn-ea"/>
                          <a:cs typeface="+mn-cs"/>
                        </a:rPr>
                        <a:t>Maitri</a:t>
                      </a:r>
                      <a:r>
                        <a:rPr lang="es-ES" sz="2200" kern="1200" dirty="0">
                          <a:solidFill>
                            <a:schemeClr val="tx1"/>
                          </a:solidFill>
                          <a:effectLst/>
                          <a:latin typeface="+mn-lt"/>
                          <a:ea typeface="+mn-ea"/>
                          <a:cs typeface="+mn-cs"/>
                        </a:rPr>
                        <a:t> son un espacio donde personas con experiencia vital hablan de su propia recuperación y debaten estrategias de autocuidado. </a:t>
                      </a:r>
                      <a:r>
                        <a:rPr lang="es-ES" sz="2200" kern="1200" dirty="0" err="1">
                          <a:solidFill>
                            <a:schemeClr val="tx1"/>
                          </a:solidFill>
                          <a:effectLst/>
                          <a:latin typeface="+mn-lt"/>
                          <a:ea typeface="+mn-ea"/>
                          <a:cs typeface="+mn-cs"/>
                        </a:rPr>
                        <a:t>Janaki</a:t>
                      </a:r>
                      <a:r>
                        <a:rPr lang="es-ES" sz="2200" kern="1200" dirty="0">
                          <a:solidFill>
                            <a:schemeClr val="tx1"/>
                          </a:solidFill>
                          <a:effectLst/>
                          <a:latin typeface="+mn-lt"/>
                          <a:ea typeface="+mn-ea"/>
                          <a:cs typeface="+mn-cs"/>
                        </a:rPr>
                        <a:t> </a:t>
                      </a:r>
                      <a:r>
                        <a:rPr lang="es-ES" sz="2200" kern="1200" dirty="0" err="1">
                          <a:solidFill>
                            <a:schemeClr val="tx1"/>
                          </a:solidFill>
                          <a:effectLst/>
                          <a:latin typeface="+mn-lt"/>
                          <a:ea typeface="+mn-ea"/>
                          <a:cs typeface="+mn-cs"/>
                        </a:rPr>
                        <a:t>Patel</a:t>
                      </a:r>
                      <a:r>
                        <a:rPr lang="es-ES" sz="2200" kern="1200" dirty="0">
                          <a:solidFill>
                            <a:schemeClr val="tx1"/>
                          </a:solidFill>
                          <a:effectLst/>
                          <a:latin typeface="+mn-lt"/>
                          <a:ea typeface="+mn-ea"/>
                          <a:cs typeface="+mn-cs"/>
                        </a:rPr>
                        <a:t>, una voluntaria que ofrece apoyo entre iguales en el hospital de salud mental de Vadodara, también ha recibido formación como persona de ancla en las reuniones del grupo </a:t>
                      </a:r>
                      <a:r>
                        <a:rPr lang="es-ES" sz="2200" kern="1200" dirty="0" err="1">
                          <a:solidFill>
                            <a:schemeClr val="tx1"/>
                          </a:solidFill>
                          <a:effectLst/>
                          <a:latin typeface="+mn-lt"/>
                          <a:ea typeface="+mn-ea"/>
                          <a:cs typeface="+mn-cs"/>
                        </a:rPr>
                        <a:t>Maitri</a:t>
                      </a:r>
                      <a:r>
                        <a:rPr lang="es-ES" sz="2200" kern="1200" dirty="0">
                          <a:solidFill>
                            <a:schemeClr val="tx1"/>
                          </a:solidFill>
                          <a:effectLst/>
                          <a:latin typeface="+mn-lt"/>
                          <a:ea typeface="+mn-ea"/>
                          <a:cs typeface="+mn-cs"/>
                        </a:rPr>
                        <a:t>. La «gestión de la ira» era el tema de debate en una de las reuniones. La señora </a:t>
                      </a:r>
                      <a:r>
                        <a:rPr lang="es-ES" sz="2200" kern="1200" dirty="0" err="1">
                          <a:solidFill>
                            <a:schemeClr val="tx1"/>
                          </a:solidFill>
                          <a:effectLst/>
                          <a:latin typeface="+mn-lt"/>
                          <a:ea typeface="+mn-ea"/>
                          <a:cs typeface="+mn-cs"/>
                        </a:rPr>
                        <a:t>Patel</a:t>
                      </a:r>
                      <a:r>
                        <a:rPr lang="es-ES" sz="2200" kern="1200" dirty="0">
                          <a:solidFill>
                            <a:schemeClr val="tx1"/>
                          </a:solidFill>
                          <a:effectLst/>
                          <a:latin typeface="+mn-lt"/>
                          <a:ea typeface="+mn-ea"/>
                          <a:cs typeface="+mn-cs"/>
                        </a:rPr>
                        <a:t> ilustró su experiencia en uso de la respiración rítmica que la ayuda a calmarse en momentos de estrés y a gestionar la ira. En las reuniones demostró cómo utiliza esta respiración y alentó a otras personas a ponerla en práctica.</a:t>
                      </a:r>
                      <a:r>
                        <a:rPr lang="es-ES" sz="2200" b="1" kern="1200" dirty="0">
                          <a:solidFill>
                            <a:schemeClr val="tx1"/>
                          </a:solidFill>
                          <a:effectLst/>
                          <a:latin typeface="+mn-lt"/>
                          <a:ea typeface="+mn-ea"/>
                          <a:cs typeface="+mn-cs"/>
                        </a:rPr>
                        <a:t> </a:t>
                      </a:r>
                      <a:endParaRPr lang="es-ES" sz="2200" kern="1200" dirty="0">
                        <a:solidFill>
                          <a:schemeClr val="tx1"/>
                        </a:solidFill>
                        <a:effectLst/>
                        <a:latin typeface="+mn-lt"/>
                        <a:ea typeface="+mn-ea"/>
                        <a:cs typeface="+mn-cs"/>
                      </a:endParaRPr>
                    </a:p>
                  </a:txBody>
                  <a:tcPr marL="79033" marR="79033" marT="0" marB="0">
                    <a:lnL>
                      <a:noFill/>
                    </a:lnL>
                    <a:lnR>
                      <a:noFill/>
                    </a:lnR>
                    <a:lnT>
                      <a:noFill/>
                    </a:lnT>
                    <a:lnB>
                      <a:noFill/>
                    </a:lnB>
                    <a:solidFill>
                      <a:srgbClr val="D2EEFC"/>
                    </a:solidFill>
                  </a:tcPr>
                </a:tc>
                <a:extLst>
                  <a:ext uri="{0D108BD9-81ED-4DB2-BD59-A6C34878D82A}">
                    <a16:rowId xmlns:a16="http://schemas.microsoft.com/office/drawing/2014/main" val="318878002"/>
                  </a:ext>
                </a:extLst>
              </a:tr>
            </a:tbl>
          </a:graphicData>
        </a:graphic>
      </p:graphicFrame>
      <p:sp>
        <p:nvSpPr>
          <p:cNvPr id="2" name="Title 1">
            <a:extLst>
              <a:ext uri="{FF2B5EF4-FFF2-40B4-BE49-F238E27FC236}">
                <a16:creationId xmlns:a16="http://schemas.microsoft.com/office/drawing/2014/main" id="{90D20235-7C1A-46F6-8E6C-9CF38AA16502}"/>
              </a:ext>
            </a:extLst>
          </p:cNvPr>
          <p:cNvSpPr>
            <a:spLocks noGrp="1"/>
          </p:cNvSpPr>
          <p:nvPr>
            <p:ph type="title"/>
          </p:nvPr>
        </p:nvSpPr>
        <p:spPr>
          <a:xfrm>
            <a:off x="410954" y="506411"/>
            <a:ext cx="10985592" cy="452593"/>
          </a:xfrm>
        </p:spPr>
        <p:txBody>
          <a:bodyPr/>
          <a:lstStyle/>
          <a:p>
            <a:r>
              <a:rPr lang="en-GB" dirty="0"/>
              <a:t>5. </a:t>
            </a:r>
            <a:r>
              <a:rPr lang="es-ES" dirty="0"/>
              <a:t>Dirigir las reuniones del grupo de apoyo entre iguales - 16</a:t>
            </a:r>
            <a:endParaRPr lang="x-none" dirty="0"/>
          </a:p>
        </p:txBody>
      </p:sp>
    </p:spTree>
    <p:extLst>
      <p:ext uri="{BB962C8B-B14F-4D97-AF65-F5344CB8AC3E}">
        <p14:creationId xmlns:p14="http://schemas.microsoft.com/office/powerpoint/2010/main" val="2814957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64961B-410B-9543-8C56-3A35EDDCEFEC}"/>
              </a:ext>
            </a:extLst>
          </p:cNvPr>
          <p:cNvSpPr>
            <a:spLocks noGrp="1"/>
          </p:cNvSpPr>
          <p:nvPr>
            <p:ph type="body" sz="quarter" idx="13"/>
          </p:nvPr>
        </p:nvSpPr>
        <p:spPr/>
        <p:txBody>
          <a:bodyPr/>
          <a:lstStyle/>
          <a:p>
            <a:r>
              <a:rPr lang="es-ES" sz="2400" dirty="0"/>
              <a:t>Consejos para el éxito de un grupo </a:t>
            </a:r>
          </a:p>
        </p:txBody>
      </p:sp>
      <p:graphicFrame>
        <p:nvGraphicFramePr>
          <p:cNvPr id="4" name="Content Placeholder 3">
            <a:extLst>
              <a:ext uri="{FF2B5EF4-FFF2-40B4-BE49-F238E27FC236}">
                <a16:creationId xmlns:a16="http://schemas.microsoft.com/office/drawing/2014/main" id="{3F79D34F-81B9-4912-995B-24C485B77B7E}"/>
              </a:ext>
            </a:extLst>
          </p:cNvPr>
          <p:cNvGraphicFramePr>
            <a:graphicFrameLocks noGrp="1"/>
          </p:cNvGraphicFramePr>
          <p:nvPr>
            <p:ph sz="quarter" idx="14"/>
            <p:extLst>
              <p:ext uri="{D42A27DB-BD31-4B8C-83A1-F6EECF244321}">
                <p14:modId xmlns:p14="http://schemas.microsoft.com/office/powerpoint/2010/main" val="2377383864"/>
              </p:ext>
            </p:extLst>
          </p:nvPr>
        </p:nvGraphicFramePr>
        <p:xfrm>
          <a:off x="506413" y="1415048"/>
          <a:ext cx="11174413" cy="4389120"/>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4128806">
                <a:tc>
                  <a:txBody>
                    <a:bodyPr/>
                    <a:lstStyle/>
                    <a:p>
                      <a:pPr marL="285750" lvl="0" indent="-285750" algn="just" fontAlgn="base">
                        <a:buFont typeface="Arial" panose="020B0604020202020204" pitchFamily="34" charset="0"/>
                        <a:buChar char="•"/>
                      </a:pPr>
                      <a:r>
                        <a:rPr lang="es-ES" sz="1800" u="none" strike="noStrike" kern="1200" dirty="0">
                          <a:solidFill>
                            <a:schemeClr val="tx1"/>
                          </a:solidFill>
                          <a:effectLst/>
                          <a:latin typeface="+mn-lt"/>
                          <a:ea typeface="+mn-ea"/>
                          <a:cs typeface="+mn-cs"/>
                        </a:rPr>
                        <a:t>Se debe dar a todos la oportunidad de hablar sin interrupciones; se debe desalentar que las personas hablen unas a la vez que otras. Conviene asegurarse de que todas las voces se escuchan y se valoran. </a:t>
                      </a:r>
                    </a:p>
                    <a:p>
                      <a:pPr marL="285750" lvl="0" indent="-285750" algn="just" fontAlgn="base">
                        <a:buFont typeface="Arial" panose="020B0604020202020204" pitchFamily="34" charset="0"/>
                        <a:buChar char="•"/>
                      </a:pPr>
                      <a:r>
                        <a:rPr lang="es-ES" sz="1800" u="none" strike="noStrike" kern="1200" dirty="0">
                          <a:solidFill>
                            <a:schemeClr val="tx1"/>
                          </a:solidFill>
                          <a:effectLst/>
                          <a:latin typeface="+mn-lt"/>
                          <a:ea typeface="+mn-ea"/>
                          <a:cs typeface="+mn-cs"/>
                        </a:rPr>
                        <a:t>Cualquier comentario u observación que se haga después de que alguien acabe de hablar no debe contener juicios ni ser discriminatorio.</a:t>
                      </a:r>
                    </a:p>
                    <a:p>
                      <a:pPr marL="285750" lvl="0" indent="-285750" algn="just" fontAlgn="base">
                        <a:buFont typeface="Arial" panose="020B0604020202020204" pitchFamily="34" charset="0"/>
                        <a:buChar char="•"/>
                      </a:pPr>
                      <a:r>
                        <a:rPr lang="es-ES" sz="1800" u="none" strike="noStrike" kern="1200" dirty="0">
                          <a:solidFill>
                            <a:schemeClr val="tx1"/>
                          </a:solidFill>
                          <a:effectLst/>
                          <a:latin typeface="+mn-lt"/>
                          <a:ea typeface="+mn-ea"/>
                          <a:cs typeface="+mn-cs"/>
                        </a:rPr>
                        <a:t>Hay que ofrecer a los miembros la oportunidad de compartir sus experiencias personales. Cuando un miembro cuenta su experiencia, los demás deben escuchar con atención. </a:t>
                      </a:r>
                    </a:p>
                    <a:p>
                      <a:pPr marL="285750" lvl="0" indent="-285750" algn="just" fontAlgn="base">
                        <a:buFont typeface="Arial" panose="020B0604020202020204" pitchFamily="34" charset="0"/>
                        <a:buChar char="•"/>
                      </a:pPr>
                      <a:r>
                        <a:rPr lang="es-ES" sz="1800" u="none" strike="noStrike" kern="1200" dirty="0">
                          <a:solidFill>
                            <a:schemeClr val="tx1"/>
                          </a:solidFill>
                          <a:effectLst/>
                          <a:latin typeface="+mn-lt"/>
                          <a:ea typeface="+mn-ea"/>
                          <a:cs typeface="+mn-cs"/>
                        </a:rPr>
                        <a:t>El formador debe evitar tomar partido por alguien o interrumpir las conversaciones. Ahora bien, el formador puede intervenir si se producen errores objetivos, si los principios o las normas del grupo no se respetan o si las desavenencias provocan alteraciones. </a:t>
                      </a:r>
                    </a:p>
                    <a:p>
                      <a:pPr marL="285750" lvl="0" indent="-285750" algn="just" fontAlgn="base">
                        <a:buFont typeface="Arial" panose="020B0604020202020204" pitchFamily="34" charset="0"/>
                        <a:buChar char="•"/>
                      </a:pPr>
                      <a:r>
                        <a:rPr lang="es-ES" sz="1800" u="none" strike="noStrike" kern="1200" dirty="0">
                          <a:solidFill>
                            <a:schemeClr val="tx1"/>
                          </a:solidFill>
                          <a:effectLst/>
                          <a:latin typeface="+mn-lt"/>
                          <a:ea typeface="+mn-ea"/>
                          <a:cs typeface="+mn-cs"/>
                        </a:rPr>
                        <a:t>A veces, las personas tienen la sensación de que deberían seguir también algún tipo de progresión «normal» hacia la recuperación. La experiencia sugiere que las personas desarrollan su propio marco mental para la curación y la recuperación. Esperar a que una persona con experiencia vital se adapte al marco temporal de otra persona puede conllevar presiones y problemas innecesarios. </a:t>
                      </a:r>
                    </a:p>
                    <a:p>
                      <a:pPr marL="285750" lvl="0" indent="-285750" algn="just" fontAlgn="base">
                        <a:buFont typeface="Arial" panose="020B0604020202020204" pitchFamily="34" charset="0"/>
                        <a:buChar char="•"/>
                      </a:pPr>
                      <a:r>
                        <a:rPr lang="es-ES" sz="1800" u="none" strike="noStrike" kern="1200" dirty="0">
                          <a:solidFill>
                            <a:schemeClr val="tx1"/>
                          </a:solidFill>
                          <a:effectLst/>
                          <a:latin typeface="+mn-lt"/>
                          <a:ea typeface="+mn-ea"/>
                          <a:cs typeface="+mn-cs"/>
                        </a:rPr>
                        <a:t>Se debe permitir a todo el mundo expresar sus emociones. Muchas personas se resisten a expresar emociones en público. Todos los miembros del grupo deben saber (y entender) que es normal sentir emociones de muchas maneras y que es aceptable mostrar emociones dentro del grupo.</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
        <p:nvSpPr>
          <p:cNvPr id="2" name="Title 1">
            <a:extLst>
              <a:ext uri="{FF2B5EF4-FFF2-40B4-BE49-F238E27FC236}">
                <a16:creationId xmlns:a16="http://schemas.microsoft.com/office/drawing/2014/main" id="{05131C10-68BB-409F-8138-CF3AD67D0B5C}"/>
              </a:ext>
            </a:extLst>
          </p:cNvPr>
          <p:cNvSpPr>
            <a:spLocks noGrp="1"/>
          </p:cNvSpPr>
          <p:nvPr>
            <p:ph type="title"/>
          </p:nvPr>
        </p:nvSpPr>
        <p:spPr>
          <a:xfrm>
            <a:off x="410954" y="506412"/>
            <a:ext cx="10874080" cy="430290"/>
          </a:xfrm>
        </p:spPr>
        <p:txBody>
          <a:bodyPr/>
          <a:lstStyle/>
          <a:p>
            <a:r>
              <a:rPr lang="en-GB" dirty="0"/>
              <a:t>5. </a:t>
            </a:r>
            <a:r>
              <a:rPr lang="es-ES" dirty="0"/>
              <a:t>Dirigir las reuniones del grupo de apoyo entre iguales - 17</a:t>
            </a:r>
            <a:endParaRPr lang="x-none" dirty="0"/>
          </a:p>
        </p:txBody>
      </p:sp>
    </p:spTree>
    <p:extLst>
      <p:ext uri="{BB962C8B-B14F-4D97-AF65-F5344CB8AC3E}">
        <p14:creationId xmlns:p14="http://schemas.microsoft.com/office/powerpoint/2010/main" val="1739939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56EEB8-517C-A84B-AEC8-4BF4E0E2EC1B}"/>
              </a:ext>
            </a:extLst>
          </p:cNvPr>
          <p:cNvSpPr>
            <a:spLocks noGrp="1"/>
          </p:cNvSpPr>
          <p:nvPr>
            <p:ph type="body" sz="quarter" idx="13"/>
          </p:nvPr>
        </p:nvSpPr>
        <p:spPr/>
        <p:txBody>
          <a:bodyPr/>
          <a:lstStyle/>
          <a:p>
            <a:r>
              <a:rPr lang="es-ES" dirty="0"/>
              <a:t>Dificultades y sostenibilidad de los grupos de apoyo entre iguales</a:t>
            </a:r>
          </a:p>
        </p:txBody>
      </p:sp>
      <p:sp>
        <p:nvSpPr>
          <p:cNvPr id="3" name="Content Placeholder 2">
            <a:extLst>
              <a:ext uri="{FF2B5EF4-FFF2-40B4-BE49-F238E27FC236}">
                <a16:creationId xmlns:a16="http://schemas.microsoft.com/office/drawing/2014/main" id="{B6F8B71E-C540-404B-86E4-C1D68B753435}"/>
              </a:ext>
            </a:extLst>
          </p:cNvPr>
          <p:cNvSpPr>
            <a:spLocks noGrp="1"/>
          </p:cNvSpPr>
          <p:nvPr>
            <p:ph sz="quarter" idx="14"/>
          </p:nvPr>
        </p:nvSpPr>
        <p:spPr/>
        <p:txBody>
          <a:bodyPr>
            <a:normAutofit/>
          </a:bodyPr>
          <a:lstStyle/>
          <a:p>
            <a:r>
              <a:rPr lang="en-GB" dirty="0"/>
              <a:t>Reflection and ongoing evaluation are critical inputs </a:t>
            </a:r>
          </a:p>
          <a:p>
            <a:r>
              <a:rPr lang="en-GB" dirty="0"/>
              <a:t>Members should set time to explore whether:</a:t>
            </a:r>
          </a:p>
          <a:p>
            <a:pPr lvl="2"/>
            <a:r>
              <a:rPr lang="en-GB" sz="2200" dirty="0"/>
              <a:t>group is meeting the needs of its members, </a:t>
            </a:r>
          </a:p>
          <a:p>
            <a:pPr lvl="2"/>
            <a:r>
              <a:rPr lang="en-GB" sz="2200" dirty="0"/>
              <a:t>activities are aligned with the original principles, and </a:t>
            </a:r>
          </a:p>
          <a:p>
            <a:pPr lvl="2"/>
            <a:r>
              <a:rPr lang="en-GB" sz="2200" dirty="0"/>
              <a:t>improvements can enhance responsiveness to members’ needs. </a:t>
            </a:r>
            <a:endParaRPr lang="x-none" sz="2200" dirty="0"/>
          </a:p>
          <a:p>
            <a:r>
              <a:rPr lang="en-GB" dirty="0"/>
              <a:t>Criticisms does not mean that group is not valuable. </a:t>
            </a:r>
          </a:p>
          <a:p>
            <a:r>
              <a:rPr lang="en-GB" dirty="0"/>
              <a:t>If many members agree that changes are needed, discuss with all members why this needs to be done.</a:t>
            </a:r>
          </a:p>
          <a:p>
            <a:r>
              <a:rPr lang="en-GB" dirty="0"/>
              <a:t>Regular scheduled meetings to discuss usefulness of activities may be helpful.</a:t>
            </a:r>
          </a:p>
          <a:p>
            <a:endParaRPr lang="x-none" dirty="0"/>
          </a:p>
        </p:txBody>
      </p:sp>
      <p:sp>
        <p:nvSpPr>
          <p:cNvPr id="2" name="Title 1">
            <a:extLst>
              <a:ext uri="{FF2B5EF4-FFF2-40B4-BE49-F238E27FC236}">
                <a16:creationId xmlns:a16="http://schemas.microsoft.com/office/drawing/2014/main" id="{B96E09A1-6B33-4184-BC50-BC62E1DCA6C0}"/>
              </a:ext>
            </a:extLst>
          </p:cNvPr>
          <p:cNvSpPr>
            <a:spLocks noGrp="1"/>
          </p:cNvSpPr>
          <p:nvPr>
            <p:ph type="title"/>
          </p:nvPr>
        </p:nvSpPr>
        <p:spPr>
          <a:xfrm>
            <a:off x="410954" y="506412"/>
            <a:ext cx="10874080" cy="497198"/>
          </a:xfrm>
        </p:spPr>
        <p:txBody>
          <a:bodyPr/>
          <a:lstStyle/>
          <a:p>
            <a:r>
              <a:rPr lang="en-GB" dirty="0"/>
              <a:t>5. </a:t>
            </a:r>
            <a:r>
              <a:rPr lang="es-ES" dirty="0"/>
              <a:t>Dirigir las reuniones del grupo de apoyo entre iguales - 18</a:t>
            </a:r>
            <a:endParaRPr lang="x-none" dirty="0"/>
          </a:p>
        </p:txBody>
      </p:sp>
    </p:spTree>
    <p:extLst>
      <p:ext uri="{BB962C8B-B14F-4D97-AF65-F5344CB8AC3E}">
        <p14:creationId xmlns:p14="http://schemas.microsoft.com/office/powerpoint/2010/main" val="321524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2A19F-D9F0-4344-B690-45DC479D691B}"/>
              </a:ext>
            </a:extLst>
          </p:cNvPr>
          <p:cNvSpPr>
            <a:spLocks noGrp="1"/>
          </p:cNvSpPr>
          <p:nvPr>
            <p:ph sz="quarter" idx="14"/>
          </p:nvPr>
        </p:nvSpPr>
        <p:spPr/>
        <p:txBody>
          <a:bodyPr/>
          <a:lstStyle/>
          <a:p>
            <a:r>
              <a:rPr lang="en-US" dirty="0"/>
              <a:t>¿</a:t>
            </a:r>
            <a:r>
              <a:rPr lang="en-US" dirty="0" err="1"/>
              <a:t>Qué</a:t>
            </a:r>
            <a:r>
              <a:rPr lang="en-US" dirty="0"/>
              <a:t> son </a:t>
            </a:r>
            <a:r>
              <a:rPr lang="en-US" dirty="0" err="1"/>
              <a:t>los</a:t>
            </a:r>
            <a:r>
              <a:rPr lang="en-US" dirty="0"/>
              <a:t> </a:t>
            </a:r>
            <a:r>
              <a:rPr lang="en-US" dirty="0" err="1"/>
              <a:t>grupos</a:t>
            </a:r>
            <a:r>
              <a:rPr lang="en-US" dirty="0"/>
              <a:t> de </a:t>
            </a:r>
            <a:r>
              <a:rPr lang="en-US" dirty="0" err="1"/>
              <a:t>apoyo</a:t>
            </a:r>
            <a:r>
              <a:rPr lang="en-US" dirty="0"/>
              <a:t> entre </a:t>
            </a:r>
            <a:r>
              <a:rPr lang="en-US" dirty="0" err="1"/>
              <a:t>iguales</a:t>
            </a:r>
            <a:r>
              <a:rPr lang="en-US" dirty="0"/>
              <a:t>?				 </a:t>
            </a:r>
          </a:p>
          <a:p>
            <a:r>
              <a:rPr lang="en-US" dirty="0" err="1"/>
              <a:t>Beneficio</a:t>
            </a:r>
            <a:r>
              <a:rPr lang="en-US" dirty="0"/>
              <a:t> de </a:t>
            </a:r>
            <a:r>
              <a:rPr lang="en-US" dirty="0" err="1"/>
              <a:t>los</a:t>
            </a:r>
            <a:r>
              <a:rPr lang="en-US" dirty="0"/>
              <a:t> </a:t>
            </a:r>
            <a:r>
              <a:rPr lang="en-US" dirty="0" err="1"/>
              <a:t>grupos</a:t>
            </a:r>
            <a:r>
              <a:rPr lang="en-US" dirty="0"/>
              <a:t> de </a:t>
            </a:r>
            <a:r>
              <a:rPr lang="en-US" dirty="0" err="1"/>
              <a:t>apoyo</a:t>
            </a:r>
            <a:r>
              <a:rPr lang="en-US" dirty="0"/>
              <a:t> entre </a:t>
            </a:r>
            <a:r>
              <a:rPr lang="en-US" dirty="0" err="1"/>
              <a:t>iguales</a:t>
            </a:r>
            <a:r>
              <a:rPr lang="en-US" dirty="0"/>
              <a:t>				 </a:t>
            </a:r>
          </a:p>
          <a:p>
            <a:r>
              <a:rPr lang="en-US" dirty="0" err="1"/>
              <a:t>Creación</a:t>
            </a:r>
            <a:r>
              <a:rPr lang="en-US" dirty="0"/>
              <a:t> de un </a:t>
            </a:r>
            <a:r>
              <a:rPr lang="en-US" dirty="0" err="1"/>
              <a:t>grupo</a:t>
            </a:r>
            <a:r>
              <a:rPr lang="en-US" dirty="0"/>
              <a:t> de </a:t>
            </a:r>
            <a:r>
              <a:rPr lang="en-US" dirty="0" err="1"/>
              <a:t>apoyo</a:t>
            </a:r>
            <a:r>
              <a:rPr lang="en-US" dirty="0"/>
              <a:t>					</a:t>
            </a:r>
          </a:p>
          <a:p>
            <a:r>
              <a:rPr lang="en-US" dirty="0" err="1"/>
              <a:t>Dirigir</a:t>
            </a:r>
            <a:r>
              <a:rPr lang="en-US" dirty="0"/>
              <a:t> las </a:t>
            </a:r>
            <a:r>
              <a:rPr lang="en-US" dirty="0" err="1"/>
              <a:t>reuniones</a:t>
            </a:r>
            <a:r>
              <a:rPr lang="en-US" dirty="0"/>
              <a:t> del </a:t>
            </a:r>
            <a:r>
              <a:rPr lang="en-US" dirty="0" err="1"/>
              <a:t>grupo</a:t>
            </a:r>
            <a:r>
              <a:rPr lang="en-US" dirty="0"/>
              <a:t> de </a:t>
            </a:r>
            <a:r>
              <a:rPr lang="en-US" dirty="0" err="1"/>
              <a:t>apoyo</a:t>
            </a:r>
            <a:r>
              <a:rPr lang="en-US" dirty="0"/>
              <a:t> entre </a:t>
            </a:r>
            <a:r>
              <a:rPr lang="en-US" dirty="0" err="1"/>
              <a:t>iguales</a:t>
            </a:r>
            <a:r>
              <a:rPr lang="en-US" dirty="0"/>
              <a:t>			</a:t>
            </a:r>
          </a:p>
        </p:txBody>
      </p:sp>
      <p:sp>
        <p:nvSpPr>
          <p:cNvPr id="2" name="Title 1">
            <a:extLst>
              <a:ext uri="{FF2B5EF4-FFF2-40B4-BE49-F238E27FC236}">
                <a16:creationId xmlns:a16="http://schemas.microsoft.com/office/drawing/2014/main" id="{AC66076A-0A7C-4055-A94F-845D7B652154}"/>
              </a:ext>
            </a:extLst>
          </p:cNvPr>
          <p:cNvSpPr>
            <a:spLocks noGrp="1"/>
          </p:cNvSpPr>
          <p:nvPr>
            <p:ph type="title"/>
          </p:nvPr>
        </p:nvSpPr>
        <p:spPr/>
        <p:txBody>
          <a:bodyPr/>
          <a:lstStyle/>
          <a:p>
            <a:r>
              <a:rPr lang="en-US" dirty="0" err="1"/>
              <a:t>Temas</a:t>
            </a:r>
            <a:r>
              <a:rPr lang="en-US" dirty="0"/>
              <a:t> del </a:t>
            </a:r>
            <a:r>
              <a:rPr lang="en-US" dirty="0" err="1"/>
              <a:t>módulo</a:t>
            </a:r>
            <a:endParaRPr lang="x-none" dirty="0"/>
          </a:p>
        </p:txBody>
      </p:sp>
    </p:spTree>
    <p:extLst>
      <p:ext uri="{BB962C8B-B14F-4D97-AF65-F5344CB8AC3E}">
        <p14:creationId xmlns:p14="http://schemas.microsoft.com/office/powerpoint/2010/main" val="227931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DE8-7429-43BE-A268-C1374D89EE54}"/>
              </a:ext>
            </a:extLst>
          </p:cNvPr>
          <p:cNvSpPr>
            <a:spLocks noGrp="1"/>
          </p:cNvSpPr>
          <p:nvPr>
            <p:ph type="title"/>
          </p:nvPr>
        </p:nvSpPr>
        <p:spPr>
          <a:xfrm>
            <a:off x="410953" y="506412"/>
            <a:ext cx="10807173" cy="407988"/>
          </a:xfrm>
        </p:spPr>
        <p:txBody>
          <a:bodyPr>
            <a:noAutofit/>
          </a:bodyPr>
          <a:lstStyle/>
          <a:p>
            <a:r>
              <a:rPr lang="en-GB" dirty="0"/>
              <a:t>5. </a:t>
            </a:r>
            <a:r>
              <a:rPr lang="es-ES" dirty="0"/>
              <a:t>Dirigir las reuniones del grupo de apoyo entre iguales - 19</a:t>
            </a:r>
            <a:endParaRPr lang="x-none" dirty="0"/>
          </a:p>
        </p:txBody>
      </p:sp>
      <p:graphicFrame>
        <p:nvGraphicFramePr>
          <p:cNvPr id="4"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765504505"/>
              </p:ext>
            </p:extLst>
          </p:nvPr>
        </p:nvGraphicFramePr>
        <p:xfrm>
          <a:off x="528714" y="1284621"/>
          <a:ext cx="11174413" cy="4246384"/>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4246384">
                <a:tc>
                  <a:txBody>
                    <a:bodyPr/>
                    <a:lstStyle/>
                    <a:p>
                      <a:pPr algn="just"/>
                      <a:r>
                        <a:rPr lang="es-ES" sz="2200" b="1" u="none" strike="noStrike" kern="1200" dirty="0" err="1">
                          <a:solidFill>
                            <a:schemeClr val="tx1"/>
                          </a:solidFill>
                          <a:effectLst/>
                          <a:latin typeface="+mn-lt"/>
                          <a:ea typeface="+mn-ea"/>
                          <a:cs typeface="+mn-cs"/>
                        </a:rPr>
                        <a:t>Sihaya</a:t>
                      </a:r>
                      <a:r>
                        <a:rPr lang="es-ES" sz="2200" b="1" u="none" strike="noStrike" kern="1200" dirty="0">
                          <a:solidFill>
                            <a:schemeClr val="tx1"/>
                          </a:solidFill>
                          <a:effectLst/>
                          <a:latin typeface="+mn-lt"/>
                          <a:ea typeface="+mn-ea"/>
                          <a:cs typeface="+mn-cs"/>
                        </a:rPr>
                        <a:t> </a:t>
                      </a:r>
                      <a:r>
                        <a:rPr lang="es-ES" sz="2200" b="1" u="none" strike="noStrike" kern="1200" dirty="0" err="1">
                          <a:solidFill>
                            <a:schemeClr val="tx1"/>
                          </a:solidFill>
                          <a:effectLst/>
                          <a:latin typeface="+mn-lt"/>
                          <a:ea typeface="+mn-ea"/>
                          <a:cs typeface="+mn-cs"/>
                        </a:rPr>
                        <a:t>Samooh</a:t>
                      </a:r>
                      <a:r>
                        <a:rPr lang="es-ES" sz="2200" b="1" u="none" strike="noStrike" kern="1200" dirty="0">
                          <a:solidFill>
                            <a:schemeClr val="tx1"/>
                          </a:solidFill>
                          <a:effectLst/>
                          <a:latin typeface="+mn-lt"/>
                          <a:ea typeface="+mn-ea"/>
                          <a:cs typeface="+mn-cs"/>
                        </a:rPr>
                        <a:t> –  Evolución de un grupo de apoyo entre iguales </a:t>
                      </a:r>
                      <a:r>
                        <a:rPr lang="es-ES" sz="2200" b="1" kern="1200" dirty="0">
                          <a:solidFill>
                            <a:schemeClr val="tx1"/>
                          </a:solidFill>
                          <a:effectLst/>
                          <a:latin typeface="+mn-lt"/>
                          <a:ea typeface="+mn-ea"/>
                          <a:cs typeface="+mn-cs"/>
                        </a:rPr>
                        <a:t> </a:t>
                      </a:r>
                    </a:p>
                    <a:p>
                      <a:pPr algn="just"/>
                      <a:endParaRPr lang="es-ES" sz="2200" kern="1200" dirty="0">
                        <a:solidFill>
                          <a:schemeClr val="tx1"/>
                        </a:solidFill>
                        <a:effectLst/>
                        <a:latin typeface="+mn-lt"/>
                        <a:ea typeface="+mn-ea"/>
                        <a:cs typeface="+mn-cs"/>
                      </a:endParaRPr>
                    </a:p>
                    <a:p>
                      <a:pPr algn="just"/>
                      <a:r>
                        <a:rPr lang="es-ES" sz="2200" kern="1200" dirty="0" err="1">
                          <a:solidFill>
                            <a:schemeClr val="tx1"/>
                          </a:solidFill>
                          <a:effectLst/>
                          <a:latin typeface="+mn-lt"/>
                          <a:ea typeface="+mn-ea"/>
                          <a:cs typeface="+mn-cs"/>
                        </a:rPr>
                        <a:t>Sihaya</a:t>
                      </a:r>
                      <a:r>
                        <a:rPr lang="es-ES" sz="2200" kern="1200" dirty="0">
                          <a:solidFill>
                            <a:schemeClr val="tx1"/>
                          </a:solidFill>
                          <a:effectLst/>
                          <a:latin typeface="+mn-lt"/>
                          <a:ea typeface="+mn-ea"/>
                          <a:cs typeface="+mn-cs"/>
                        </a:rPr>
                        <a:t> </a:t>
                      </a:r>
                      <a:r>
                        <a:rPr lang="es-ES" sz="2200" kern="1200" dirty="0" err="1">
                          <a:solidFill>
                            <a:schemeClr val="tx1"/>
                          </a:solidFill>
                          <a:effectLst/>
                          <a:latin typeface="+mn-lt"/>
                          <a:ea typeface="+mn-ea"/>
                          <a:cs typeface="+mn-cs"/>
                        </a:rPr>
                        <a:t>Samooh</a:t>
                      </a:r>
                      <a:r>
                        <a:rPr lang="es-ES" sz="2200" kern="1200" dirty="0">
                          <a:solidFill>
                            <a:schemeClr val="tx1"/>
                          </a:solidFill>
                          <a:effectLst/>
                          <a:latin typeface="+mn-lt"/>
                          <a:ea typeface="+mn-ea"/>
                          <a:cs typeface="+mn-cs"/>
                        </a:rPr>
                        <a:t> es un grupo de apoyo y de ayuda mutua para la salud mental con sede en Pune, India. Se creó en 1992. A continuación, se describe cómo ha evolucionado a lo largo del tiempo. </a:t>
                      </a:r>
                    </a:p>
                    <a:p>
                      <a:pPr algn="just"/>
                      <a:r>
                        <a:rPr lang="es-ES" sz="2200" b="1" kern="1200" dirty="0">
                          <a:solidFill>
                            <a:schemeClr val="tx1"/>
                          </a:solidFill>
                          <a:effectLst/>
                          <a:latin typeface="+mn-lt"/>
                          <a:ea typeface="+mn-ea"/>
                          <a:cs typeface="+mn-cs"/>
                        </a:rPr>
                        <a:t> </a:t>
                      </a:r>
                      <a:endParaRPr lang="es-ES" sz="2200" kern="1200" dirty="0">
                        <a:solidFill>
                          <a:schemeClr val="tx1"/>
                        </a:solidFill>
                        <a:effectLst/>
                        <a:latin typeface="+mn-lt"/>
                        <a:ea typeface="+mn-ea"/>
                        <a:cs typeface="+mn-cs"/>
                      </a:endParaRPr>
                    </a:p>
                    <a:p>
                      <a:pPr algn="just"/>
                      <a:r>
                        <a:rPr lang="es-ES" sz="2200" b="1" kern="1200" dirty="0">
                          <a:solidFill>
                            <a:schemeClr val="tx1"/>
                          </a:solidFill>
                          <a:effectLst/>
                          <a:latin typeface="+mn-lt"/>
                          <a:ea typeface="+mn-ea"/>
                          <a:cs typeface="+mn-cs"/>
                        </a:rPr>
                        <a:t>¿Cuáles fueron los beneficios para los integrantes del grupo </a:t>
                      </a:r>
                      <a:r>
                        <a:rPr lang="es-ES" sz="2200" b="1" kern="1200" dirty="0" err="1">
                          <a:solidFill>
                            <a:schemeClr val="tx1"/>
                          </a:solidFill>
                          <a:effectLst/>
                          <a:latin typeface="+mn-lt"/>
                          <a:ea typeface="+mn-ea"/>
                          <a:cs typeface="+mn-cs"/>
                        </a:rPr>
                        <a:t>Sihaya</a:t>
                      </a:r>
                      <a:r>
                        <a:rPr lang="es-ES" sz="2200" b="1" kern="1200" dirty="0">
                          <a:solidFill>
                            <a:schemeClr val="tx1"/>
                          </a:solidFill>
                          <a:effectLst/>
                          <a:latin typeface="+mn-lt"/>
                          <a:ea typeface="+mn-ea"/>
                          <a:cs typeface="+mn-cs"/>
                        </a:rPr>
                        <a:t>?</a:t>
                      </a:r>
                      <a:r>
                        <a:rPr lang="es-ES" sz="2200" kern="1200" dirty="0">
                          <a:solidFill>
                            <a:schemeClr val="tx1"/>
                          </a:solidFill>
                          <a:effectLst/>
                          <a:latin typeface="+mn-lt"/>
                          <a:ea typeface="+mn-ea"/>
                          <a:cs typeface="+mn-cs"/>
                        </a:rPr>
                        <a:t> </a:t>
                      </a:r>
                    </a:p>
                    <a:p>
                      <a:pPr algn="just"/>
                      <a:endParaRPr lang="es-ES" sz="2200" kern="1200" dirty="0">
                        <a:solidFill>
                          <a:schemeClr val="tx1"/>
                        </a:solidFill>
                        <a:effectLst/>
                        <a:latin typeface="+mn-lt"/>
                        <a:ea typeface="+mn-ea"/>
                        <a:cs typeface="+mn-cs"/>
                      </a:endParaRPr>
                    </a:p>
                    <a:p>
                      <a:pPr algn="just"/>
                      <a:r>
                        <a:rPr lang="es-ES" sz="2200" kern="1200" dirty="0">
                          <a:solidFill>
                            <a:schemeClr val="tx1"/>
                          </a:solidFill>
                          <a:effectLst/>
                          <a:latin typeface="+mn-lt"/>
                          <a:ea typeface="+mn-ea"/>
                          <a:cs typeface="+mn-cs"/>
                        </a:rPr>
                        <a:t>A través del grupo, los miembros obtuvieron apoyo para hacer frente y superar fases o episodios de estrés en sus vidas. Sentirse aceptado, escuchado y respetado mejoró la autoestima de los miembros del grupo. Posteriormente, dos de sus integrantes iniciaron carreras profesionales en el ámbito de los cuidados debido a aquella experiencia liberadora y al aliento que recibieron del grupo </a:t>
                      </a:r>
                      <a:r>
                        <a:rPr lang="es-ES" sz="2200" kern="1200" dirty="0" err="1">
                          <a:solidFill>
                            <a:schemeClr val="tx1"/>
                          </a:solidFill>
                          <a:effectLst/>
                          <a:latin typeface="+mn-lt"/>
                          <a:ea typeface="+mn-ea"/>
                          <a:cs typeface="+mn-cs"/>
                        </a:rPr>
                        <a:t>Sihaya</a:t>
                      </a:r>
                      <a:r>
                        <a:rPr lang="es-ES" sz="2200" kern="1200" dirty="0">
                          <a:solidFill>
                            <a:schemeClr val="tx1"/>
                          </a:solidFill>
                          <a:effectLst/>
                          <a:latin typeface="+mn-lt"/>
                          <a:ea typeface="+mn-ea"/>
                          <a:cs typeface="+mn-cs"/>
                        </a:rPr>
                        <a:t> </a:t>
                      </a:r>
                      <a:r>
                        <a:rPr lang="es-ES" sz="2200" kern="1200" dirty="0" err="1">
                          <a:solidFill>
                            <a:schemeClr val="tx1"/>
                          </a:solidFill>
                          <a:effectLst/>
                          <a:latin typeface="+mn-lt"/>
                          <a:ea typeface="+mn-ea"/>
                          <a:cs typeface="+mn-cs"/>
                        </a:rPr>
                        <a:t>Samooh</a:t>
                      </a:r>
                      <a:r>
                        <a:rPr lang="es-ES" sz="2200" kern="1200" dirty="0">
                          <a:solidFill>
                            <a:schemeClr val="tx1"/>
                          </a:solidFill>
                          <a:effectLst/>
                          <a:latin typeface="+mn-lt"/>
                          <a:ea typeface="+mn-ea"/>
                          <a:cs typeface="+mn-cs"/>
                        </a:rPr>
                        <a:t>.</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1199028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DE8-7429-43BE-A268-C1374D89EE54}"/>
              </a:ext>
            </a:extLst>
          </p:cNvPr>
          <p:cNvSpPr>
            <a:spLocks noGrp="1"/>
          </p:cNvSpPr>
          <p:nvPr>
            <p:ph type="title"/>
          </p:nvPr>
        </p:nvSpPr>
        <p:spPr>
          <a:xfrm>
            <a:off x="410953" y="506412"/>
            <a:ext cx="10807173" cy="407988"/>
          </a:xfrm>
        </p:spPr>
        <p:txBody>
          <a:bodyPr>
            <a:noAutofit/>
          </a:bodyPr>
          <a:lstStyle/>
          <a:p>
            <a:r>
              <a:rPr lang="en-GB" dirty="0"/>
              <a:t>5. </a:t>
            </a:r>
            <a:r>
              <a:rPr lang="es-ES" dirty="0"/>
              <a:t>Dirigir las reuniones del grupo de apoyo entre iguales - 20</a:t>
            </a:r>
            <a:endParaRPr lang="x-none" dirty="0"/>
          </a:p>
        </p:txBody>
      </p:sp>
      <p:graphicFrame>
        <p:nvGraphicFramePr>
          <p:cNvPr id="4"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293271212"/>
              </p:ext>
            </p:extLst>
          </p:nvPr>
        </p:nvGraphicFramePr>
        <p:xfrm>
          <a:off x="528714" y="1329226"/>
          <a:ext cx="11174413" cy="3599613"/>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3599613">
                <a:tc>
                  <a:txBody>
                    <a:bodyPr/>
                    <a:lstStyle/>
                    <a:p>
                      <a:pPr algn="just"/>
                      <a:r>
                        <a:rPr lang="es-ES" sz="2200" b="1" kern="1200" dirty="0">
                          <a:solidFill>
                            <a:schemeClr val="tx1"/>
                          </a:solidFill>
                          <a:effectLst/>
                          <a:latin typeface="+mn-lt"/>
                          <a:ea typeface="+mn-ea"/>
                          <a:cs typeface="+mn-cs"/>
                        </a:rPr>
                        <a:t>¿Cuáles eran las carencias y limitaciones de </a:t>
                      </a:r>
                      <a:r>
                        <a:rPr lang="es-ES" sz="2200" b="1" kern="1200" dirty="0" err="1">
                          <a:solidFill>
                            <a:schemeClr val="tx1"/>
                          </a:solidFill>
                          <a:effectLst/>
                          <a:latin typeface="+mn-lt"/>
                          <a:ea typeface="+mn-ea"/>
                          <a:cs typeface="+mn-cs"/>
                        </a:rPr>
                        <a:t>Sihaya</a:t>
                      </a:r>
                      <a:r>
                        <a:rPr lang="es-ES" sz="2200" b="1" kern="1200" dirty="0">
                          <a:solidFill>
                            <a:schemeClr val="tx1"/>
                          </a:solidFill>
                          <a:effectLst/>
                          <a:latin typeface="+mn-lt"/>
                          <a:ea typeface="+mn-ea"/>
                          <a:cs typeface="+mn-cs"/>
                        </a:rPr>
                        <a:t>?</a:t>
                      </a:r>
                      <a:r>
                        <a:rPr lang="es-ES" sz="2200" kern="1200" dirty="0">
                          <a:solidFill>
                            <a:schemeClr val="tx1"/>
                          </a:solidFill>
                          <a:effectLst/>
                          <a:latin typeface="+mn-lt"/>
                          <a:ea typeface="+mn-ea"/>
                          <a:cs typeface="+mn-cs"/>
                        </a:rPr>
                        <a:t> </a:t>
                      </a:r>
                    </a:p>
                    <a:p>
                      <a:pPr algn="just"/>
                      <a:endParaRPr lang="es-ES" sz="2200" kern="1200" dirty="0">
                        <a:solidFill>
                          <a:schemeClr val="tx1"/>
                        </a:solidFill>
                        <a:effectLst/>
                        <a:latin typeface="+mn-lt"/>
                        <a:ea typeface="+mn-ea"/>
                        <a:cs typeface="+mn-cs"/>
                      </a:endParaRPr>
                    </a:p>
                    <a:p>
                      <a:pPr algn="just"/>
                      <a:r>
                        <a:rPr lang="es-ES" sz="2200" kern="1200" dirty="0">
                          <a:solidFill>
                            <a:schemeClr val="tx1"/>
                          </a:solidFill>
                          <a:effectLst/>
                          <a:latin typeface="+mn-lt"/>
                          <a:ea typeface="+mn-ea"/>
                          <a:cs typeface="+mn-cs"/>
                        </a:rPr>
                        <a:t>Había una cierta falta de estructura y metodología en el grupo, que dependía del sentido común colectivo de sus miembros, de la variedad de experiencias personales y de la escucha y el compartir. El grupo tuvo que hacer frente a varios problemas. Además, limitarse a escuchar las historias de los demás no bastaba para superar determinados problemas que algunos miembros concretos del grupo afrontaban. Muchos llegaban con muchas esperanzas, pero no obtenían la ayuda que esperaban y algunos no pudieron continuar asistiendo por diversos motivos. Muchas mujeres sufrían obstáculos específicos para acceder al grupo, en comparación con los hombres, que tenían más movilidad tanto en términos físicos como sociales. </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1921401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DE8-7429-43BE-A268-C1374D89EE54}"/>
              </a:ext>
            </a:extLst>
          </p:cNvPr>
          <p:cNvSpPr>
            <a:spLocks noGrp="1"/>
          </p:cNvSpPr>
          <p:nvPr>
            <p:ph type="title"/>
          </p:nvPr>
        </p:nvSpPr>
        <p:spPr>
          <a:xfrm>
            <a:off x="410953" y="506412"/>
            <a:ext cx="10807173" cy="407988"/>
          </a:xfrm>
        </p:spPr>
        <p:txBody>
          <a:bodyPr>
            <a:noAutofit/>
          </a:bodyPr>
          <a:lstStyle/>
          <a:p>
            <a:r>
              <a:rPr lang="en-GB" dirty="0"/>
              <a:t>5. </a:t>
            </a:r>
            <a:r>
              <a:rPr lang="es-ES" dirty="0"/>
              <a:t>Dirigir las reuniones del grupo de apoyo entre iguales - 21</a:t>
            </a:r>
            <a:endParaRPr lang="x-none" dirty="0"/>
          </a:p>
        </p:txBody>
      </p:sp>
      <p:graphicFrame>
        <p:nvGraphicFramePr>
          <p:cNvPr id="4"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3566965614"/>
              </p:ext>
            </p:extLst>
          </p:nvPr>
        </p:nvGraphicFramePr>
        <p:xfrm>
          <a:off x="506412" y="1260771"/>
          <a:ext cx="11174413" cy="4160520"/>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4012163">
                <a:tc>
                  <a:txBody>
                    <a:bodyPr/>
                    <a:lstStyle/>
                    <a:p>
                      <a:pPr algn="just"/>
                      <a:r>
                        <a:rPr lang="es-ES" sz="2100" b="1" kern="1200" dirty="0">
                          <a:solidFill>
                            <a:schemeClr val="tx1"/>
                          </a:solidFill>
                          <a:effectLst/>
                          <a:latin typeface="+mn-lt"/>
                          <a:ea typeface="+mn-ea"/>
                          <a:cs typeface="+mn-cs"/>
                        </a:rPr>
                        <a:t>¿Por qué se terminaron las reuniones de </a:t>
                      </a:r>
                      <a:r>
                        <a:rPr lang="es-ES" sz="2100" b="1" kern="1200" dirty="0" err="1">
                          <a:solidFill>
                            <a:schemeClr val="tx1"/>
                          </a:solidFill>
                          <a:effectLst/>
                          <a:latin typeface="+mn-lt"/>
                          <a:ea typeface="+mn-ea"/>
                          <a:cs typeface="+mn-cs"/>
                        </a:rPr>
                        <a:t>Sihaya</a:t>
                      </a:r>
                      <a:r>
                        <a:rPr lang="es-ES" sz="2100" b="1" kern="1200" dirty="0">
                          <a:solidFill>
                            <a:schemeClr val="tx1"/>
                          </a:solidFill>
                          <a:effectLst/>
                          <a:latin typeface="+mn-lt"/>
                          <a:ea typeface="+mn-ea"/>
                          <a:cs typeface="+mn-cs"/>
                        </a:rPr>
                        <a:t> </a:t>
                      </a:r>
                      <a:r>
                        <a:rPr lang="es-ES" sz="2100" b="1" kern="1200" dirty="0" err="1">
                          <a:solidFill>
                            <a:schemeClr val="tx1"/>
                          </a:solidFill>
                          <a:effectLst/>
                          <a:latin typeface="+mn-lt"/>
                          <a:ea typeface="+mn-ea"/>
                          <a:cs typeface="+mn-cs"/>
                        </a:rPr>
                        <a:t>Samooh</a:t>
                      </a:r>
                      <a:r>
                        <a:rPr lang="es-ES" sz="2100" b="1" kern="1200" dirty="0">
                          <a:solidFill>
                            <a:schemeClr val="tx1"/>
                          </a:solidFill>
                          <a:effectLst/>
                          <a:latin typeface="+mn-lt"/>
                          <a:ea typeface="+mn-ea"/>
                          <a:cs typeface="+mn-cs"/>
                        </a:rPr>
                        <a:t>?</a:t>
                      </a:r>
                      <a:endParaRPr lang="es-ES" sz="2100" kern="1200" dirty="0">
                        <a:solidFill>
                          <a:schemeClr val="tx1"/>
                        </a:solidFill>
                        <a:effectLst/>
                        <a:latin typeface="+mn-lt"/>
                        <a:ea typeface="+mn-ea"/>
                        <a:cs typeface="+mn-cs"/>
                      </a:endParaRPr>
                    </a:p>
                    <a:p>
                      <a:pPr algn="just"/>
                      <a:r>
                        <a:rPr lang="es-ES" sz="2100" kern="1200" dirty="0">
                          <a:solidFill>
                            <a:schemeClr val="tx1"/>
                          </a:solidFill>
                          <a:effectLst/>
                          <a:latin typeface="+mn-lt"/>
                          <a:ea typeface="+mn-ea"/>
                          <a:cs typeface="+mn-cs"/>
                        </a:rPr>
                        <a:t> </a:t>
                      </a:r>
                    </a:p>
                    <a:p>
                      <a:pPr algn="just"/>
                      <a:r>
                        <a:rPr lang="es-ES" sz="2100" kern="1200" dirty="0">
                          <a:solidFill>
                            <a:schemeClr val="tx1"/>
                          </a:solidFill>
                          <a:effectLst/>
                          <a:latin typeface="+mn-lt"/>
                          <a:ea typeface="+mn-ea"/>
                          <a:cs typeface="+mn-cs"/>
                        </a:rPr>
                        <a:t>Varios miembros que mantenían el grupo cohesionado se trasladaron a otras zonas o cambiaron de trabajo. Un miembro optó por poner en marcha una iniciativa de apoyo y de autoayuda en la salud mental más amplia. El grupo </a:t>
                      </a:r>
                      <a:r>
                        <a:rPr lang="es-ES" sz="2100" kern="1200" dirty="0" err="1">
                          <a:solidFill>
                            <a:schemeClr val="tx1"/>
                          </a:solidFill>
                          <a:effectLst/>
                          <a:latin typeface="+mn-lt"/>
                          <a:ea typeface="+mn-ea"/>
                          <a:cs typeface="+mn-cs"/>
                        </a:rPr>
                        <a:t>Sihaya</a:t>
                      </a:r>
                      <a:r>
                        <a:rPr lang="es-ES" sz="2100" kern="1200" dirty="0">
                          <a:solidFill>
                            <a:schemeClr val="tx1"/>
                          </a:solidFill>
                          <a:effectLst/>
                          <a:latin typeface="+mn-lt"/>
                          <a:ea typeface="+mn-ea"/>
                          <a:cs typeface="+mn-cs"/>
                        </a:rPr>
                        <a:t> </a:t>
                      </a:r>
                      <a:r>
                        <a:rPr lang="es-ES" sz="2100" kern="1200" dirty="0" err="1">
                          <a:solidFill>
                            <a:schemeClr val="tx1"/>
                          </a:solidFill>
                          <a:effectLst/>
                          <a:latin typeface="+mn-lt"/>
                          <a:ea typeface="+mn-ea"/>
                          <a:cs typeface="+mn-cs"/>
                        </a:rPr>
                        <a:t>Samooh</a:t>
                      </a:r>
                      <a:r>
                        <a:rPr lang="es-ES" sz="2100" kern="1200" dirty="0">
                          <a:solidFill>
                            <a:schemeClr val="tx1"/>
                          </a:solidFill>
                          <a:effectLst/>
                          <a:latin typeface="+mn-lt"/>
                          <a:ea typeface="+mn-ea"/>
                          <a:cs typeface="+mn-cs"/>
                        </a:rPr>
                        <a:t> perdió miembros a lo largo del tiempo. Un miembro se casó y lo abandonó, otro canalizó sus energías hacia un programa de formación en salud para mujeres y otro inició una larga lucha contra el cáncer. El grupo continuó reuniéndose durante dos años más, aunque cada vez era menos numeroso. </a:t>
                      </a:r>
                    </a:p>
                    <a:p>
                      <a:pPr algn="just"/>
                      <a:r>
                        <a:rPr lang="es-ES" sz="2100" kern="1200" dirty="0">
                          <a:solidFill>
                            <a:schemeClr val="tx1"/>
                          </a:solidFill>
                          <a:effectLst/>
                          <a:latin typeface="+mn-lt"/>
                          <a:ea typeface="+mn-ea"/>
                          <a:cs typeface="+mn-cs"/>
                        </a:rPr>
                        <a:t> </a:t>
                      </a:r>
                    </a:p>
                    <a:p>
                      <a:pPr algn="just"/>
                      <a:r>
                        <a:rPr lang="es-ES" sz="2100" kern="1200" dirty="0">
                          <a:solidFill>
                            <a:schemeClr val="tx1"/>
                          </a:solidFill>
                          <a:effectLst/>
                          <a:latin typeface="+mn-lt"/>
                          <a:ea typeface="+mn-ea"/>
                          <a:cs typeface="+mn-cs"/>
                        </a:rPr>
                        <a:t>Sin embargo, varios miembros del antiguo grupo </a:t>
                      </a:r>
                      <a:r>
                        <a:rPr lang="es-ES" sz="2100" kern="1200" dirty="0" err="1">
                          <a:solidFill>
                            <a:schemeClr val="tx1"/>
                          </a:solidFill>
                          <a:effectLst/>
                          <a:latin typeface="+mn-lt"/>
                          <a:ea typeface="+mn-ea"/>
                          <a:cs typeface="+mn-cs"/>
                        </a:rPr>
                        <a:t>Sihaya</a:t>
                      </a:r>
                      <a:r>
                        <a:rPr lang="es-ES" sz="2100" kern="1200" dirty="0">
                          <a:solidFill>
                            <a:schemeClr val="tx1"/>
                          </a:solidFill>
                          <a:effectLst/>
                          <a:latin typeface="+mn-lt"/>
                          <a:ea typeface="+mn-ea"/>
                          <a:cs typeface="+mn-cs"/>
                        </a:rPr>
                        <a:t> siguen reuniéndose esporádicamente o se mantienen en contacto telefónicamente. Indicaron que echan de menos el espacio sensible y protegido que crearon y que esperan que algún día se recree, no en un único lugar, sino en lugares diversos, donde muchos otros supervivientes pueden necesitar un grupo como </a:t>
                      </a:r>
                      <a:r>
                        <a:rPr lang="es-ES" sz="2100" kern="1200" dirty="0" err="1">
                          <a:solidFill>
                            <a:schemeClr val="tx1"/>
                          </a:solidFill>
                          <a:effectLst/>
                          <a:latin typeface="+mn-lt"/>
                          <a:ea typeface="+mn-ea"/>
                          <a:cs typeface="+mn-cs"/>
                        </a:rPr>
                        <a:t>Sihaya</a:t>
                      </a:r>
                      <a:r>
                        <a:rPr lang="es-ES" sz="2100" kern="1200" dirty="0">
                          <a:solidFill>
                            <a:schemeClr val="tx1"/>
                          </a:solidFill>
                          <a:effectLst/>
                          <a:latin typeface="+mn-lt"/>
                          <a:ea typeface="+mn-ea"/>
                          <a:cs typeface="+mn-cs"/>
                        </a:rPr>
                        <a:t> </a:t>
                      </a:r>
                      <a:r>
                        <a:rPr lang="es-ES" sz="2100" kern="1200" dirty="0" err="1">
                          <a:solidFill>
                            <a:schemeClr val="tx1"/>
                          </a:solidFill>
                          <a:effectLst/>
                          <a:latin typeface="+mn-lt"/>
                          <a:ea typeface="+mn-ea"/>
                          <a:cs typeface="+mn-cs"/>
                        </a:rPr>
                        <a:t>Samooh</a:t>
                      </a:r>
                      <a:r>
                        <a:rPr lang="es-ES" sz="2100" kern="1200" dirty="0">
                          <a:solidFill>
                            <a:schemeClr val="tx1"/>
                          </a:solidFill>
                          <a:effectLst/>
                          <a:latin typeface="+mn-lt"/>
                          <a:ea typeface="+mn-ea"/>
                          <a:cs typeface="+mn-cs"/>
                        </a:rPr>
                        <a:t>. </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2893895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DE8-7429-43BE-A268-C1374D89EE54}"/>
              </a:ext>
            </a:extLst>
          </p:cNvPr>
          <p:cNvSpPr>
            <a:spLocks noGrp="1"/>
          </p:cNvSpPr>
          <p:nvPr>
            <p:ph type="title"/>
          </p:nvPr>
        </p:nvSpPr>
        <p:spPr>
          <a:xfrm>
            <a:off x="410953" y="506412"/>
            <a:ext cx="10807173" cy="407988"/>
          </a:xfrm>
        </p:spPr>
        <p:txBody>
          <a:bodyPr>
            <a:noAutofit/>
          </a:bodyPr>
          <a:lstStyle/>
          <a:p>
            <a:r>
              <a:rPr lang="en-GB" dirty="0"/>
              <a:t>5. </a:t>
            </a:r>
            <a:r>
              <a:rPr lang="es-ES" dirty="0"/>
              <a:t>Dirigir las reuniones del grupo de apoyo entre iguales - 22</a:t>
            </a:r>
            <a:endParaRPr lang="x-none" dirty="0"/>
          </a:p>
        </p:txBody>
      </p:sp>
      <p:graphicFrame>
        <p:nvGraphicFramePr>
          <p:cNvPr id="4"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2678469569"/>
              </p:ext>
            </p:extLst>
          </p:nvPr>
        </p:nvGraphicFramePr>
        <p:xfrm>
          <a:off x="506412" y="1260771"/>
          <a:ext cx="11174413" cy="4023360"/>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4012163">
                <a:tc>
                  <a:txBody>
                    <a:bodyPr/>
                    <a:lstStyle/>
                    <a:p>
                      <a:pPr algn="just"/>
                      <a:r>
                        <a:rPr lang="es-ES" sz="2200" b="1" kern="1200" dirty="0">
                          <a:solidFill>
                            <a:schemeClr val="tx1"/>
                          </a:solidFill>
                          <a:effectLst/>
                          <a:latin typeface="+mn-lt"/>
                          <a:ea typeface="+mn-ea"/>
                          <a:cs typeface="+mn-cs"/>
                        </a:rPr>
                        <a:t>¿Qué relevancia tiene la experiencia de siete años de </a:t>
                      </a:r>
                      <a:r>
                        <a:rPr lang="es-ES" sz="2200" b="1" kern="1200" dirty="0" err="1">
                          <a:solidFill>
                            <a:schemeClr val="tx1"/>
                          </a:solidFill>
                          <a:effectLst/>
                          <a:latin typeface="+mn-lt"/>
                          <a:ea typeface="+mn-ea"/>
                          <a:cs typeface="+mn-cs"/>
                        </a:rPr>
                        <a:t>Sihaya</a:t>
                      </a:r>
                      <a:r>
                        <a:rPr lang="es-ES" sz="2200" b="1" kern="1200" dirty="0">
                          <a:solidFill>
                            <a:schemeClr val="tx1"/>
                          </a:solidFill>
                          <a:effectLst/>
                          <a:latin typeface="+mn-lt"/>
                          <a:ea typeface="+mn-ea"/>
                          <a:cs typeface="+mn-cs"/>
                        </a:rPr>
                        <a:t> </a:t>
                      </a:r>
                      <a:r>
                        <a:rPr lang="es-ES" sz="2200" b="1" kern="1200" dirty="0" err="1">
                          <a:solidFill>
                            <a:schemeClr val="tx1"/>
                          </a:solidFill>
                          <a:effectLst/>
                          <a:latin typeface="+mn-lt"/>
                          <a:ea typeface="+mn-ea"/>
                          <a:cs typeface="+mn-cs"/>
                        </a:rPr>
                        <a:t>Samooh</a:t>
                      </a:r>
                      <a:r>
                        <a:rPr lang="es-ES" sz="2200" b="1" kern="1200" dirty="0">
                          <a:solidFill>
                            <a:schemeClr val="tx1"/>
                          </a:solidFill>
                          <a:effectLst/>
                          <a:latin typeface="+mn-lt"/>
                          <a:ea typeface="+mn-ea"/>
                          <a:cs typeface="+mn-cs"/>
                        </a:rPr>
                        <a:t>?</a:t>
                      </a:r>
                      <a:endParaRPr lang="es-ES" sz="2200" kern="1200" dirty="0">
                        <a:solidFill>
                          <a:schemeClr val="tx1"/>
                        </a:solidFill>
                        <a:effectLst/>
                        <a:latin typeface="+mn-lt"/>
                        <a:ea typeface="+mn-ea"/>
                        <a:cs typeface="+mn-cs"/>
                      </a:endParaRPr>
                    </a:p>
                    <a:p>
                      <a:pPr algn="just"/>
                      <a:r>
                        <a:rPr lang="es-ES" sz="2200" kern="1200" dirty="0">
                          <a:solidFill>
                            <a:schemeClr val="tx1"/>
                          </a:solidFill>
                          <a:effectLst/>
                          <a:latin typeface="+mn-lt"/>
                          <a:ea typeface="+mn-ea"/>
                          <a:cs typeface="+mn-cs"/>
                        </a:rPr>
                        <a:t> </a:t>
                      </a:r>
                    </a:p>
                    <a:p>
                      <a:pPr algn="just"/>
                      <a:r>
                        <a:rPr lang="es-ES" sz="2200" kern="1200" dirty="0">
                          <a:solidFill>
                            <a:schemeClr val="tx1"/>
                          </a:solidFill>
                          <a:effectLst/>
                          <a:latin typeface="+mn-lt"/>
                          <a:ea typeface="+mn-ea"/>
                          <a:cs typeface="+mn-cs"/>
                        </a:rPr>
                        <a:t>Fue el primer grupo de apoyo de ayuda mutua para la salud mental organizado en Pune y pionero en la India. Demostró que se podía crear un espacio social seguro que podía mantener a raya el estigma y la opresión de la sociedad. El grupo tenía la idea de crear muchos espacios de esta índole en el futuro, que, al tener un volumen superior, pudieran contribuir a  construir una sociedad mejor.</a:t>
                      </a:r>
                    </a:p>
                    <a:p>
                      <a:pPr algn="just"/>
                      <a:r>
                        <a:rPr lang="es-ES" sz="2200" kern="1200" dirty="0">
                          <a:solidFill>
                            <a:schemeClr val="tx1"/>
                          </a:solidFill>
                          <a:effectLst/>
                          <a:latin typeface="+mn-lt"/>
                          <a:ea typeface="+mn-ea"/>
                          <a:cs typeface="+mn-cs"/>
                        </a:rPr>
                        <a:t> </a:t>
                      </a:r>
                    </a:p>
                    <a:p>
                      <a:pPr algn="just"/>
                      <a:r>
                        <a:rPr lang="es-ES" sz="2200" kern="1200" dirty="0" err="1">
                          <a:solidFill>
                            <a:schemeClr val="tx1"/>
                          </a:solidFill>
                          <a:effectLst/>
                          <a:latin typeface="+mn-lt"/>
                          <a:ea typeface="+mn-ea"/>
                          <a:cs typeface="+mn-cs"/>
                        </a:rPr>
                        <a:t>Sihaya</a:t>
                      </a:r>
                      <a:r>
                        <a:rPr lang="es-ES" sz="2200" kern="1200" dirty="0">
                          <a:solidFill>
                            <a:schemeClr val="tx1"/>
                          </a:solidFill>
                          <a:effectLst/>
                          <a:latin typeface="+mn-lt"/>
                          <a:ea typeface="+mn-ea"/>
                          <a:cs typeface="+mn-cs"/>
                        </a:rPr>
                        <a:t> </a:t>
                      </a:r>
                      <a:r>
                        <a:rPr lang="es-ES" sz="2200" kern="1200" dirty="0" err="1">
                          <a:solidFill>
                            <a:schemeClr val="tx1"/>
                          </a:solidFill>
                          <a:effectLst/>
                          <a:latin typeface="+mn-lt"/>
                          <a:ea typeface="+mn-ea"/>
                          <a:cs typeface="+mn-cs"/>
                        </a:rPr>
                        <a:t>Samooh</a:t>
                      </a:r>
                      <a:r>
                        <a:rPr lang="es-ES" sz="2200" kern="1200" dirty="0">
                          <a:solidFill>
                            <a:schemeClr val="tx1"/>
                          </a:solidFill>
                          <a:effectLst/>
                          <a:latin typeface="+mn-lt"/>
                          <a:ea typeface="+mn-ea"/>
                          <a:cs typeface="+mn-cs"/>
                        </a:rPr>
                        <a:t> también ilustra que un grupo de apoyo entre iguales puede cambiar y adaptarse a las necesidades de sus miembros con el tiempo, y que no debe reunirse indefinidamente para ser fructífero. En </a:t>
                      </a:r>
                      <a:r>
                        <a:rPr lang="es-ES" sz="2200" kern="1200" dirty="0" err="1">
                          <a:solidFill>
                            <a:schemeClr val="tx1"/>
                          </a:solidFill>
                          <a:effectLst/>
                          <a:latin typeface="+mn-lt"/>
                          <a:ea typeface="+mn-ea"/>
                          <a:cs typeface="+mn-cs"/>
                        </a:rPr>
                        <a:t>Sihaya</a:t>
                      </a:r>
                      <a:r>
                        <a:rPr lang="es-ES" sz="2200" kern="1200" dirty="0">
                          <a:solidFill>
                            <a:schemeClr val="tx1"/>
                          </a:solidFill>
                          <a:effectLst/>
                          <a:latin typeface="+mn-lt"/>
                          <a:ea typeface="+mn-ea"/>
                          <a:cs typeface="+mn-cs"/>
                        </a:rPr>
                        <a:t> </a:t>
                      </a:r>
                      <a:r>
                        <a:rPr lang="es-ES" sz="2200" kern="1200" dirty="0" err="1">
                          <a:solidFill>
                            <a:schemeClr val="tx1"/>
                          </a:solidFill>
                          <a:effectLst/>
                          <a:latin typeface="+mn-lt"/>
                          <a:ea typeface="+mn-ea"/>
                          <a:cs typeface="+mn-cs"/>
                        </a:rPr>
                        <a:t>Samooh</a:t>
                      </a:r>
                      <a:r>
                        <a:rPr lang="es-ES" sz="2200" kern="1200" dirty="0">
                          <a:solidFill>
                            <a:schemeClr val="tx1"/>
                          </a:solidFill>
                          <a:effectLst/>
                          <a:latin typeface="+mn-lt"/>
                          <a:ea typeface="+mn-ea"/>
                          <a:cs typeface="+mn-cs"/>
                        </a:rPr>
                        <a:t>, los miembros se apoyaron unos a otros y crearon un espacio donde podían escuchar y compartir experiencias.</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2893895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A3BD-1C5C-40C6-A291-1C6B8BFB6929}"/>
              </a:ext>
            </a:extLst>
          </p:cNvPr>
          <p:cNvSpPr>
            <a:spLocks noGrp="1"/>
          </p:cNvSpPr>
          <p:nvPr>
            <p:ph type="title"/>
          </p:nvPr>
        </p:nvSpPr>
        <p:spPr>
          <a:xfrm>
            <a:off x="410953" y="506412"/>
            <a:ext cx="11007895" cy="407988"/>
          </a:xfrm>
        </p:spPr>
        <p:txBody>
          <a:bodyPr>
            <a:noAutofit/>
          </a:bodyPr>
          <a:lstStyle/>
          <a:p>
            <a:r>
              <a:rPr lang="en-GB" dirty="0"/>
              <a:t>5. </a:t>
            </a:r>
            <a:r>
              <a:rPr lang="es-ES" dirty="0"/>
              <a:t>Dirigir las reuniones del grupo de apoyo entre iguales - 23</a:t>
            </a:r>
            <a:endParaRPr lang="x-none" dirty="0"/>
          </a:p>
        </p:txBody>
      </p:sp>
      <p:graphicFrame>
        <p:nvGraphicFramePr>
          <p:cNvPr id="7"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122931489"/>
              </p:ext>
            </p:extLst>
          </p:nvPr>
        </p:nvGraphicFramePr>
        <p:xfrm>
          <a:off x="506413" y="1216165"/>
          <a:ext cx="11174413" cy="4297680"/>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4012163">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s-ES" sz="2200" b="1" dirty="0"/>
                        <a:t>Grupos de autogestión y apoyo entre iguales, Mental </a:t>
                      </a:r>
                      <a:r>
                        <a:rPr lang="es-ES" sz="2200" b="1" dirty="0" err="1"/>
                        <a:t>Health</a:t>
                      </a:r>
                      <a:r>
                        <a:rPr lang="es-ES" sz="2200" b="1" dirty="0"/>
                        <a:t> </a:t>
                      </a:r>
                      <a:r>
                        <a:rPr lang="es-ES" sz="2200" b="1" dirty="0" err="1"/>
                        <a:t>Foundation</a:t>
                      </a:r>
                      <a:r>
                        <a:rPr lang="es-ES" sz="2200" b="1" dirty="0"/>
                        <a:t>, Gales, Reino Unido </a:t>
                      </a:r>
                      <a:endParaRPr lang="en-US" sz="2200" b="1" dirty="0"/>
                    </a:p>
                    <a:p>
                      <a:pPr marL="285750" indent="-285750">
                        <a:spcAft>
                          <a:spcPts val="600"/>
                        </a:spcAft>
                        <a:buFont typeface="Arial" panose="020B0604020202020204" pitchFamily="34" charset="0"/>
                        <a:buChar char="•"/>
                      </a:pPr>
                      <a:r>
                        <a:rPr lang="en-GB" sz="2200" dirty="0"/>
                        <a:t>The Mental Health Foundation in the United Kingdom developed a national programme of peer support groups for people who had used mental health services in Wales. </a:t>
                      </a:r>
                    </a:p>
                    <a:p>
                      <a:pPr marL="285750" indent="-285750">
                        <a:spcAft>
                          <a:spcPts val="600"/>
                        </a:spcAft>
                        <a:buFont typeface="Arial" panose="020B0604020202020204" pitchFamily="34" charset="0"/>
                        <a:buChar char="•"/>
                      </a:pPr>
                      <a:r>
                        <a:rPr lang="en-GB" sz="2200" dirty="0"/>
                        <a:t>A questionnaire and two consultation days in different areas were used to identify the characteristics of a good peer support group, namely: </a:t>
                      </a:r>
                    </a:p>
                    <a:p>
                      <a:pPr marL="285750" lvl="0" indent="-285750">
                        <a:spcAft>
                          <a:spcPts val="600"/>
                        </a:spcAft>
                        <a:buFont typeface="Arial" panose="020B0604020202020204" pitchFamily="34" charset="0"/>
                        <a:buChar char="•"/>
                      </a:pPr>
                      <a:r>
                        <a:rPr lang="en-GB" sz="2200" dirty="0"/>
                        <a:t>One (or more) person(s) should take responsibility to keep the group going. </a:t>
                      </a:r>
                      <a:endParaRPr lang="x-none" sz="2200"/>
                    </a:p>
                    <a:p>
                      <a:pPr marL="285750" lvl="0" indent="-285750">
                        <a:spcAft>
                          <a:spcPts val="600"/>
                        </a:spcAft>
                        <a:buFont typeface="Arial" panose="020B0604020202020204" pitchFamily="34" charset="0"/>
                        <a:buChar char="•"/>
                      </a:pPr>
                      <a:r>
                        <a:rPr lang="en-GB" sz="2200" dirty="0"/>
                        <a:t>This person (or people) should come from the group, not from outside. </a:t>
                      </a:r>
                      <a:endParaRPr lang="x-none" sz="2200"/>
                    </a:p>
                    <a:p>
                      <a:pPr marL="285750" lvl="0" indent="-285750">
                        <a:spcAft>
                          <a:spcPts val="600"/>
                        </a:spcAft>
                        <a:buFont typeface="Arial" panose="020B0604020202020204" pitchFamily="34" charset="0"/>
                        <a:buChar char="•"/>
                      </a:pPr>
                      <a:r>
                        <a:rPr lang="en-GB" sz="2200" dirty="0"/>
                        <a:t>The group needs a clear purpose</a:t>
                      </a:r>
                    </a:p>
                    <a:p>
                      <a:pPr marL="285750" lvl="0" indent="-285750">
                        <a:spcAft>
                          <a:spcPts val="600"/>
                        </a:spcAft>
                        <a:buFont typeface="Arial" panose="020B0604020202020204" pitchFamily="34" charset="0"/>
                        <a:buChar char="•"/>
                      </a:pPr>
                      <a:r>
                        <a:rPr lang="en-GB" sz="2200" dirty="0"/>
                        <a:t>Setting and reviewing goals are important.</a:t>
                      </a:r>
                      <a:endParaRPr lang="x-none" sz="2200"/>
                    </a:p>
                    <a:p>
                      <a:pPr marL="285750" lvl="0" indent="-285750">
                        <a:spcAft>
                          <a:spcPts val="600"/>
                        </a:spcAft>
                        <a:buFont typeface="Arial" panose="020B0604020202020204" pitchFamily="34" charset="0"/>
                        <a:buChar char="•"/>
                      </a:pPr>
                      <a:r>
                        <a:rPr lang="en-GB" sz="2200" dirty="0"/>
                        <a:t>Groups need to have agreed ground rules. </a:t>
                      </a:r>
                      <a:endParaRPr lang="x-none" sz="2200"/>
                    </a:p>
                    <a:p>
                      <a:pPr marL="285750" indent="-285750">
                        <a:spcAft>
                          <a:spcPts val="600"/>
                        </a:spcAft>
                        <a:buFont typeface="Arial" panose="020B0604020202020204" pitchFamily="34" charset="0"/>
                        <a:buChar char="•"/>
                      </a:pPr>
                      <a:r>
                        <a:rPr lang="en-GB" sz="2200" dirty="0"/>
                        <a:t>Groups need opportunities to share learning with other groups.</a:t>
                      </a:r>
                      <a:endParaRPr lang="x-none" sz="2200" b="1" dirty="0">
                        <a:effectLst/>
                        <a:latin typeface="+mn-lt"/>
                        <a:ea typeface="SimSun" panose="02010600030101010101" pitchFamily="2" charset="-122"/>
                        <a:cs typeface="Times New Roman" panose="02020603050405020304" pitchFamily="18" charset="0"/>
                      </a:endParaRP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2485669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CD5AFB7-761B-411D-9E21-C8F4702B1066}"/>
              </a:ext>
            </a:extLst>
          </p:cNvPr>
          <p:cNvGraphicFramePr>
            <a:graphicFrameLocks noGrp="1"/>
          </p:cNvGraphicFramePr>
          <p:nvPr>
            <p:ph sz="quarter" idx="14"/>
            <p:extLst>
              <p:ext uri="{D42A27DB-BD31-4B8C-83A1-F6EECF244321}">
                <p14:modId xmlns:p14="http://schemas.microsoft.com/office/powerpoint/2010/main" val="3538862877"/>
              </p:ext>
            </p:extLst>
          </p:nvPr>
        </p:nvGraphicFramePr>
        <p:xfrm>
          <a:off x="506413" y="1511300"/>
          <a:ext cx="11174413" cy="2444880"/>
        </p:xfrm>
        <a:graphic>
          <a:graphicData uri="http://schemas.openxmlformats.org/drawingml/2006/table">
            <a:tbl>
              <a:tblPr firstRow="1" firstCol="1" bandRow="1"/>
              <a:tblGrid>
                <a:gridCol w="11174413">
                  <a:extLst>
                    <a:ext uri="{9D8B030D-6E8A-4147-A177-3AD203B41FA5}">
                      <a16:colId xmlns:a16="http://schemas.microsoft.com/office/drawing/2014/main" val="107068370"/>
                    </a:ext>
                  </a:extLst>
                </a:gridCol>
              </a:tblGrid>
              <a:tr h="2444880">
                <a:tc>
                  <a:txBody>
                    <a:bodyPr/>
                    <a:lstStyle/>
                    <a:p>
                      <a:pPr marL="0" marR="0" algn="just">
                        <a:spcBef>
                          <a:spcPts val="0"/>
                        </a:spcBef>
                        <a:spcAft>
                          <a:spcPts val="1000"/>
                        </a:spcAft>
                      </a:pPr>
                      <a:r>
                        <a:rPr lang="es-ES" sz="2200" b="1" dirty="0">
                          <a:solidFill>
                            <a:srgbClr val="000000"/>
                          </a:solidFill>
                          <a:effectLst/>
                          <a:latin typeface="+mn-lt"/>
                          <a:ea typeface="SimSun" panose="02010600030101010101" pitchFamily="2" charset="-122"/>
                          <a:cs typeface="Arial" panose="020B0604020202020204" pitchFamily="34" charset="0"/>
                        </a:rPr>
                        <a:t>Posibles desafíos para desarrollar grupos de apoyo entre iguales, Uganda </a:t>
                      </a:r>
                    </a:p>
                    <a:p>
                      <a:pPr algn="just"/>
                      <a:r>
                        <a:rPr lang="es-ES" sz="2200" kern="1200" dirty="0">
                          <a:solidFill>
                            <a:schemeClr val="tx1"/>
                          </a:solidFill>
                          <a:effectLst/>
                          <a:latin typeface="+mn-lt"/>
                          <a:ea typeface="+mn-ea"/>
                          <a:cs typeface="+mn-cs"/>
                        </a:rPr>
                        <a:t>Joseph </a:t>
                      </a:r>
                      <a:r>
                        <a:rPr lang="es-ES" sz="2200" kern="1200" dirty="0" err="1">
                          <a:solidFill>
                            <a:schemeClr val="tx1"/>
                          </a:solidFill>
                          <a:effectLst/>
                          <a:latin typeface="+mn-lt"/>
                          <a:ea typeface="+mn-ea"/>
                          <a:cs typeface="+mn-cs"/>
                        </a:rPr>
                        <a:t>Atukunda</a:t>
                      </a:r>
                      <a:r>
                        <a:rPr lang="es-ES" sz="2200" kern="1200" dirty="0">
                          <a:solidFill>
                            <a:schemeClr val="tx1"/>
                          </a:solidFill>
                          <a:effectLst/>
                          <a:latin typeface="+mn-lt"/>
                          <a:ea typeface="+mn-ea"/>
                          <a:cs typeface="+mn-cs"/>
                        </a:rPr>
                        <a:t>, un encargado de servicios de </a:t>
                      </a:r>
                      <a:r>
                        <a:rPr lang="es-ES" sz="2200" kern="1200" dirty="0" err="1">
                          <a:solidFill>
                            <a:schemeClr val="tx1"/>
                          </a:solidFill>
                          <a:effectLst/>
                          <a:latin typeface="+mn-lt"/>
                          <a:ea typeface="+mn-ea"/>
                          <a:cs typeface="+mn-cs"/>
                        </a:rPr>
                        <a:t>HeartSounds</a:t>
                      </a:r>
                      <a:r>
                        <a:rPr lang="es-ES" sz="2200" kern="1200" dirty="0">
                          <a:solidFill>
                            <a:schemeClr val="tx1"/>
                          </a:solidFill>
                          <a:effectLst/>
                          <a:latin typeface="+mn-lt"/>
                          <a:ea typeface="+mn-ea"/>
                          <a:cs typeface="+mn-cs"/>
                        </a:rPr>
                        <a:t>, en Uganda, explica en un breve vídeo qué es un grupo de apoyo entre iguales y relata su experiencia dirigiendo una iniciativa de apoyo entre iguales en Uganda, describiendo los desafíos que encontró en el proceso. </a:t>
                      </a:r>
                    </a:p>
                    <a:p>
                      <a:pPr algn="just"/>
                      <a:r>
                        <a:rPr lang="es-ES" sz="2200" kern="1200" dirty="0">
                          <a:solidFill>
                            <a:schemeClr val="tx1"/>
                          </a:solidFill>
                          <a:effectLst/>
                          <a:latin typeface="+mn-lt"/>
                          <a:ea typeface="+mn-ea"/>
                          <a:cs typeface="+mn-cs"/>
                        </a:rPr>
                        <a:t> </a:t>
                      </a:r>
                    </a:p>
                    <a:p>
                      <a:pPr algn="just"/>
                      <a:r>
                        <a:rPr lang="es-ES" sz="2200" kern="1200" dirty="0">
                          <a:solidFill>
                            <a:schemeClr val="tx1"/>
                          </a:solidFill>
                          <a:effectLst/>
                          <a:latin typeface="+mn-lt"/>
                          <a:ea typeface="+mn-ea"/>
                          <a:cs typeface="+mn-cs"/>
                        </a:rPr>
                        <a:t>El vídeo (4:46) está disponible en: </a:t>
                      </a:r>
                      <a:r>
                        <a:rPr lang="es-ES" sz="2200" u="sng" kern="1200" dirty="0">
                          <a:solidFill>
                            <a:schemeClr val="tx1"/>
                          </a:solidFill>
                          <a:effectLst/>
                          <a:latin typeface="+mn-lt"/>
                          <a:ea typeface="+mn-ea"/>
                          <a:cs typeface="+mn-cs"/>
                          <a:hlinkClick r:id="rId3"/>
                        </a:rPr>
                        <a:t>https://youtu.be/xpyjTmUDhHs</a:t>
                      </a:r>
                      <a:endParaRPr lang="x-none" sz="2200" dirty="0">
                        <a:solidFill>
                          <a:srgbClr val="000000"/>
                        </a:solidFill>
                        <a:effectLst/>
                        <a:latin typeface="+mn-lt"/>
                        <a:ea typeface="SimSun" panose="02010600030101010101" pitchFamily="2" charset="-122"/>
                        <a:cs typeface="Arial" panose="020B0604020202020204" pitchFamily="34" charset="0"/>
                      </a:endParaRP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2978546693"/>
                  </a:ext>
                </a:extLst>
              </a:tr>
            </a:tbl>
          </a:graphicData>
        </a:graphic>
      </p:graphicFrame>
      <p:sp>
        <p:nvSpPr>
          <p:cNvPr id="2" name="Title 1">
            <a:extLst>
              <a:ext uri="{FF2B5EF4-FFF2-40B4-BE49-F238E27FC236}">
                <a16:creationId xmlns:a16="http://schemas.microsoft.com/office/drawing/2014/main" id="{2D8802D3-7BAE-4477-A5A0-369E226DE8C0}"/>
              </a:ext>
            </a:extLst>
          </p:cNvPr>
          <p:cNvSpPr>
            <a:spLocks noGrp="1"/>
          </p:cNvSpPr>
          <p:nvPr>
            <p:ph type="title"/>
          </p:nvPr>
        </p:nvSpPr>
        <p:spPr>
          <a:xfrm>
            <a:off x="410953" y="506412"/>
            <a:ext cx="11141709" cy="430290"/>
          </a:xfrm>
        </p:spPr>
        <p:txBody>
          <a:bodyPr/>
          <a:lstStyle/>
          <a:p>
            <a:r>
              <a:rPr lang="en-GB" dirty="0"/>
              <a:t>5. </a:t>
            </a:r>
            <a:r>
              <a:rPr lang="es-ES" dirty="0"/>
              <a:t>Dirigir las reuniones del grupo de apoyo entre iguales - 24</a:t>
            </a:r>
            <a:endParaRPr lang="x-none" dirty="0"/>
          </a:p>
        </p:txBody>
      </p:sp>
    </p:spTree>
    <p:extLst>
      <p:ext uri="{BB962C8B-B14F-4D97-AF65-F5344CB8AC3E}">
        <p14:creationId xmlns:p14="http://schemas.microsoft.com/office/powerpoint/2010/main" val="3710922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66</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Reconocimientos</a:t>
            </a:r>
            <a:br>
              <a:rPr lang="en-US" dirty="0"/>
            </a:br>
            <a:endParaRPr lang="en-US" dirty="0"/>
          </a:p>
        </p:txBody>
      </p:sp>
    </p:spTree>
    <p:extLst>
      <p:ext uri="{BB962C8B-B14F-4D97-AF65-F5344CB8AC3E}">
        <p14:creationId xmlns:p14="http://schemas.microsoft.com/office/powerpoint/2010/main" val="347190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FCFA-D3ED-408E-8118-C52B7923ACF0}"/>
              </a:ext>
            </a:extLst>
          </p:cNvPr>
          <p:cNvSpPr>
            <a:spLocks noGrp="1"/>
          </p:cNvSpPr>
          <p:nvPr>
            <p:ph type="title"/>
          </p:nvPr>
        </p:nvSpPr>
        <p:spPr/>
        <p:txBody>
          <a:bodyPr/>
          <a:lstStyle/>
          <a:p>
            <a:r>
              <a:rPr lang="en-GB" dirty="0"/>
              <a:t>1. </a:t>
            </a:r>
            <a:r>
              <a:rPr lang="en-GB" dirty="0" err="1"/>
              <a:t>Introducción</a:t>
            </a:r>
            <a:endParaRPr lang="x-none" dirty="0"/>
          </a:p>
        </p:txBody>
      </p:sp>
      <p:sp>
        <p:nvSpPr>
          <p:cNvPr id="3" name="Content Placeholder 2">
            <a:extLst>
              <a:ext uri="{FF2B5EF4-FFF2-40B4-BE49-F238E27FC236}">
                <a16:creationId xmlns:a16="http://schemas.microsoft.com/office/drawing/2014/main" id="{3BD581BD-3F0C-41FE-9627-14EEEDE9456D}"/>
              </a:ext>
            </a:extLst>
          </p:cNvPr>
          <p:cNvSpPr>
            <a:spLocks noGrp="1"/>
          </p:cNvSpPr>
          <p:nvPr>
            <p:ph sz="quarter" idx="4294967295"/>
          </p:nvPr>
        </p:nvSpPr>
        <p:spPr>
          <a:xfrm>
            <a:off x="0" y="1511300"/>
            <a:ext cx="11174413" cy="4500563"/>
          </a:xfrm>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34AD85E3-6342-C945-9591-E605AB04D40B}"/>
              </a:ext>
            </a:extLst>
          </p:cNvPr>
          <p:cNvSpPr txBox="1"/>
          <p:nvPr/>
        </p:nvSpPr>
        <p:spPr>
          <a:xfrm>
            <a:off x="11737910" y="6904653"/>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341602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9BF27-18A7-46AF-BCD6-B45FD3BA0FFC}"/>
              </a:ext>
            </a:extLst>
          </p:cNvPr>
          <p:cNvSpPr>
            <a:spLocks noGrp="1"/>
          </p:cNvSpPr>
          <p:nvPr>
            <p:ph sz="quarter" idx="14"/>
          </p:nvPr>
        </p:nvSpPr>
        <p:spPr>
          <a:xfrm>
            <a:off x="507195" y="1405054"/>
            <a:ext cx="11174412" cy="4606134"/>
          </a:xfrm>
        </p:spPr>
        <p:txBody>
          <a:bodyPr>
            <a:normAutofit/>
          </a:bodyPr>
          <a:lstStyle/>
          <a:p>
            <a:pPr algn="just"/>
            <a:r>
              <a:rPr lang="es-ES" dirty="0"/>
              <a:t>El objetivo de este módulo es servir de orientación sobre cómo ofrecer y reforzar los grupos de apoyo entre iguales, también llamados </a:t>
            </a:r>
            <a:r>
              <a:rPr lang="es-ES" i="1" dirty="0"/>
              <a:t>grupos de ayuda mutua</a:t>
            </a:r>
            <a:r>
              <a:rPr lang="es-ES" dirty="0"/>
              <a:t>, formados por personas con discapacidad psicosocial, intelectual o cognitiva, así como grupos formados por familiares y/o cuidadores.</a:t>
            </a:r>
          </a:p>
          <a:p>
            <a:pPr algn="just"/>
            <a:r>
              <a:rPr lang="es-ES" dirty="0"/>
              <a:t>Si bien el módulo se centra en el apoyo entre iguales de un grupo, también puede resultar beneficioso hacer un acompañamiento individual y ofrecer apoyo entre iguales a través de internet y otros medios.</a:t>
            </a:r>
          </a:p>
          <a:p>
            <a:pPr algn="just"/>
            <a:r>
              <a:rPr lang="es-ES" dirty="0"/>
              <a:t>No todo el mundo puede (o quiere) reunirse o asistir a reuniones periódicas en persona. Algunas alternativas posibles pueden ser conversaciones telefónicas, </a:t>
            </a:r>
            <a:r>
              <a:rPr lang="es-ES" dirty="0" err="1"/>
              <a:t>videollamadas</a:t>
            </a:r>
            <a:r>
              <a:rPr lang="es-ES" dirty="0"/>
              <a:t>, reuniones de grupo en línea, sitios web o las redes sociales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408D61B2-6027-41C1-B9D1-ACD09FCBD1CB}"/>
              </a:ext>
            </a:extLst>
          </p:cNvPr>
          <p:cNvSpPr>
            <a:spLocks noGrp="1"/>
          </p:cNvSpPr>
          <p:nvPr>
            <p:ph type="title"/>
          </p:nvPr>
        </p:nvSpPr>
        <p:spPr/>
        <p:txBody>
          <a:bodyPr/>
          <a:lstStyle/>
          <a:p>
            <a:r>
              <a:rPr lang="en-GB" dirty="0"/>
              <a:t>1. </a:t>
            </a:r>
            <a:r>
              <a:rPr lang="en-GB" dirty="0" err="1"/>
              <a:t>Introducción</a:t>
            </a:r>
            <a:r>
              <a:rPr lang="en-GB" dirty="0"/>
              <a:t>  </a:t>
            </a:r>
            <a:endParaRPr lang="x-none" dirty="0"/>
          </a:p>
        </p:txBody>
      </p:sp>
    </p:spTree>
    <p:extLst>
      <p:ext uri="{BB962C8B-B14F-4D97-AF65-F5344CB8AC3E}">
        <p14:creationId xmlns:p14="http://schemas.microsoft.com/office/powerpoint/2010/main" val="394594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4CBEAB-E956-4AAD-8591-DB0DC2FFB277}"/>
              </a:ext>
            </a:extLst>
          </p:cNvPr>
          <p:cNvSpPr>
            <a:spLocks noGrp="1"/>
          </p:cNvSpPr>
          <p:nvPr>
            <p:ph type="title"/>
          </p:nvPr>
        </p:nvSpPr>
        <p:spPr/>
        <p:txBody>
          <a:bodyPr/>
          <a:lstStyle/>
          <a:p>
            <a:r>
              <a:rPr lang="en-GB" dirty="0"/>
              <a:t>1. </a:t>
            </a:r>
            <a:r>
              <a:rPr lang="en-GB" dirty="0" err="1"/>
              <a:t>Introducción</a:t>
            </a:r>
            <a:r>
              <a:rPr lang="en-GB" dirty="0"/>
              <a:t> </a:t>
            </a:r>
            <a:endParaRPr lang="x-none" dirty="0"/>
          </a:p>
        </p:txBody>
      </p:sp>
      <p:graphicFrame>
        <p:nvGraphicFramePr>
          <p:cNvPr id="8" name="Table 7">
            <a:extLst>
              <a:ext uri="{FF2B5EF4-FFF2-40B4-BE49-F238E27FC236}">
                <a16:creationId xmlns:a16="http://schemas.microsoft.com/office/drawing/2014/main" id="{3FF201FC-054F-7949-98B1-FC0BEB6B2D28}"/>
              </a:ext>
            </a:extLst>
          </p:cNvPr>
          <p:cNvGraphicFramePr>
            <a:graphicFrameLocks noGrp="1"/>
          </p:cNvGraphicFramePr>
          <p:nvPr>
            <p:extLst>
              <p:ext uri="{D42A27DB-BD31-4B8C-83A1-F6EECF244321}">
                <p14:modId xmlns:p14="http://schemas.microsoft.com/office/powerpoint/2010/main" val="502093864"/>
              </p:ext>
            </p:extLst>
          </p:nvPr>
        </p:nvGraphicFramePr>
        <p:xfrm>
          <a:off x="1143000" y="1672682"/>
          <a:ext cx="9963615" cy="2323893"/>
        </p:xfrm>
        <a:graphic>
          <a:graphicData uri="http://schemas.openxmlformats.org/drawingml/2006/table">
            <a:tbl>
              <a:tblPr firstRow="1" firstCol="1" bandRow="1"/>
              <a:tblGrid>
                <a:gridCol w="9963615">
                  <a:extLst>
                    <a:ext uri="{9D8B030D-6E8A-4147-A177-3AD203B41FA5}">
                      <a16:colId xmlns:a16="http://schemas.microsoft.com/office/drawing/2014/main" val="1196034685"/>
                    </a:ext>
                  </a:extLst>
                </a:gridCol>
              </a:tblGrid>
              <a:tr h="2323893">
                <a:tc>
                  <a:txBody>
                    <a:bodyPr/>
                    <a:lstStyle/>
                    <a:p>
                      <a:pPr marL="0" marR="0" lvl="0" indent="0" algn="just" defTabSz="914400" rtl="0" eaLnBrk="1" fontAlgn="auto" latinLnBrk="0" hangingPunct="1">
                        <a:lnSpc>
                          <a:spcPct val="100000"/>
                        </a:lnSpc>
                        <a:spcBef>
                          <a:spcPts val="0"/>
                        </a:spcBef>
                        <a:spcAft>
                          <a:spcPts val="0"/>
                        </a:spcAft>
                        <a:buClr>
                          <a:srgbClr val="183F5A"/>
                        </a:buClr>
                        <a:buSzTx/>
                        <a:buFont typeface="Arial" panose="020B0604020202020204" pitchFamily="34" charset="0"/>
                        <a:buNone/>
                        <a:tabLst/>
                        <a:defRPr/>
                      </a:pPr>
                      <a:r>
                        <a:rPr lang="es-ES" sz="2200" kern="1200" dirty="0">
                          <a:solidFill>
                            <a:schemeClr val="tx1"/>
                          </a:solidFill>
                          <a:effectLst/>
                          <a:latin typeface="+mn-lt"/>
                          <a:ea typeface="+mn-ea"/>
                          <a:cs typeface="+mn-cs"/>
                        </a:rPr>
                        <a:t>En el vídeo siguiente se muestra un ejemplo de apoyo entre iguales en línea:</a:t>
                      </a:r>
                      <a:endParaRPr kumimoji="0" lang="en-US" sz="2200" b="0" i="0" u="none" strike="noStrike" kern="1200" cap="none" spc="0" normalizeH="0" baseline="0" noProof="0" dirty="0">
                        <a:ln>
                          <a:noFill/>
                        </a:ln>
                        <a:solidFill>
                          <a:srgbClr val="000000"/>
                        </a:solidFill>
                        <a:effectLst/>
                        <a:uLnTx/>
                        <a:uFillTx/>
                        <a:latin typeface="+mn-lt"/>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183F5A"/>
                        </a:buClr>
                        <a:buSzTx/>
                        <a:buFont typeface="Arial" panose="020B0604020202020204" pitchFamily="34" charset="0"/>
                        <a:buNone/>
                        <a:tabLst/>
                        <a:defRPr/>
                      </a:pPr>
                      <a:endParaRPr kumimoji="0" lang="x-none" sz="2200" b="0" i="0" u="none" strike="noStrike" kern="1200" cap="none" spc="0" normalizeH="0" baseline="0" noProof="0">
                        <a:ln>
                          <a:noFill/>
                        </a:ln>
                        <a:solidFill>
                          <a:srgbClr val="000000"/>
                        </a:solidFill>
                        <a:effectLst/>
                        <a:uLnTx/>
                        <a:uFillTx/>
                        <a:latin typeface="+mn-lt"/>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183F5A"/>
                        </a:buClr>
                        <a:buSzTx/>
                        <a:buFont typeface="Arial" panose="020B0604020202020204" pitchFamily="34" charset="0"/>
                        <a:buNone/>
                        <a:tabLst/>
                        <a:defRPr/>
                      </a:pPr>
                      <a:r>
                        <a:rPr lang="es-ES" sz="2200" kern="1200" dirty="0">
                          <a:solidFill>
                            <a:schemeClr val="tx1"/>
                          </a:solidFill>
                          <a:effectLst/>
                          <a:latin typeface="+mn-lt"/>
                          <a:ea typeface="+mn-ea"/>
                          <a:cs typeface="+mn-cs"/>
                        </a:rPr>
                        <a:t>Entrevista con </a:t>
                      </a:r>
                      <a:r>
                        <a:rPr lang="es-ES" sz="2200" kern="1200" dirty="0" err="1">
                          <a:solidFill>
                            <a:schemeClr val="tx1"/>
                          </a:solidFill>
                          <a:effectLst/>
                          <a:latin typeface="+mn-lt"/>
                          <a:ea typeface="+mn-ea"/>
                          <a:cs typeface="+mn-cs"/>
                        </a:rPr>
                        <a:t>Reshma</a:t>
                      </a:r>
                      <a:r>
                        <a:rPr lang="es-ES" sz="2200" kern="1200" dirty="0">
                          <a:solidFill>
                            <a:schemeClr val="tx1"/>
                          </a:solidFill>
                          <a:effectLst/>
                          <a:latin typeface="+mn-lt"/>
                          <a:ea typeface="+mn-ea"/>
                          <a:cs typeface="+mn-cs"/>
                        </a:rPr>
                        <a:t> </a:t>
                      </a:r>
                      <a:r>
                        <a:rPr lang="es-ES" sz="2200" kern="1200" dirty="0" err="1">
                          <a:solidFill>
                            <a:schemeClr val="tx1"/>
                          </a:solidFill>
                          <a:effectLst/>
                          <a:latin typeface="+mn-lt"/>
                          <a:ea typeface="+mn-ea"/>
                          <a:cs typeface="+mn-cs"/>
                        </a:rPr>
                        <a:t>Valliappan</a:t>
                      </a:r>
                      <a:r>
                        <a:rPr lang="es-ES" sz="2200" kern="1200" dirty="0">
                          <a:solidFill>
                            <a:schemeClr val="tx1"/>
                          </a:solidFill>
                          <a:effectLst/>
                          <a:latin typeface="+mn-lt"/>
                          <a:ea typeface="+mn-ea"/>
                          <a:cs typeface="+mn-cs"/>
                        </a:rPr>
                        <a:t>, </a:t>
                      </a:r>
                      <a:r>
                        <a:rPr lang="es-ES" sz="2200" kern="1200" dirty="0" err="1">
                          <a:solidFill>
                            <a:schemeClr val="tx1"/>
                          </a:solidFill>
                          <a:effectLst/>
                          <a:latin typeface="+mn-lt"/>
                          <a:ea typeface="+mn-ea"/>
                          <a:cs typeface="+mn-cs"/>
                        </a:rPr>
                        <a:t>The</a:t>
                      </a:r>
                      <a:r>
                        <a:rPr lang="es-ES" sz="2200" kern="1200" dirty="0">
                          <a:solidFill>
                            <a:schemeClr val="tx1"/>
                          </a:solidFill>
                          <a:effectLst/>
                          <a:latin typeface="+mn-lt"/>
                          <a:ea typeface="+mn-ea"/>
                          <a:cs typeface="+mn-cs"/>
                        </a:rPr>
                        <a:t> Red </a:t>
                      </a:r>
                      <a:r>
                        <a:rPr lang="es-ES" sz="2200" kern="1200" dirty="0" err="1">
                          <a:solidFill>
                            <a:schemeClr val="tx1"/>
                          </a:solidFill>
                          <a:effectLst/>
                          <a:latin typeface="+mn-lt"/>
                          <a:ea typeface="+mn-ea"/>
                          <a:cs typeface="+mn-cs"/>
                        </a:rPr>
                        <a:t>Door</a:t>
                      </a:r>
                      <a:r>
                        <a:rPr lang="es-ES" sz="2200" kern="1200" dirty="0">
                          <a:solidFill>
                            <a:schemeClr val="tx1"/>
                          </a:solidFill>
                          <a:effectLst/>
                          <a:latin typeface="+mn-lt"/>
                          <a:ea typeface="+mn-ea"/>
                          <a:cs typeface="+mn-cs"/>
                        </a:rPr>
                        <a:t>, India. A INTAR India 2016, 26-28 de noviembre de 2016, </a:t>
                      </a:r>
                      <a:r>
                        <a:rPr lang="es-ES" sz="2200" kern="1200" dirty="0" err="1">
                          <a:solidFill>
                            <a:schemeClr val="tx1"/>
                          </a:solidFill>
                          <a:effectLst/>
                          <a:latin typeface="+mn-lt"/>
                          <a:ea typeface="+mn-ea"/>
                          <a:cs typeface="+mn-cs"/>
                        </a:rPr>
                        <a:t>Lavasa</a:t>
                      </a:r>
                      <a:r>
                        <a:rPr lang="es-ES" sz="2200" kern="1200" dirty="0">
                          <a:solidFill>
                            <a:schemeClr val="tx1"/>
                          </a:solidFill>
                          <a:effectLst/>
                          <a:latin typeface="+mn-lt"/>
                          <a:ea typeface="+mn-ea"/>
                          <a:cs typeface="+mn-cs"/>
                        </a:rPr>
                        <a:t>, India.</a:t>
                      </a:r>
                      <a:r>
                        <a:rPr lang="es-ES" sz="2200" u="none" strike="noStrike" kern="1200" dirty="0">
                          <a:solidFill>
                            <a:schemeClr val="tx1"/>
                          </a:solidFill>
                          <a:effectLst/>
                          <a:latin typeface="+mn-lt"/>
                          <a:ea typeface="+mn-ea"/>
                          <a:cs typeface="+mn-cs"/>
                          <a:hlinkClick r:id="rId3"/>
                        </a:rPr>
                        <a:t> </a:t>
                      </a:r>
                      <a:r>
                        <a:rPr lang="es-ES" sz="2200" u="sng" kern="1200" dirty="0">
                          <a:solidFill>
                            <a:schemeClr val="tx1"/>
                          </a:solidFill>
                          <a:effectLst/>
                          <a:latin typeface="+mn-lt"/>
                          <a:ea typeface="+mn-ea"/>
                          <a:cs typeface="+mn-cs"/>
                          <a:hlinkClick r:id="rId3"/>
                        </a:rPr>
                        <a:t>https://youtu.be/8lNkDRTpqq4</a:t>
                      </a:r>
                      <a:r>
                        <a:rPr lang="es-ES" sz="2200" u="none" strike="noStrike" kern="1200" dirty="0">
                          <a:solidFill>
                            <a:schemeClr val="tx1"/>
                          </a:solidFill>
                          <a:effectLst/>
                          <a:latin typeface="+mn-lt"/>
                          <a:ea typeface="+mn-ea"/>
                          <a:cs typeface="+mn-cs"/>
                          <a:hlinkClick r:id="rId3"/>
                        </a:rPr>
                        <a:t> </a:t>
                      </a:r>
                      <a:endParaRPr kumimoji="0" lang="en-GB"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pPr marL="0" marR="0" algn="just">
                        <a:spcBef>
                          <a:spcPts val="0"/>
                        </a:spcBef>
                        <a:spcAft>
                          <a:spcPts val="0"/>
                        </a:spcAft>
                      </a:pPr>
                      <a:endParaRPr lang="x-none" sz="2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2369931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3747</TotalTime>
  <Words>16772</Words>
  <Application>Microsoft Office PowerPoint</Application>
  <PresentationFormat>Pantalla panoràmica</PresentationFormat>
  <Paragraphs>933</Paragraphs>
  <Slides>66</Slides>
  <Notes>66</Notes>
  <HiddenSlides>0</HiddenSlides>
  <MMClips>0</MMClips>
  <ScaleCrop>false</ScaleCrop>
  <HeadingPairs>
    <vt:vector size="8" baseType="variant">
      <vt:variant>
        <vt:lpstr>Tipus de lletra utilitzats</vt:lpstr>
      </vt:variant>
      <vt:variant>
        <vt:i4>6</vt:i4>
      </vt:variant>
      <vt:variant>
        <vt:lpstr>Tema</vt:lpstr>
      </vt:variant>
      <vt:variant>
        <vt:i4>1</vt:i4>
      </vt:variant>
      <vt:variant>
        <vt:lpstr>Servidors OLE incrustats</vt:lpstr>
      </vt:variant>
      <vt:variant>
        <vt:i4>1</vt:i4>
      </vt:variant>
      <vt:variant>
        <vt:lpstr>Títols de les diapositives</vt:lpstr>
      </vt:variant>
      <vt:variant>
        <vt:i4>66</vt:i4>
      </vt:variant>
    </vt:vector>
  </HeadingPairs>
  <TitlesOfParts>
    <vt:vector size="74" baseType="lpstr">
      <vt:lpstr>Arial</vt:lpstr>
      <vt:lpstr>Calibri</vt:lpstr>
      <vt:lpstr>Calibri Light</vt:lpstr>
      <vt:lpstr>Century Gothic</vt:lpstr>
      <vt:lpstr>Symbol</vt:lpstr>
      <vt:lpstr>Wingdings</vt:lpstr>
      <vt:lpstr>LPB</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Temas del módulo</vt:lpstr>
      <vt:lpstr>1. Introducción</vt:lpstr>
      <vt:lpstr>1. Introducción  </vt:lpstr>
      <vt:lpstr>1. Introducción </vt:lpstr>
      <vt:lpstr>2. ¿Qué son los grupos de apoyo entre  iguales? </vt:lpstr>
      <vt:lpstr>2. ¿Qué son los grupos de apoyo entre iguales? - 1  </vt:lpstr>
      <vt:lpstr>2. ¿Qué son los grupos de apoyo entre iguales? - 2</vt:lpstr>
      <vt:lpstr>2. ¿Qué son los grupos de apoyo entre iguales? - 3</vt:lpstr>
      <vt:lpstr>3. Beneficios de los grupos de apoyo entre iguales </vt:lpstr>
      <vt:lpstr>3. Beneficios de los grupos de apoyo entre iguales - 1 </vt:lpstr>
      <vt:lpstr>3. Beneficios de los grupos de apoyo entre iguales - 2</vt:lpstr>
      <vt:lpstr>3. Beneficios de los grupos de apoyo entre iguales - 3 </vt:lpstr>
      <vt:lpstr>3. Beneficios de los grupos de apoyo entre iguales - 4</vt:lpstr>
      <vt:lpstr>3. Beneficios de los grupos de apoyo entre iguales - 5</vt:lpstr>
      <vt:lpstr>3. Beneficios de los grupos de apoyo entre iguales - 6</vt:lpstr>
      <vt:lpstr>3. Beneficios de los grupos de apoyo entre iguales - 7</vt:lpstr>
      <vt:lpstr>3. Beneficios de los grupos de apoyo entre iguales - 8</vt:lpstr>
      <vt:lpstr>4. Creación de un grupo de apoyo</vt:lpstr>
      <vt:lpstr>4. Creación de un grupo de apoyo - 1</vt:lpstr>
      <vt:lpstr>4. Creación de un grupo de apoyo - 2</vt:lpstr>
      <vt:lpstr>4. Creación de un grupo de apoyo - 3</vt:lpstr>
      <vt:lpstr>4. Creación de un grupo de apoyo - 4</vt:lpstr>
      <vt:lpstr>4. Creación de un grupo de apoyo - 5</vt:lpstr>
      <vt:lpstr>4. Creación de un grupo de apoyo - 6</vt:lpstr>
      <vt:lpstr>4. Creación de un grupo de apoyo - 7</vt:lpstr>
      <vt:lpstr>4. Creación de un grupo de apoyo - 8</vt:lpstr>
      <vt:lpstr>4. Creación de un grupo de apoyo - 9</vt:lpstr>
      <vt:lpstr>4. Creación de un grupo de apoyo - 10</vt:lpstr>
      <vt:lpstr>4. Creación de un grupo de apoyo - 11</vt:lpstr>
      <vt:lpstr>4. Creación de un grupo de apoyo - 12</vt:lpstr>
      <vt:lpstr>4. Creación de un grupo de apoyo - 13</vt:lpstr>
      <vt:lpstr>4. Creación de un grupo de apoyo - 14</vt:lpstr>
      <vt:lpstr>4. Creación de un grupo de apoyo - 15</vt:lpstr>
      <vt:lpstr>4. Creación de un grupo de apoyo - 16</vt:lpstr>
      <vt:lpstr>4. Creación de un grupo de apoyo - 17</vt:lpstr>
      <vt:lpstr>5. Dirigir las reuniones del grupo de apoyo entre iguales </vt:lpstr>
      <vt:lpstr>5. Dirigir las reuniones del grupo de apoyo entre iguales - 1</vt:lpstr>
      <vt:lpstr>5. Dirigir las reuniones del grupo de apoyo entre iguales - 2</vt:lpstr>
      <vt:lpstr>5. Dirigir las reuniones del grupo de apoyo entre iguales - 3</vt:lpstr>
      <vt:lpstr>5. Dirigir las reuniones del grupo de apoyo entre iguales - 4</vt:lpstr>
      <vt:lpstr>5. Dirigir las reuniones del grupo de apoyo entre iguales - 5</vt:lpstr>
      <vt:lpstr>5. Dirigir las reuniones del grupo de apoyo entre iguales - 6</vt:lpstr>
      <vt:lpstr>5. Dirigir las reuniones del grupo de apoyo entre iguales - 7</vt:lpstr>
      <vt:lpstr>5. Dirigir las reuniones del grupo de apoyo entre iguales - 8</vt:lpstr>
      <vt:lpstr>5. Dirigir las reuniones del grupo de apoyo entre iguales - 9</vt:lpstr>
      <vt:lpstr>5. Dirigir las reuniones del grupo de apoyo entre iguales - 10</vt:lpstr>
      <vt:lpstr>5. Dirigir las reuniones del grupo de apoyo entre iguales - 11</vt:lpstr>
      <vt:lpstr>5. Dirigir las reuniones del grupo de apoyo entre iguales - 12</vt:lpstr>
      <vt:lpstr>5. Dirigir las reuniones del grupo de apoyo entre iguales - 13</vt:lpstr>
      <vt:lpstr>5. Dirigir las reuniones del grupo de apoyo entre iguales - 14</vt:lpstr>
      <vt:lpstr>5. Dirigir las reuniones del grupo de apoyo entre iguales - 15</vt:lpstr>
      <vt:lpstr>5. Dirigir las reuniones del grupo de apoyo entre iguales - 16</vt:lpstr>
      <vt:lpstr>5. Dirigir las reuniones del grupo de apoyo entre iguales - 17</vt:lpstr>
      <vt:lpstr>5. Dirigir las reuniones del grupo de apoyo entre iguales - 18</vt:lpstr>
      <vt:lpstr>5. Dirigir las reuniones del grupo de apoyo entre iguales - 19</vt:lpstr>
      <vt:lpstr>5. Dirigir las reuniones del grupo de apoyo entre iguales - 20</vt:lpstr>
      <vt:lpstr>5. Dirigir las reuniones del grupo de apoyo entre iguales - 21</vt:lpstr>
      <vt:lpstr>5. Dirigir las reuniones del grupo de apoyo entre iguales - 22</vt:lpstr>
      <vt:lpstr>5. Dirigir las reuniones del grupo de apoyo entre iguales - 23</vt:lpstr>
      <vt:lpstr>5. Dirigir las reuniones del grupo de apoyo entre iguales - 24</vt:lpstr>
      <vt:lpstr>Reconocimientos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317</cp:revision>
  <cp:lastPrinted>2019-10-27T13:51:59Z</cp:lastPrinted>
  <dcterms:created xsi:type="dcterms:W3CDTF">2019-03-04T12:47:17Z</dcterms:created>
  <dcterms:modified xsi:type="dcterms:W3CDTF">2023-03-27T20:45:08Z</dcterms:modified>
</cp:coreProperties>
</file>