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ags/tag1.xml" ContentType="application/vnd.openxmlformats-officedocument.presentationml.tags+xml"/>
  <Override PartName="/ppt/theme/themeOverride3.xml" ContentType="application/vnd.openxmlformats-officedocument.themeOverride+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4"/>
  </p:notesMasterIdLst>
  <p:sldIdLst>
    <p:sldId id="532" r:id="rId2"/>
    <p:sldId id="533" r:id="rId3"/>
    <p:sldId id="534" r:id="rId4"/>
    <p:sldId id="535" r:id="rId5"/>
    <p:sldId id="536" r:id="rId6"/>
    <p:sldId id="528" r:id="rId7"/>
    <p:sldId id="527" r:id="rId8"/>
    <p:sldId id="408" r:id="rId9"/>
    <p:sldId id="289" r:id="rId10"/>
    <p:sldId id="409" r:id="rId11"/>
    <p:sldId id="529" r:id="rId12"/>
    <p:sldId id="442" r:id="rId13"/>
    <p:sldId id="444" r:id="rId14"/>
    <p:sldId id="445" r:id="rId15"/>
    <p:sldId id="446" r:id="rId16"/>
    <p:sldId id="450" r:id="rId17"/>
    <p:sldId id="451" r:id="rId18"/>
    <p:sldId id="453" r:id="rId19"/>
    <p:sldId id="454" r:id="rId20"/>
    <p:sldId id="455" r:id="rId21"/>
    <p:sldId id="456" r:id="rId22"/>
    <p:sldId id="457" r:id="rId23"/>
    <p:sldId id="458" r:id="rId24"/>
    <p:sldId id="459" r:id="rId25"/>
    <p:sldId id="460" r:id="rId26"/>
    <p:sldId id="461" r:id="rId27"/>
    <p:sldId id="462" r:id="rId28"/>
    <p:sldId id="463" r:id="rId29"/>
    <p:sldId id="464" r:id="rId30"/>
    <p:sldId id="465" r:id="rId31"/>
    <p:sldId id="466" r:id="rId32"/>
    <p:sldId id="467" r:id="rId33"/>
    <p:sldId id="468" r:id="rId34"/>
    <p:sldId id="469" r:id="rId35"/>
    <p:sldId id="470" r:id="rId36"/>
    <p:sldId id="471" r:id="rId37"/>
    <p:sldId id="557" r:id="rId38"/>
    <p:sldId id="472" r:id="rId39"/>
    <p:sldId id="474" r:id="rId40"/>
    <p:sldId id="476" r:id="rId41"/>
    <p:sldId id="477" r:id="rId42"/>
    <p:sldId id="478" r:id="rId43"/>
    <p:sldId id="479" r:id="rId44"/>
    <p:sldId id="484" r:id="rId45"/>
    <p:sldId id="485" r:id="rId46"/>
    <p:sldId id="486" r:id="rId47"/>
    <p:sldId id="487" r:id="rId48"/>
    <p:sldId id="488" r:id="rId49"/>
    <p:sldId id="489" r:id="rId50"/>
    <p:sldId id="490" r:id="rId51"/>
    <p:sldId id="491" r:id="rId52"/>
    <p:sldId id="492" r:id="rId53"/>
    <p:sldId id="493" r:id="rId54"/>
    <p:sldId id="494" r:id="rId55"/>
    <p:sldId id="495" r:id="rId56"/>
    <p:sldId id="480" r:id="rId57"/>
    <p:sldId id="530" r:id="rId58"/>
    <p:sldId id="481" r:id="rId59"/>
    <p:sldId id="496" r:id="rId60"/>
    <p:sldId id="497" r:id="rId61"/>
    <p:sldId id="498" r:id="rId62"/>
    <p:sldId id="499" r:id="rId63"/>
    <p:sldId id="500" r:id="rId64"/>
    <p:sldId id="501" r:id="rId65"/>
    <p:sldId id="502" r:id="rId66"/>
    <p:sldId id="503" r:id="rId67"/>
    <p:sldId id="504" r:id="rId68"/>
    <p:sldId id="505" r:id="rId69"/>
    <p:sldId id="506" r:id="rId70"/>
    <p:sldId id="507" r:id="rId71"/>
    <p:sldId id="512" r:id="rId72"/>
    <p:sldId id="513" r:id="rId73"/>
    <p:sldId id="514" r:id="rId74"/>
    <p:sldId id="515" r:id="rId75"/>
    <p:sldId id="516" r:id="rId76"/>
    <p:sldId id="517" r:id="rId77"/>
    <p:sldId id="518" r:id="rId78"/>
    <p:sldId id="519" r:id="rId79"/>
    <p:sldId id="563" r:id="rId80"/>
    <p:sldId id="520" r:id="rId81"/>
    <p:sldId id="521" r:id="rId82"/>
    <p:sldId id="523" r:id="rId83"/>
    <p:sldId id="524" r:id="rId84"/>
    <p:sldId id="525" r:id="rId85"/>
    <p:sldId id="526" r:id="rId86"/>
    <p:sldId id="256" r:id="rId87"/>
    <p:sldId id="537" r:id="rId88"/>
    <p:sldId id="538" r:id="rId89"/>
    <p:sldId id="539" r:id="rId90"/>
    <p:sldId id="540" r:id="rId91"/>
    <p:sldId id="541" r:id="rId92"/>
    <p:sldId id="542" r:id="rId93"/>
    <p:sldId id="543" r:id="rId94"/>
    <p:sldId id="544" r:id="rId95"/>
    <p:sldId id="545" r:id="rId96"/>
    <p:sldId id="546" r:id="rId97"/>
    <p:sldId id="547" r:id="rId98"/>
    <p:sldId id="548" r:id="rId99"/>
    <p:sldId id="549" r:id="rId100"/>
    <p:sldId id="550" r:id="rId101"/>
    <p:sldId id="551" r:id="rId102"/>
    <p:sldId id="552" r:id="rId103"/>
    <p:sldId id="553" r:id="rId104"/>
    <p:sldId id="554" r:id="rId105"/>
    <p:sldId id="555" r:id="rId106"/>
    <p:sldId id="556" r:id="rId107"/>
    <p:sldId id="558" r:id="rId108"/>
    <p:sldId id="560" r:id="rId109"/>
    <p:sldId id="559" r:id="rId110"/>
    <p:sldId id="561" r:id="rId111"/>
    <p:sldId id="562" r:id="rId112"/>
    <p:sldId id="413" r:id="rId113"/>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91" autoAdjust="0"/>
    <p:restoredTop sz="95827" autoAdjust="0"/>
  </p:normalViewPr>
  <p:slideViewPr>
    <p:cSldViewPr snapToGrid="0" showGuides="1">
      <p:cViewPr varScale="1">
        <p:scale>
          <a:sx n="110" d="100"/>
          <a:sy n="110" d="100"/>
        </p:scale>
        <p:origin x="276" y="138"/>
      </p:cViewPr>
      <p:guideLst>
        <p:guide orient="horz" pos="2160"/>
        <p:guide pos="3840"/>
      </p:guideLst>
    </p:cSldViewPr>
  </p:slideViewPr>
  <p:outlineViewPr>
    <p:cViewPr>
      <p:scale>
        <a:sx n="33" d="100"/>
        <a:sy n="33" d="100"/>
      </p:scale>
      <p:origin x="0" y="-4590"/>
    </p:cViewPr>
  </p:outlineViewPr>
  <p:notesTextViewPr>
    <p:cViewPr>
      <p:scale>
        <a:sx n="1" d="1"/>
        <a:sy n="1" d="1"/>
      </p:scale>
      <p:origin x="0" y="0"/>
    </p:cViewPr>
  </p:notesTextViewPr>
  <p:sorterViewPr>
    <p:cViewPr>
      <p:scale>
        <a:sx n="100" d="100"/>
        <a:sy n="100" d="100"/>
      </p:scale>
      <p:origin x="0" y="-1308"/>
    </p:cViewPr>
  </p:sorterViewPr>
  <p:notesViewPr>
    <p:cSldViewPr snapToGrid="0" showGuides="1">
      <p:cViewPr varScale="1">
        <p:scale>
          <a:sx n="85" d="100"/>
          <a:sy n="85" d="100"/>
        </p:scale>
        <p:origin x="3928"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3C542-222A-405D-94A7-4886307F2D31}" type="datetimeFigureOut">
              <a:rPr lang="x-none" smtClean="0"/>
              <a:t>12/4/2023</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5B9E1D-7BB2-4B83-BB15-79E642ABEF23}" type="slidenum">
              <a:rPr lang="x-none" smtClean="0"/>
              <a:t>‹#›</a:t>
            </a:fld>
            <a:endParaRPr lang="x-none"/>
          </a:p>
        </p:txBody>
      </p:sp>
    </p:spTree>
    <p:extLst>
      <p:ext uri="{BB962C8B-B14F-4D97-AF65-F5344CB8AC3E}">
        <p14:creationId xmlns:p14="http://schemas.microsoft.com/office/powerpoint/2010/main" val="3376122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100.xml"/><Relationship Id="rId1" Type="http://schemas.openxmlformats.org/officeDocument/2006/relationships/notesMaster" Target="../notesMasters/notesMaster1.xml"/><Relationship Id="rId4" Type="http://schemas.openxmlformats.org/officeDocument/2006/relationships/hyperlink" Target="http://www.intervoiceonline.org/" TargetMode="External"/></Relationships>
</file>

<file path=ppt/notesSlides/_rels/notesSlide101.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101.xml"/><Relationship Id="rId1" Type="http://schemas.openxmlformats.org/officeDocument/2006/relationships/notesMaster" Target="../notesMasters/notesMaster1.xml"/><Relationship Id="rId4" Type="http://schemas.openxmlformats.org/officeDocument/2006/relationships/hyperlink" Target="http://www.intervoiceonline.org/" TargetMode="External"/></Relationships>
</file>

<file path=ppt/notesSlides/_rels/notesSlide102.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102.xml"/><Relationship Id="rId1" Type="http://schemas.openxmlformats.org/officeDocument/2006/relationships/notesMaster" Target="../notesMasters/notesMaster1.xml"/><Relationship Id="rId4" Type="http://schemas.openxmlformats.org/officeDocument/2006/relationships/hyperlink" Target="http://www.intervoiceonline.org/" TargetMode="External"/></Relationships>
</file>

<file path=ppt/notesSlides/_rels/notesSlide103.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103.xml"/><Relationship Id="rId1" Type="http://schemas.openxmlformats.org/officeDocument/2006/relationships/notesMaster" Target="../notesMasters/notesMaster1.xml"/><Relationship Id="rId4" Type="http://schemas.openxmlformats.org/officeDocument/2006/relationships/hyperlink" Target="http://www.intervoiceonline.org/" TargetMode="External"/></Relationships>
</file>

<file path=ppt/notesSlides/_rels/notesSlide104.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104.xml"/><Relationship Id="rId1" Type="http://schemas.openxmlformats.org/officeDocument/2006/relationships/notesMaster" Target="../notesMasters/notesMaster1.xml"/><Relationship Id="rId4" Type="http://schemas.openxmlformats.org/officeDocument/2006/relationships/hyperlink" Target="http://www.intervoiceonline.org/" TargetMode="External"/></Relationships>
</file>

<file path=ppt/notesSlides/_rels/notesSlide105.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105.xml"/><Relationship Id="rId1" Type="http://schemas.openxmlformats.org/officeDocument/2006/relationships/notesMaster" Target="../notesMasters/notesMaster1.xml"/><Relationship Id="rId4" Type="http://schemas.openxmlformats.org/officeDocument/2006/relationships/hyperlink" Target="http://www.intervoiceonline.org/" TargetMode="External"/></Relationships>
</file>

<file path=ppt/notesSlides/_rels/notesSlide106.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106.xml"/><Relationship Id="rId1" Type="http://schemas.openxmlformats.org/officeDocument/2006/relationships/notesMaster" Target="../notesMasters/notesMaster1.xml"/><Relationship Id="rId4" Type="http://schemas.openxmlformats.org/officeDocument/2006/relationships/hyperlink" Target="http://www.intervoiceonline.org/" TargetMode="External"/></Relationships>
</file>

<file path=ppt/notesSlides/_rels/notesSlide107.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107.xml"/><Relationship Id="rId1" Type="http://schemas.openxmlformats.org/officeDocument/2006/relationships/notesMaster" Target="../notesMasters/notesMaster1.xml"/><Relationship Id="rId4" Type="http://schemas.openxmlformats.org/officeDocument/2006/relationships/hyperlink" Target="http://www.intervoiceonline.org/" TargetMode="External"/></Relationships>
</file>

<file path=ppt/notesSlides/_rels/notesSlide108.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108.xml"/><Relationship Id="rId1" Type="http://schemas.openxmlformats.org/officeDocument/2006/relationships/notesMaster" Target="../notesMasters/notesMaster1.xml"/><Relationship Id="rId4" Type="http://schemas.openxmlformats.org/officeDocument/2006/relationships/hyperlink" Target="http://www.intervoiceonline.org/" TargetMode="External"/></Relationships>
</file>

<file path=ppt/notesSlides/_rels/notesSlide109.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109.xml"/><Relationship Id="rId1" Type="http://schemas.openxmlformats.org/officeDocument/2006/relationships/notesMaster" Target="../notesMasters/notesMaster1.xml"/><Relationship Id="rId4" Type="http://schemas.openxmlformats.org/officeDocument/2006/relationships/hyperlink" Target="http://www.intervoiceonline.org/"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110.xml"/><Relationship Id="rId1" Type="http://schemas.openxmlformats.org/officeDocument/2006/relationships/notesMaster" Target="../notesMasters/notesMaster1.xml"/><Relationship Id="rId4" Type="http://schemas.openxmlformats.org/officeDocument/2006/relationships/hyperlink" Target="http://www.intervoiceonline.org/" TargetMode="External"/></Relationships>
</file>

<file path=ppt/notesSlides/_rels/notesSlide111.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111.xml"/><Relationship Id="rId1" Type="http://schemas.openxmlformats.org/officeDocument/2006/relationships/notesMaster" Target="../notesMasters/notesMaster1.xml"/><Relationship Id="rId4" Type="http://schemas.openxmlformats.org/officeDocument/2006/relationships/hyperlink" Target="http://www.intervoiceonline.org/" TargetMode="Externa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www.intervoiceonline.org/" TargetMode="External"/><Relationship Id="rId4" Type="http://schemas.openxmlformats.org/officeDocument/2006/relationships/hyperlink" Target="http://www.normal-difference.org/?page_id=15"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globalmentalhealth.org/sites/default/files/docs/PANUSP%20Cape%20Town%20Declaration%2010.2011.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uspkenya.or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_ENREF_7"/><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peoplefirst.org.uk/about"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_ENREF_8"/><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_ENREF_9"/><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www.dementiaallianceinternational.org/"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_ENREF_10"/><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www.peer-support.eu/about-the-project/"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_ENREF_11"/><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_ENREF_12"/></Relationships>
</file>

<file path=ppt/notesSlides/_rels/notesSlide27.xml.rels><?xml version="1.0" encoding="UTF-8" standalone="yes"?>
<Relationships xmlns="http://schemas.openxmlformats.org/package/2006/relationships"><Relationship Id="rId3" Type="http://schemas.openxmlformats.org/officeDocument/2006/relationships/hyperlink" Target="#_ENREF_13"/><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www.specialolympics.org/Sections/What_We_Do/What_We_Do.aspx"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thealtruist.org/about-us/"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restaurantlereflet.fr/"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_ENREF_18"/><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_ENREF_19"/><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www.alzheimer.or.jp/"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_ENREF_20"/><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_ENREF_20"/><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_ENREF_22"/><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_ENREF_22"/><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_ENREF_23"/><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_ENREF_24"/><Relationship Id="rId2" Type="http://schemas.openxmlformats.org/officeDocument/2006/relationships/slide" Target="../slides/slide49.xml"/><Relationship Id="rId1" Type="http://schemas.openxmlformats.org/officeDocument/2006/relationships/notesMaster" Target="../notesMasters/notesMaster1.xml"/><Relationship Id="rId5" Type="http://schemas.openxmlformats.org/officeDocument/2006/relationships/hyperlink" Target="#_ENREF_26"/><Relationship Id="rId4" Type="http://schemas.openxmlformats.org/officeDocument/2006/relationships/hyperlink" Target="#_ENREF_25"/></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_ENREF_27"/><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_ENREF_31"/><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_ENREF_32"/><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_ENREF_28"/><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_ENREF_31"/><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_ENREF_31"/><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_ENREF_31"/><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_ENREF_33"/><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_ENREF_34"/><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autisticadvocacy.org/"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_ENREF_35"/><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3" Type="http://schemas.openxmlformats.org/officeDocument/2006/relationships/hyperlink" Target="#_ENREF_35"/><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_ENREF_1"/><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_ENREF_2"/></Relationships>
</file>

<file path=ppt/notesSlides/_rels/notesSlide80.xml.rels><?xml version="1.0" encoding="UTF-8" standalone="yes"?>
<Relationships xmlns="http://schemas.openxmlformats.org/package/2006/relationships"><Relationship Id="rId3" Type="http://schemas.openxmlformats.org/officeDocument/2006/relationships/hyperlink" Target="http://www.cbmuk.org.uk/wp-content/uploads/2016/04/MU21187-CBM-Annual-Report-accessible.pdf" TargetMode="External"/><Relationship Id="rId2" Type="http://schemas.openxmlformats.org/officeDocument/2006/relationships/slide" Target="../slides/slide80.xml"/><Relationship Id="rId1" Type="http://schemas.openxmlformats.org/officeDocument/2006/relationships/notesMaster" Target="../notesMasters/notesMaster1.xml"/><Relationship Id="rId4" Type="http://schemas.openxmlformats.org/officeDocument/2006/relationships/hyperlink" Target="http://www.mindfreedomireland.com/index.php/annual-reports" TargetMode="Externa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3" Type="http://schemas.openxmlformats.org/officeDocument/2006/relationships/hyperlink" Target="#_ENREF_35"/><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86.xml"/><Relationship Id="rId1" Type="http://schemas.openxmlformats.org/officeDocument/2006/relationships/notesMaster" Target="../notesMasters/notesMaster1.xml"/><Relationship Id="rId4" Type="http://schemas.openxmlformats.org/officeDocument/2006/relationships/hyperlink" Target="http://www.intervoiceonline.org/" TargetMode="External"/></Relationships>
</file>

<file path=ppt/notesSlides/_rels/notesSlide87.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87.xml"/><Relationship Id="rId1" Type="http://schemas.openxmlformats.org/officeDocument/2006/relationships/notesMaster" Target="../notesMasters/notesMaster1.xml"/><Relationship Id="rId4" Type="http://schemas.openxmlformats.org/officeDocument/2006/relationships/hyperlink" Target="http://www.intervoiceonline.org/" TargetMode="External"/></Relationships>
</file>

<file path=ppt/notesSlides/_rels/notesSlide88.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88.xml"/><Relationship Id="rId1" Type="http://schemas.openxmlformats.org/officeDocument/2006/relationships/notesMaster" Target="../notesMasters/notesMaster1.xml"/><Relationship Id="rId4" Type="http://schemas.openxmlformats.org/officeDocument/2006/relationships/hyperlink" Target="http://www.intervoiceonline.org/" TargetMode="External"/></Relationships>
</file>

<file path=ppt/notesSlides/_rels/notesSlide89.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89.xml"/><Relationship Id="rId1" Type="http://schemas.openxmlformats.org/officeDocument/2006/relationships/notesMaster" Target="../notesMasters/notesMaster1.xml"/><Relationship Id="rId4" Type="http://schemas.openxmlformats.org/officeDocument/2006/relationships/hyperlink" Target="http://www.intervoiceonline.org/"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_ENREF_3"/><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www.wnyil.org/Mental-Health-PEER-Connection/" TargetMode="External"/><Relationship Id="rId5" Type="http://schemas.openxmlformats.org/officeDocument/2006/relationships/hyperlink" Target="https://youtu.be/fv9jbKFANZc" TargetMode="External"/><Relationship Id="rId4" Type="http://schemas.openxmlformats.org/officeDocument/2006/relationships/hyperlink" Target="#_ENREF_4"/></Relationships>
</file>

<file path=ppt/notesSlides/_rels/notesSlide90.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90.xml"/><Relationship Id="rId1" Type="http://schemas.openxmlformats.org/officeDocument/2006/relationships/notesMaster" Target="../notesMasters/notesMaster1.xml"/><Relationship Id="rId4" Type="http://schemas.openxmlformats.org/officeDocument/2006/relationships/hyperlink" Target="http://www.intervoiceonline.org/" TargetMode="External"/></Relationships>
</file>

<file path=ppt/notesSlides/_rels/notesSlide91.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91.xml"/><Relationship Id="rId1" Type="http://schemas.openxmlformats.org/officeDocument/2006/relationships/notesMaster" Target="../notesMasters/notesMaster1.xml"/><Relationship Id="rId4" Type="http://schemas.openxmlformats.org/officeDocument/2006/relationships/hyperlink" Target="http://www.intervoiceonline.org/" TargetMode="External"/></Relationships>
</file>

<file path=ppt/notesSlides/_rels/notesSlide92.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92.xml"/><Relationship Id="rId1" Type="http://schemas.openxmlformats.org/officeDocument/2006/relationships/notesMaster" Target="../notesMasters/notesMaster1.xml"/><Relationship Id="rId4" Type="http://schemas.openxmlformats.org/officeDocument/2006/relationships/hyperlink" Target="http://www.intervoiceonline.org/" TargetMode="External"/></Relationships>
</file>

<file path=ppt/notesSlides/_rels/notesSlide93.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93.xml"/><Relationship Id="rId1" Type="http://schemas.openxmlformats.org/officeDocument/2006/relationships/notesMaster" Target="../notesMasters/notesMaster1.xml"/><Relationship Id="rId4" Type="http://schemas.openxmlformats.org/officeDocument/2006/relationships/hyperlink" Target="http://www.intervoiceonline.org/" TargetMode="External"/></Relationships>
</file>

<file path=ppt/notesSlides/_rels/notesSlide94.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94.xml"/><Relationship Id="rId1" Type="http://schemas.openxmlformats.org/officeDocument/2006/relationships/notesMaster" Target="../notesMasters/notesMaster1.xml"/><Relationship Id="rId4" Type="http://schemas.openxmlformats.org/officeDocument/2006/relationships/hyperlink" Target="http://www.intervoiceonline.org/" TargetMode="External"/></Relationships>
</file>

<file path=ppt/notesSlides/_rels/notesSlide95.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95.xml"/><Relationship Id="rId1" Type="http://schemas.openxmlformats.org/officeDocument/2006/relationships/notesMaster" Target="../notesMasters/notesMaster1.xml"/><Relationship Id="rId4" Type="http://schemas.openxmlformats.org/officeDocument/2006/relationships/hyperlink" Target="http://www.intervoiceonline.org/" TargetMode="External"/></Relationships>
</file>

<file path=ppt/notesSlides/_rels/notesSlide96.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96.xml"/><Relationship Id="rId1" Type="http://schemas.openxmlformats.org/officeDocument/2006/relationships/notesMaster" Target="../notesMasters/notesMaster1.xml"/><Relationship Id="rId4" Type="http://schemas.openxmlformats.org/officeDocument/2006/relationships/hyperlink" Target="http://www.intervoiceonline.org/" TargetMode="External"/></Relationships>
</file>

<file path=ppt/notesSlides/_rels/notesSlide97.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97.xml"/><Relationship Id="rId1" Type="http://schemas.openxmlformats.org/officeDocument/2006/relationships/notesMaster" Target="../notesMasters/notesMaster1.xml"/><Relationship Id="rId4" Type="http://schemas.openxmlformats.org/officeDocument/2006/relationships/hyperlink" Target="http://www.intervoiceonline.org/" TargetMode="External"/></Relationships>
</file>

<file path=ppt/notesSlides/_rels/notesSlide98.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98.xml"/><Relationship Id="rId1" Type="http://schemas.openxmlformats.org/officeDocument/2006/relationships/notesMaster" Target="../notesMasters/notesMaster1.xml"/><Relationship Id="rId4" Type="http://schemas.openxmlformats.org/officeDocument/2006/relationships/hyperlink" Target="http://www.intervoiceonline.org/" TargetMode="External"/></Relationships>
</file>

<file path=ppt/notesSlides/_rels/notesSlide99.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99.xml"/><Relationship Id="rId1" Type="http://schemas.openxmlformats.org/officeDocument/2006/relationships/notesMaster" Target="../notesMasters/notesMaster1.xml"/><Relationship Id="rId4" Type="http://schemas.openxmlformats.org/officeDocument/2006/relationships/hyperlink" Target="http://www.intervoiceonline.or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5B9E1D-7BB2-4B83-BB15-79E642ABEF23}" type="slidenum">
              <a:rPr lang="x-none" smtClean="0"/>
              <a:t>1</a:t>
            </a:fld>
            <a:endParaRPr lang="x-none"/>
          </a:p>
        </p:txBody>
      </p:sp>
    </p:spTree>
    <p:extLst>
      <p:ext uri="{BB962C8B-B14F-4D97-AF65-F5344CB8AC3E}">
        <p14:creationId xmlns:p14="http://schemas.microsoft.com/office/powerpoint/2010/main" val="2129431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263525"/>
            <a:ext cx="3225800" cy="1814513"/>
          </a:xfrm>
        </p:spPr>
      </p:sp>
      <p:sp>
        <p:nvSpPr>
          <p:cNvPr id="3" name="Notes Placeholder 2"/>
          <p:cNvSpPr>
            <a:spLocks noGrp="1"/>
          </p:cNvSpPr>
          <p:nvPr>
            <p:ph type="body" idx="1"/>
          </p:nvPr>
        </p:nvSpPr>
        <p:spPr>
          <a:xfrm>
            <a:off x="685800" y="2698359"/>
            <a:ext cx="5486400" cy="5795010"/>
          </a:xfrm>
        </p:spPr>
        <p:txBody>
          <a:bodyPr/>
          <a:lstStyle/>
          <a:p>
            <a:pPr marR="0" lvl="0">
              <a:spcBef>
                <a:spcPts val="0"/>
              </a:spcBef>
              <a:spcAft>
                <a:spcPts val="600"/>
              </a:spcAft>
              <a:buSzPts val="1600"/>
            </a:pPr>
            <a:r>
              <a:rPr lang="en-GB" sz="1800" b="1" dirty="0">
                <a:solidFill>
                  <a:srgbClr val="4F81BD"/>
                </a:solidFill>
                <a:latin typeface="Calibri" panose="020F0502020204030204" pitchFamily="34" charset="0"/>
                <a:ea typeface="SimSun" panose="02010600030101010101" pitchFamily="2" charset="-122"/>
                <a:cs typeface="Arial" panose="020B0604020202020204" pitchFamily="34" charset="0"/>
              </a:rPr>
              <a:t>Setting up a civil society organization</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457200" marR="0" indent="-457200" algn="just">
              <a:spcBef>
                <a:spcPts val="0"/>
              </a:spcBef>
              <a:spcAft>
                <a:spcPts val="600"/>
              </a:spcAft>
            </a:pPr>
            <a:r>
              <a:rPr lang="en-GB" b="1" dirty="0">
                <a:solidFill>
                  <a:srgbClr val="002060"/>
                </a:solidFill>
                <a:latin typeface="Calibri" panose="020F0502020204030204" pitchFamily="34" charset="0"/>
                <a:ea typeface="SimSun" panose="02010600030101010101" pitchFamily="2" charset="-122"/>
                <a:cs typeface="Arial" panose="020B0604020202020204" pitchFamily="34" charset="0"/>
              </a:rPr>
              <a:t>Understanding the need for the organization</a:t>
            </a:r>
            <a:endParaRPr lang="x-none" dirty="0">
              <a:solidFill>
                <a:srgbClr val="00206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motivation for forming a civil society organization will generally stem from people identifying an unmet need that they believe should be addressed.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This unmet need may be something that has been identified from the personal experience of an individual or group of individuals with psychosocial, intellectual or cognitive disabilities, a group of family members and/or alternatively  practitioners who have recognized the importance of addressing human rights in mental health and disability-related areas.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specific motivation driving the organization’s initial formation will inform the organization’s vision and objectives.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Once there is clarity about the vision and purpose of the organization, it becomes possible to assess the degree to which it differs from other organizations in the community and to offer something new. </a:t>
            </a:r>
          </a:p>
          <a:p>
            <a:pPr marL="628650" lvl="1"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This could be in the form of a different service being provided or even a different perspective or method for championing human rights. </a:t>
            </a:r>
          </a:p>
          <a:p>
            <a:pPr marL="171450" indent="-171450" algn="just">
              <a:buFont typeface="Arial" panose="020B0604020202020204" pitchFamily="34" charset="0"/>
              <a:buChar char="•"/>
            </a:pP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lvl="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It is also useful to consider whether the organization should be set-up as a stand-alone body or whether it could potentially be a branch of an established civil society organization that wishes to incorporate work on the human rights of persons with psychosocial, intellectual or cognitive disabilities and their families and/or care partners into its agenda. </a:t>
            </a:r>
            <a:endParaRPr lang="en-US"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E5FEED-3F11-4018-8801-9319A9A00358}"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108987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3525" y="223838"/>
            <a:ext cx="1165225" cy="655637"/>
          </a:xfrm>
        </p:spPr>
      </p:sp>
      <p:sp>
        <p:nvSpPr>
          <p:cNvPr id="3" name="Notes Placeholder 2"/>
          <p:cNvSpPr>
            <a:spLocks noGrp="1"/>
          </p:cNvSpPr>
          <p:nvPr>
            <p:ph type="body" idx="1"/>
          </p:nvPr>
        </p:nvSpPr>
        <p:spPr>
          <a:xfrm>
            <a:off x="332573" y="1091724"/>
            <a:ext cx="6091088" cy="6452076"/>
          </a:xfrm>
          <a:solidFill>
            <a:schemeClr val="accent1">
              <a:lumMod val="20000"/>
              <a:lumOff val="80000"/>
            </a:schemeClr>
          </a:solid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Until recently, there have been no public mental health services in the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Kisumu slum areas in Kenya. Respecting, empowering and initiating support for people suffering from trauma and emotional distress has been identified as a critical need to improve the well-being of many people in Kenya – especially in view of the trauma inflicted by the post-election violence of 2007 and 2008.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Persons who have experienced trauma need a safe and healing place in their community where they have the opportunity to cope and to overcome traumatic experiences. The organization Normal Difference Mental Health in Kenya has provided this place by offering a drop-in centre that includes self-help groups, counselling, support and creative activities. The goal is to give people a chance to find positive and empowering ways to deal with their concerns, regain strength and self-confidence, and live self-determined lives in their communities. This is particularly challenging given rising poverty levels.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project was initiated in February 2009 when a group of four people in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one of the many ghettos in Nairobi, founded the community-based self-help organization Normal Difference Mental Health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 August 2009 the Normal Difference Mental Health idea spread to Kisumu, Kenya’s third biggest city situated near Lake Victoria.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By integrating local African beliefs into supportive services, Normal Difference Mental Health seeks to promote healing and well-being by addressing individual experiences of trauma and distress that often require special attention and intervention. The organization recognizes that from an African point of view these issues can be caused by a variety of factors – including traumatic events in the past (e.g. loss of job, death of a loved one, abuse), witchcraft, ancestral spirits, drug abuse, disease (e.g. cerebral malaria) and genealogically passed trauma.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October 2009,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 International Hearing Voices Network gave Normal Difference Mental Health membership status at its annual meeting in Maastricht, Netherlands.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13DD5433-70DE-46E9-A271-879C79CF7BE4}" type="slidenum">
              <a:rPr lang="x-none" smtClean="0"/>
              <a:t>100</a:t>
            </a:fld>
            <a:endParaRPr lang="x-none"/>
          </a:p>
        </p:txBody>
      </p:sp>
    </p:spTree>
    <p:extLst>
      <p:ext uri="{BB962C8B-B14F-4D97-AF65-F5344CB8AC3E}">
        <p14:creationId xmlns:p14="http://schemas.microsoft.com/office/powerpoint/2010/main" val="182763859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3525" y="223838"/>
            <a:ext cx="1165225" cy="655637"/>
          </a:xfrm>
        </p:spPr>
      </p:sp>
      <p:sp>
        <p:nvSpPr>
          <p:cNvPr id="3" name="Notes Placeholder 2"/>
          <p:cNvSpPr>
            <a:spLocks noGrp="1"/>
          </p:cNvSpPr>
          <p:nvPr>
            <p:ph type="body" idx="1"/>
          </p:nvPr>
        </p:nvSpPr>
        <p:spPr>
          <a:xfrm>
            <a:off x="332573" y="1091724"/>
            <a:ext cx="6091088" cy="6452076"/>
          </a:xfrm>
          <a:solidFill>
            <a:schemeClr val="accent1">
              <a:lumMod val="20000"/>
              <a:lumOff val="80000"/>
            </a:schemeClr>
          </a:solid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Until recently, there have been no public mental health services in the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Kisumu slum areas in Kenya. Respecting, empowering and initiating support for people suffering from trauma and emotional distress has been identified as a critical need to improve the well-being of many people in Kenya – especially in view of the trauma inflicted by the post-election violence of 2007 and 2008.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Persons who have experienced trauma need a safe and healing place in their community where they have the opportunity to cope and to overcome traumatic experiences. The organization Normal Difference Mental Health in Kenya has provided this place by offering a drop-in centre that includes self-help groups, counselling, support and creative activities. The goal is to give people a chance to find positive and empowering ways to deal with their concerns, regain strength and self-confidence, and live self-determined lives in their communities. This is particularly challenging given rising poverty levels.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project was initiated in February 2009 when a group of four people in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one of the many ghettos in Nairobi, founded the community-based self-help organization Normal Difference Mental Health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 August 2009 the Normal Difference Mental Health idea spread to Kisumu, Kenya’s third biggest city situated near Lake Victoria.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By integrating local African beliefs into supportive services, Normal Difference Mental Health seeks to promote healing and well-being by addressing individual experiences of trauma and distress that often require special attention and intervention. The organization recognizes that from an African point of view these issues can be caused by a variety of factors – including traumatic events in the past (e.g. loss of job, death of a loved one, abuse), witchcraft, ancestral spirits, drug abuse, disease (e.g. cerebral malaria) and genealogically passed trauma.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October 2009,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 International Hearing Voices Network gave Normal Difference Mental Health membership status at its annual meeting in Maastricht, Netherlands.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13DD5433-70DE-46E9-A271-879C79CF7BE4}" type="slidenum">
              <a:rPr lang="x-none" smtClean="0"/>
              <a:t>101</a:t>
            </a:fld>
            <a:endParaRPr lang="x-none"/>
          </a:p>
        </p:txBody>
      </p:sp>
    </p:spTree>
    <p:extLst>
      <p:ext uri="{BB962C8B-B14F-4D97-AF65-F5344CB8AC3E}">
        <p14:creationId xmlns:p14="http://schemas.microsoft.com/office/powerpoint/2010/main" val="182763859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3525" y="223838"/>
            <a:ext cx="1165225" cy="655637"/>
          </a:xfrm>
        </p:spPr>
      </p:sp>
      <p:sp>
        <p:nvSpPr>
          <p:cNvPr id="3" name="Notes Placeholder 2"/>
          <p:cNvSpPr>
            <a:spLocks noGrp="1"/>
          </p:cNvSpPr>
          <p:nvPr>
            <p:ph type="body" idx="1"/>
          </p:nvPr>
        </p:nvSpPr>
        <p:spPr>
          <a:xfrm>
            <a:off x="332573" y="1091724"/>
            <a:ext cx="6091088" cy="6452076"/>
          </a:xfrm>
          <a:solidFill>
            <a:schemeClr val="accent1">
              <a:lumMod val="20000"/>
              <a:lumOff val="80000"/>
            </a:schemeClr>
          </a:solid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Until recently, there have been no public mental health services in the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Kisumu slum areas in Kenya. Respecting, empowering and initiating support for people suffering from trauma and emotional distress has been identified as a critical need to improve the well-being of many people in Kenya – especially in view of the trauma inflicted by the post-election violence of 2007 and 2008.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Persons who have experienced trauma need a safe and healing place in their community where they have the opportunity to cope and to overcome traumatic experiences. The organization Normal Difference Mental Health in Kenya has provided this place by offering a drop-in centre that includes self-help groups, counselling, support and creative activities. The goal is to give people a chance to find positive and empowering ways to deal with their concerns, regain strength and self-confidence, and live self-determined lives in their communities. This is particularly challenging given rising poverty levels.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project was initiated in February 2009 when a group of four people in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one of the many ghettos in Nairobi, founded the community-based self-help organization Normal Difference Mental Health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 August 2009 the Normal Difference Mental Health idea spread to Kisumu, Kenya’s third biggest city situated near Lake Victoria.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By integrating local African beliefs into supportive services, Normal Difference Mental Health seeks to promote healing and well-being by addressing individual experiences of trauma and distress that often require special attention and intervention. The organization recognizes that from an African point of view these issues can be caused by a variety of factors – including traumatic events in the past (e.g. loss of job, death of a loved one, abuse), witchcraft, ancestral spirits, drug abuse, disease (e.g. cerebral malaria) and genealogically passed trauma.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October 2009,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 International Hearing Voices Network gave Normal Difference Mental Health membership status at its annual meeting in Maastricht, Netherlands.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13DD5433-70DE-46E9-A271-879C79CF7BE4}" type="slidenum">
              <a:rPr lang="x-none" smtClean="0"/>
              <a:t>102</a:t>
            </a:fld>
            <a:endParaRPr lang="x-none"/>
          </a:p>
        </p:txBody>
      </p:sp>
    </p:spTree>
    <p:extLst>
      <p:ext uri="{BB962C8B-B14F-4D97-AF65-F5344CB8AC3E}">
        <p14:creationId xmlns:p14="http://schemas.microsoft.com/office/powerpoint/2010/main" val="182763859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3525" y="223838"/>
            <a:ext cx="1165225" cy="655637"/>
          </a:xfrm>
        </p:spPr>
      </p:sp>
      <p:sp>
        <p:nvSpPr>
          <p:cNvPr id="3" name="Notes Placeholder 2"/>
          <p:cNvSpPr>
            <a:spLocks noGrp="1"/>
          </p:cNvSpPr>
          <p:nvPr>
            <p:ph type="body" idx="1"/>
          </p:nvPr>
        </p:nvSpPr>
        <p:spPr>
          <a:xfrm>
            <a:off x="332573" y="1091724"/>
            <a:ext cx="6091088" cy="6452076"/>
          </a:xfrm>
          <a:solidFill>
            <a:schemeClr val="accent1">
              <a:lumMod val="20000"/>
              <a:lumOff val="80000"/>
            </a:schemeClr>
          </a:solid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Until recently, there have been no public mental health services in the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Kisumu slum areas in Kenya. Respecting, empowering and initiating support for people suffering from trauma and emotional distress has been identified as a critical need to improve the well-being of many people in Kenya – especially in view of the trauma inflicted by the post-election violence of 2007 and 2008.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Persons who have experienced trauma need a safe and healing place in their community where they have the opportunity to cope and to overcome traumatic experiences. The organization Normal Difference Mental Health in Kenya has provided this place by offering a drop-in centre that includes self-help groups, counselling, support and creative activities. The goal is to give people a chance to find positive and empowering ways to deal with their concerns, regain strength and self-confidence, and live self-determined lives in their communities. This is particularly challenging given rising poverty levels.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project was initiated in February 2009 when a group of four people in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one of the many ghettos in Nairobi, founded the community-based self-help organization Normal Difference Mental Health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 August 2009 the Normal Difference Mental Health idea spread to Kisumu, Kenya’s third biggest city situated near Lake Victoria.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By integrating local African beliefs into supportive services, Normal Difference Mental Health seeks to promote healing and well-being by addressing individual experiences of trauma and distress that often require special attention and intervention. The organization recognizes that from an African point of view these issues can be caused by a variety of factors – including traumatic events in the past (e.g. loss of job, death of a loved one, abuse), witchcraft, ancestral spirits, drug abuse, disease (e.g. cerebral malaria) and genealogically passed trauma.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October 2009,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 International Hearing Voices Network gave Normal Difference Mental Health membership status at its annual meeting in Maastricht, Netherlands.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13DD5433-70DE-46E9-A271-879C79CF7BE4}" type="slidenum">
              <a:rPr lang="x-none" smtClean="0"/>
              <a:t>103</a:t>
            </a:fld>
            <a:endParaRPr lang="x-none"/>
          </a:p>
        </p:txBody>
      </p:sp>
    </p:spTree>
    <p:extLst>
      <p:ext uri="{BB962C8B-B14F-4D97-AF65-F5344CB8AC3E}">
        <p14:creationId xmlns:p14="http://schemas.microsoft.com/office/powerpoint/2010/main" val="182763859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3525" y="223838"/>
            <a:ext cx="1165225" cy="655637"/>
          </a:xfrm>
        </p:spPr>
      </p:sp>
      <p:sp>
        <p:nvSpPr>
          <p:cNvPr id="3" name="Notes Placeholder 2"/>
          <p:cNvSpPr>
            <a:spLocks noGrp="1"/>
          </p:cNvSpPr>
          <p:nvPr>
            <p:ph type="body" idx="1"/>
          </p:nvPr>
        </p:nvSpPr>
        <p:spPr>
          <a:xfrm>
            <a:off x="332573" y="1091724"/>
            <a:ext cx="6091088" cy="6452076"/>
          </a:xfrm>
          <a:solidFill>
            <a:schemeClr val="accent1">
              <a:lumMod val="20000"/>
              <a:lumOff val="80000"/>
            </a:schemeClr>
          </a:solid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Until recently, there have been no public mental health services in the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Kisumu slum areas in Kenya. Respecting, empowering and initiating support for people suffering from trauma and emotional distress has been identified as a critical need to improve the well-being of many people in Kenya – especially in view of the trauma inflicted by the post-election violence of 2007 and 2008.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Persons who have experienced trauma need a safe and healing place in their community where they have the opportunity to cope and to overcome traumatic experiences. The organization Normal Difference Mental Health in Kenya has provided this place by offering a drop-in centre that includes self-help groups, counselling, support and creative activities. The goal is to give people a chance to find positive and empowering ways to deal with their concerns, regain strength and self-confidence, and live self-determined lives in their communities. This is particularly challenging given rising poverty levels.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project was initiated in February 2009 when a group of four people in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one of the many ghettos in Nairobi, founded the community-based self-help organization Normal Difference Mental Health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 August 2009 the Normal Difference Mental Health idea spread to Kisumu, Kenya’s third biggest city situated near Lake Victoria.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By integrating local African beliefs into supportive services, Normal Difference Mental Health seeks to promote healing and well-being by addressing individual experiences of trauma and distress that often require special attention and intervention. The organization recognizes that from an African point of view these issues can be caused by a variety of factors – including traumatic events in the past (e.g. loss of job, death of a loved one, abuse), witchcraft, ancestral spirits, drug abuse, disease (e.g. cerebral malaria) and genealogically passed trauma.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October 2009,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 International Hearing Voices Network gave Normal Difference Mental Health membership status at its annual meeting in Maastricht, Netherlands.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13DD5433-70DE-46E9-A271-879C79CF7BE4}" type="slidenum">
              <a:rPr lang="x-none" smtClean="0"/>
              <a:t>104</a:t>
            </a:fld>
            <a:endParaRPr lang="x-none"/>
          </a:p>
        </p:txBody>
      </p:sp>
    </p:spTree>
    <p:extLst>
      <p:ext uri="{BB962C8B-B14F-4D97-AF65-F5344CB8AC3E}">
        <p14:creationId xmlns:p14="http://schemas.microsoft.com/office/powerpoint/2010/main" val="182763859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3525" y="223838"/>
            <a:ext cx="1165225" cy="655637"/>
          </a:xfrm>
        </p:spPr>
      </p:sp>
      <p:sp>
        <p:nvSpPr>
          <p:cNvPr id="3" name="Notes Placeholder 2"/>
          <p:cNvSpPr>
            <a:spLocks noGrp="1"/>
          </p:cNvSpPr>
          <p:nvPr>
            <p:ph type="body" idx="1"/>
          </p:nvPr>
        </p:nvSpPr>
        <p:spPr>
          <a:xfrm>
            <a:off x="332573" y="1091724"/>
            <a:ext cx="6091088" cy="6452076"/>
          </a:xfrm>
          <a:solidFill>
            <a:schemeClr val="accent1">
              <a:lumMod val="20000"/>
              <a:lumOff val="80000"/>
            </a:schemeClr>
          </a:solid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Until recently, there have been no public mental health services in the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Kisumu slum areas in Kenya. Respecting, empowering and initiating support for people suffering from trauma and emotional distress has been identified as a critical need to improve the well-being of many people in Kenya – especially in view of the trauma inflicted by the post-election violence of 2007 and 2008.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Persons who have experienced trauma need a safe and healing place in their community where they have the opportunity to cope and to overcome traumatic experiences. The organization Normal Difference Mental Health in Kenya has provided this place by offering a drop-in centre that includes self-help groups, counselling, support and creative activities. The goal is to give people a chance to find positive and empowering ways to deal with their concerns, regain strength and self-confidence, and live self-determined lives in their communities. This is particularly challenging given rising poverty levels.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project was initiated in February 2009 when a group of four people in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one of the many ghettos in Nairobi, founded the community-based self-help organization Normal Difference Mental Health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 August 2009 the Normal Difference Mental Health idea spread to Kisumu, Kenya’s third biggest city situated near Lake Victoria.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By integrating local African beliefs into supportive services, Normal Difference Mental Health seeks to promote healing and well-being by addressing individual experiences of trauma and distress that often require special attention and intervention. The organization recognizes that from an African point of view these issues can be caused by a variety of factors – including traumatic events in the past (e.g. loss of job, death of a loved one, abuse), witchcraft, ancestral spirits, drug abuse, disease (e.g. cerebral malaria) and genealogically passed trauma.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October 2009,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 International Hearing Voices Network gave Normal Difference Mental Health membership status at its annual meeting in Maastricht, Netherlands.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13DD5433-70DE-46E9-A271-879C79CF7BE4}" type="slidenum">
              <a:rPr lang="x-none" smtClean="0"/>
              <a:t>105</a:t>
            </a:fld>
            <a:endParaRPr lang="x-none"/>
          </a:p>
        </p:txBody>
      </p:sp>
    </p:spTree>
    <p:extLst>
      <p:ext uri="{BB962C8B-B14F-4D97-AF65-F5344CB8AC3E}">
        <p14:creationId xmlns:p14="http://schemas.microsoft.com/office/powerpoint/2010/main" val="182763859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3525" y="223838"/>
            <a:ext cx="1165225" cy="655637"/>
          </a:xfrm>
        </p:spPr>
      </p:sp>
      <p:sp>
        <p:nvSpPr>
          <p:cNvPr id="3" name="Notes Placeholder 2"/>
          <p:cNvSpPr>
            <a:spLocks noGrp="1"/>
          </p:cNvSpPr>
          <p:nvPr>
            <p:ph type="body" idx="1"/>
          </p:nvPr>
        </p:nvSpPr>
        <p:spPr>
          <a:xfrm>
            <a:off x="332573" y="1091724"/>
            <a:ext cx="6091088" cy="6452076"/>
          </a:xfrm>
          <a:solidFill>
            <a:schemeClr val="accent1">
              <a:lumMod val="20000"/>
              <a:lumOff val="80000"/>
            </a:schemeClr>
          </a:solid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Until recently, there have been no public mental health services in the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Kisumu slum areas in Kenya. Respecting, empowering and initiating support for people suffering from trauma and emotional distress has been identified as a critical need to improve the well-being of many people in Kenya – especially in view of the trauma inflicted by the post-election violence of 2007 and 2008.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Persons who have experienced trauma need a safe and healing place in their community where they have the opportunity to cope and to overcome traumatic experiences. The organization Normal Difference Mental Health in Kenya has provided this place by offering a drop-in centre that includes self-help groups, counselling, support and creative activities. The goal is to give people a chance to find positive and empowering ways to deal with their concerns, regain strength and self-confidence, and live self-determined lives in their communities. This is particularly challenging given rising poverty levels.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project was initiated in February 2009 when a group of four people in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one of the many ghettos in Nairobi, founded the community-based self-help organization Normal Difference Mental Health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 August 2009 the Normal Difference Mental Health idea spread to Kisumu, Kenya’s third biggest city situated near Lake Victoria.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By integrating local African beliefs into supportive services, Normal Difference Mental Health seeks to promote healing and well-being by addressing individual experiences of trauma and distress that often require special attention and intervention. The organization recognizes that from an African point of view these issues can be caused by a variety of factors – including traumatic events in the past (e.g. loss of job, death of a loved one, abuse), witchcraft, ancestral spirits, drug abuse, disease (e.g. cerebral malaria) and genealogically passed trauma.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October 2009,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 International Hearing Voices Network gave Normal Difference Mental Health membership status at its annual meeting in Maastricht, Netherlands.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13DD5433-70DE-46E9-A271-879C79CF7BE4}" type="slidenum">
              <a:rPr lang="x-none" smtClean="0"/>
              <a:t>106</a:t>
            </a:fld>
            <a:endParaRPr lang="x-none"/>
          </a:p>
        </p:txBody>
      </p:sp>
    </p:spTree>
    <p:extLst>
      <p:ext uri="{BB962C8B-B14F-4D97-AF65-F5344CB8AC3E}">
        <p14:creationId xmlns:p14="http://schemas.microsoft.com/office/powerpoint/2010/main" val="182763859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3525" y="223838"/>
            <a:ext cx="1165225" cy="655637"/>
          </a:xfrm>
        </p:spPr>
      </p:sp>
      <p:sp>
        <p:nvSpPr>
          <p:cNvPr id="3" name="Notes Placeholder 2"/>
          <p:cNvSpPr>
            <a:spLocks noGrp="1"/>
          </p:cNvSpPr>
          <p:nvPr>
            <p:ph type="body" idx="1"/>
          </p:nvPr>
        </p:nvSpPr>
        <p:spPr>
          <a:xfrm>
            <a:off x="332573" y="1091724"/>
            <a:ext cx="6091088" cy="6452076"/>
          </a:xfrm>
          <a:solidFill>
            <a:schemeClr val="accent1">
              <a:lumMod val="20000"/>
              <a:lumOff val="80000"/>
            </a:schemeClr>
          </a:solid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Until recently, there have been no public mental health services in the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Kisumu slum areas in Kenya. Respecting, empowering and initiating support for people suffering from trauma and emotional distress has been identified as a critical need to improve the well-being of many people in Kenya – especially in view of the trauma inflicted by the post-election violence of 2007 and 2008.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Persons who have experienced trauma need a safe and healing place in their community where they have the opportunity to cope and to overcome traumatic experiences. The organization Normal Difference Mental Health in Kenya has provided this place by offering a drop-in centre that includes self-help groups, counselling, support and creative activities. The goal is to give people a chance to find positive and empowering ways to deal with their concerns, regain strength and self-confidence, and live self-determined lives in their communities. This is particularly challenging given rising poverty levels.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project was initiated in February 2009 when a group of four people in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one of the many ghettos in Nairobi, founded the community-based self-help organization Normal Difference Mental Health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 August 2009 the Normal Difference Mental Health idea spread to Kisumu, Kenya’s third biggest city situated near Lake Victoria.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By integrating local African beliefs into supportive services, Normal Difference Mental Health seeks to promote healing and well-being by addressing individual experiences of trauma and distress that often require special attention and intervention. The organization recognizes that from an African point of view these issues can be caused by a variety of factors – including traumatic events in the past (e.g. loss of job, death of a loved one, abuse), witchcraft, ancestral spirits, drug abuse, disease (e.g. cerebral malaria) and genealogically passed trauma.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October 2009,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 International Hearing Voices Network gave Normal Difference Mental Health membership status at its annual meeting in Maastricht, Netherlands.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13DD5433-70DE-46E9-A271-879C79CF7BE4}" type="slidenum">
              <a:rPr lang="x-none" smtClean="0"/>
              <a:t>107</a:t>
            </a:fld>
            <a:endParaRPr lang="x-none"/>
          </a:p>
        </p:txBody>
      </p:sp>
    </p:spTree>
    <p:extLst>
      <p:ext uri="{BB962C8B-B14F-4D97-AF65-F5344CB8AC3E}">
        <p14:creationId xmlns:p14="http://schemas.microsoft.com/office/powerpoint/2010/main" val="182763859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3525" y="223838"/>
            <a:ext cx="1165225" cy="655637"/>
          </a:xfrm>
        </p:spPr>
      </p:sp>
      <p:sp>
        <p:nvSpPr>
          <p:cNvPr id="3" name="Notes Placeholder 2"/>
          <p:cNvSpPr>
            <a:spLocks noGrp="1"/>
          </p:cNvSpPr>
          <p:nvPr>
            <p:ph type="body" idx="1"/>
          </p:nvPr>
        </p:nvSpPr>
        <p:spPr>
          <a:xfrm>
            <a:off x="332573" y="1091724"/>
            <a:ext cx="6091088" cy="6452076"/>
          </a:xfrm>
          <a:solidFill>
            <a:schemeClr val="accent1">
              <a:lumMod val="20000"/>
              <a:lumOff val="80000"/>
            </a:schemeClr>
          </a:solid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Until recently, there have been no public mental health services in the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Kisumu slum areas in Kenya. Respecting, empowering and initiating support for people suffering from trauma and emotional distress has been identified as a critical need to improve the well-being of many people in Kenya – especially in view of the trauma inflicted by the post-election violence of 2007 and 2008.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Persons who have experienced trauma need a safe and healing place in their community where they have the opportunity to cope and to overcome traumatic experiences. The organization Normal Difference Mental Health in Kenya has provided this place by offering a drop-in centre that includes self-help groups, counselling, support and creative activities. The goal is to give people a chance to find positive and empowering ways to deal with their concerns, regain strength and self-confidence, and live self-determined lives in their communities. This is particularly challenging given rising poverty levels.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project was initiated in February 2009 when a group of four people in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one of the many ghettos in Nairobi, founded the community-based self-help organization Normal Difference Mental Health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 August 2009 the Normal Difference Mental Health idea spread to Kisumu, Kenya’s third biggest city situated near Lake Victoria.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By integrating local African beliefs into supportive services, Normal Difference Mental Health seeks to promote healing and well-being by addressing individual experiences of trauma and distress that often require special attention and intervention. The organization recognizes that from an African point of view these issues can be caused by a variety of factors – including traumatic events in the past (e.g. loss of job, death of a loved one, abuse), witchcraft, ancestral spirits, drug abuse, disease (e.g. cerebral malaria) and genealogically passed trauma.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October 2009,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 International Hearing Voices Network gave Normal Difference Mental Health membership status at its annual meeting in Maastricht, Netherlands.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13DD5433-70DE-46E9-A271-879C79CF7BE4}" type="slidenum">
              <a:rPr lang="x-none" smtClean="0"/>
              <a:t>108</a:t>
            </a:fld>
            <a:endParaRPr lang="x-none"/>
          </a:p>
        </p:txBody>
      </p:sp>
    </p:spTree>
    <p:extLst>
      <p:ext uri="{BB962C8B-B14F-4D97-AF65-F5344CB8AC3E}">
        <p14:creationId xmlns:p14="http://schemas.microsoft.com/office/powerpoint/2010/main" val="182763859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3525" y="223838"/>
            <a:ext cx="1165225" cy="655637"/>
          </a:xfrm>
        </p:spPr>
      </p:sp>
      <p:sp>
        <p:nvSpPr>
          <p:cNvPr id="3" name="Notes Placeholder 2"/>
          <p:cNvSpPr>
            <a:spLocks noGrp="1"/>
          </p:cNvSpPr>
          <p:nvPr>
            <p:ph type="body" idx="1"/>
          </p:nvPr>
        </p:nvSpPr>
        <p:spPr>
          <a:xfrm>
            <a:off x="332573" y="1091724"/>
            <a:ext cx="6091088" cy="6452076"/>
          </a:xfrm>
          <a:solidFill>
            <a:schemeClr val="accent1">
              <a:lumMod val="20000"/>
              <a:lumOff val="80000"/>
            </a:schemeClr>
          </a:solid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Until recently, there have been no public mental health services in the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Kisumu slum areas in Kenya. Respecting, empowering and initiating support for people suffering from trauma and emotional distress has been identified as a critical need to improve the well-being of many people in Kenya – especially in view of the trauma inflicted by the post-election violence of 2007 and 2008.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Persons who have experienced trauma need a safe and healing place in their community where they have the opportunity to cope and to overcome traumatic experiences. The organization Normal Difference Mental Health in Kenya has provided this place by offering a drop-in centre that includes self-help groups, counselling, support and creative activities. The goal is to give people a chance to find positive and empowering ways to deal with their concerns, regain strength and self-confidence, and live self-determined lives in their communities. This is particularly challenging given rising poverty levels.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project was initiated in February 2009 when a group of four people in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one of the many ghettos in Nairobi, founded the community-based self-help organization Normal Difference Mental Health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 August 2009 the Normal Difference Mental Health idea spread to Kisumu, Kenya’s third biggest city situated near Lake Victoria.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By integrating local African beliefs into supportive services, Normal Difference Mental Health seeks to promote healing and well-being by addressing individual experiences of trauma and distress that often require special attention and intervention. The organization recognizes that from an African point of view these issues can be caused by a variety of factors – including traumatic events in the past (e.g. loss of job, death of a loved one, abuse), witchcraft, ancestral spirits, drug abuse, disease (e.g. cerebral malaria) and genealogically passed trauma.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October 2009,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 International Hearing Voices Network gave Normal Difference Mental Health membership status at its annual meeting in Maastricht, Netherlands.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13DD5433-70DE-46E9-A271-879C79CF7BE4}" type="slidenum">
              <a:rPr lang="x-none" smtClean="0"/>
              <a:t>109</a:t>
            </a:fld>
            <a:endParaRPr lang="x-none"/>
          </a:p>
        </p:txBody>
      </p:sp>
    </p:spTree>
    <p:extLst>
      <p:ext uri="{BB962C8B-B14F-4D97-AF65-F5344CB8AC3E}">
        <p14:creationId xmlns:p14="http://schemas.microsoft.com/office/powerpoint/2010/main" val="1827638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4438" y="720725"/>
            <a:ext cx="4676775" cy="2632075"/>
          </a:xfrm>
        </p:spPr>
      </p:sp>
      <p:sp>
        <p:nvSpPr>
          <p:cNvPr id="3" name="Notes Placeholder 2"/>
          <p:cNvSpPr>
            <a:spLocks noGrp="1"/>
          </p:cNvSpPr>
          <p:nvPr>
            <p:ph type="body" idx="1"/>
          </p:nvPr>
        </p:nvSpPr>
        <p:spPr>
          <a:xfrm>
            <a:off x="685800" y="3352800"/>
            <a:ext cx="5486400" cy="4648200"/>
          </a:xfrm>
        </p:spPr>
        <p:txBody>
          <a:bodyPr/>
          <a:lstStyle/>
          <a:p>
            <a:pPr marR="0" lvl="0">
              <a:spcBef>
                <a:spcPts val="0"/>
              </a:spcBef>
              <a:spcAft>
                <a:spcPts val="600"/>
              </a:spcAft>
              <a:buSzPts val="1600"/>
            </a:pPr>
            <a:endParaRPr lang="en-GB" sz="1800" b="1"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fontAlgn="t"/>
            <a:r>
              <a:rPr lang="en-GB" dirty="0"/>
              <a:t>This video tells the story of how a group of people came together, grew and facilitated change: </a:t>
            </a:r>
            <a:r>
              <a:rPr lang="en-GB" u="sng" dirty="0"/>
              <a:t>https://</a:t>
            </a:r>
            <a:r>
              <a:rPr lang="en-GB" u="sng" dirty="0" err="1"/>
              <a:t>youtu.be</a:t>
            </a:r>
            <a:r>
              <a:rPr lang="en-GB" u="sng" dirty="0"/>
              <a:t>/bGb70PoiXDk </a:t>
            </a:r>
            <a:r>
              <a:rPr lang="en-GB" dirty="0"/>
              <a:t>“This is the Story of a Civil Rights Movement”, Inclusion BC, Canada (3:43).(accessed on 9 April 2019)</a:t>
            </a:r>
          </a:p>
          <a:p>
            <a:pPr marR="0" lvl="0">
              <a:spcBef>
                <a:spcPts val="0"/>
              </a:spcBef>
              <a:spcAft>
                <a:spcPts val="600"/>
              </a:spcAft>
              <a:buSzPts val="1600"/>
            </a:pP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E5FEED-3F11-4018-8801-9319A9A00358}"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272402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3525" y="223838"/>
            <a:ext cx="1165225" cy="655637"/>
          </a:xfrm>
        </p:spPr>
      </p:sp>
      <p:sp>
        <p:nvSpPr>
          <p:cNvPr id="3" name="Notes Placeholder 2"/>
          <p:cNvSpPr>
            <a:spLocks noGrp="1"/>
          </p:cNvSpPr>
          <p:nvPr>
            <p:ph type="body" idx="1"/>
          </p:nvPr>
        </p:nvSpPr>
        <p:spPr>
          <a:xfrm>
            <a:off x="332573" y="1091724"/>
            <a:ext cx="6091088" cy="6452076"/>
          </a:xfrm>
          <a:solidFill>
            <a:schemeClr val="accent1">
              <a:lumMod val="20000"/>
              <a:lumOff val="80000"/>
            </a:schemeClr>
          </a:solid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Until recently, there have been no public mental health services in the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Kisumu slum areas in Kenya. Respecting, empowering and initiating support for people suffering from trauma and emotional distress has been identified as a critical need to improve the well-being of many people in Kenya – especially in view of the trauma inflicted by the post-election violence of 2007 and 2008.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Persons who have experienced trauma need a safe and healing place in their community where they have the opportunity to cope and to overcome traumatic experiences. The organization Normal Difference Mental Health in Kenya has provided this place by offering a drop-in centre that includes self-help groups, counselling, support and creative activities. The goal is to give people a chance to find positive and empowering ways to deal with their concerns, regain strength and self-confidence, and live self-determined lives in their communities. This is particularly challenging given rising poverty levels.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project was initiated in February 2009 when a group of four people in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one of the many ghettos in Nairobi, founded the community-based self-help organization Normal Difference Mental Health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 August 2009 the Normal Difference Mental Health idea spread to Kisumu, Kenya’s third biggest city situated near Lake Victoria.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By integrating local African beliefs into supportive services, Normal Difference Mental Health seeks to promote healing and well-being by addressing individual experiences of trauma and distress that often require special attention and intervention. The organization recognizes that from an African point of view these issues can be caused by a variety of factors – including traumatic events in the past (e.g. loss of job, death of a loved one, abuse), witchcraft, ancestral spirits, drug abuse, disease (e.g. cerebral malaria) and genealogically passed trauma.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October 2009,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 International Hearing Voices Network gave Normal Difference Mental Health membership status at its annual meeting in Maastricht, Netherlands.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13DD5433-70DE-46E9-A271-879C79CF7BE4}" type="slidenum">
              <a:rPr lang="x-none" smtClean="0"/>
              <a:t>110</a:t>
            </a:fld>
            <a:endParaRPr lang="x-none"/>
          </a:p>
        </p:txBody>
      </p:sp>
    </p:spTree>
    <p:extLst>
      <p:ext uri="{BB962C8B-B14F-4D97-AF65-F5344CB8AC3E}">
        <p14:creationId xmlns:p14="http://schemas.microsoft.com/office/powerpoint/2010/main" val="182763859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3525" y="223838"/>
            <a:ext cx="1165225" cy="655637"/>
          </a:xfrm>
        </p:spPr>
      </p:sp>
      <p:sp>
        <p:nvSpPr>
          <p:cNvPr id="3" name="Notes Placeholder 2"/>
          <p:cNvSpPr>
            <a:spLocks noGrp="1"/>
          </p:cNvSpPr>
          <p:nvPr>
            <p:ph type="body" idx="1"/>
          </p:nvPr>
        </p:nvSpPr>
        <p:spPr>
          <a:xfrm>
            <a:off x="332573" y="1091724"/>
            <a:ext cx="6091088" cy="6452076"/>
          </a:xfrm>
          <a:solidFill>
            <a:schemeClr val="accent1">
              <a:lumMod val="20000"/>
              <a:lumOff val="80000"/>
            </a:schemeClr>
          </a:solid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Until recently, there have been no public mental health services in the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Kisumu slum areas in Kenya. Respecting, empowering and initiating support for people suffering from trauma and emotional distress has been identified as a critical need to improve the well-being of many people in Kenya – especially in view of the trauma inflicted by the post-election violence of 2007 and 2008.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Persons who have experienced trauma need a safe and healing place in their community where they have the opportunity to cope and to overcome traumatic experiences. The organization Normal Difference Mental Health in Kenya has provided this place by offering a drop-in centre that includes self-help groups, counselling, support and creative activities. The goal is to give people a chance to find positive and empowering ways to deal with their concerns, regain strength and self-confidence, and live self-determined lives in their communities. This is particularly challenging given rising poverty levels.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project was initiated in February 2009 when a group of four people in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one of the many ghettos in Nairobi, founded the community-based self-help organization Normal Difference Mental Health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 August 2009 the Normal Difference Mental Health idea spread to Kisumu, Kenya’s third biggest city situated near Lake Victoria.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By integrating local African beliefs into supportive services, Normal Difference Mental Health seeks to promote healing and well-being by addressing individual experiences of trauma and distress that often require special attention and intervention. The organization recognizes that from an African point of view these issues can be caused by a variety of factors – including traumatic events in the past (e.g. loss of job, death of a loved one, abuse), witchcraft, ancestral spirits, drug abuse, disease (e.g. cerebral malaria) and genealogically passed trauma.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October 2009,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 International Hearing Voices Network gave Normal Difference Mental Health membership status at its annual meeting in Maastricht, Netherlands.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13DD5433-70DE-46E9-A271-879C79CF7BE4}" type="slidenum">
              <a:rPr lang="x-none" smtClean="0"/>
              <a:t>111</a:t>
            </a:fld>
            <a:endParaRPr lang="x-none"/>
          </a:p>
        </p:txBody>
      </p:sp>
    </p:spTree>
    <p:extLst>
      <p:ext uri="{BB962C8B-B14F-4D97-AF65-F5344CB8AC3E}">
        <p14:creationId xmlns:p14="http://schemas.microsoft.com/office/powerpoint/2010/main" val="182763859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600A8A-902E-430E-A833-453AE05FDB61}" type="slidenum">
              <a:rPr lang="en-GB" smtClean="0"/>
              <a:t>112</a:t>
            </a:fld>
            <a:endParaRPr lang="en-GB"/>
          </a:p>
        </p:txBody>
      </p:sp>
      <p:sp>
        <p:nvSpPr>
          <p:cNvPr id="6" name="Notes Placeholder 2">
            <a:extLst>
              <a:ext uri="{FF2B5EF4-FFF2-40B4-BE49-F238E27FC236}">
                <a16:creationId xmlns:a16="http://schemas.microsoft.com/office/drawing/2014/main" id="{4BD25D5B-73A5-2842-86C2-9B71C3D49B1C}"/>
              </a:ext>
            </a:extLst>
          </p:cNvPr>
          <p:cNvSpPr txBox="1">
            <a:spLocks/>
          </p:cNvSpPr>
          <p:nvPr/>
        </p:nvSpPr>
        <p:spPr>
          <a:xfrm>
            <a:off x="295852" y="269142"/>
            <a:ext cx="5862577" cy="9428585"/>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100" b="1"/>
              <a:t>Conceptualization </a:t>
            </a:r>
          </a:p>
          <a:p>
            <a:r>
              <a:rPr lang="en-US" sz="1100"/>
              <a:t>Michelle Funk (Coordinator) and Natalie Drew Bold (Technical Officer) Mental Health Policy and Service Development, Department of Mental Health and Substance Abuse (WHO, Geneva)</a:t>
            </a:r>
          </a:p>
          <a:p>
            <a:endParaRPr lang="en-US" sz="1100"/>
          </a:p>
          <a:p>
            <a:r>
              <a:rPr lang="en-US" sz="1100" b="1"/>
              <a:t>Writing and editorial team</a:t>
            </a:r>
          </a:p>
          <a:p>
            <a:r>
              <a:rPr lang="en-US" sz="1100"/>
              <a:t>Dr Michelle Funk, (WHO, Geneva), Natalie Drew Bold (WHO, Geneva); Marie Baudel, Université de Nantes, France</a:t>
            </a:r>
          </a:p>
          <a:p>
            <a:endParaRPr lang="en-US" sz="1100"/>
          </a:p>
          <a:p>
            <a:r>
              <a:rPr lang="en-US" sz="1100" b="1"/>
              <a:t>Key international experts</a:t>
            </a:r>
          </a:p>
          <a:p>
            <a:r>
              <a:rPr lang="en-US" sz="1100"/>
              <a:t>Celia Brown, MindFreedom International, (United States of America); Mauro Giovanni Carta, Università degli studi di Cagliari (Italy); Yeni Rosa Damayanti, Indonesia Mental Health Association (Indonesia); Sera Davidow, Western Mass Recovery Learning Community (United Sates of America); Catalina Devandas Aguilar, UN Special Rapporteur on the rights of persons with disabilities (Switzerland); Julian Eaton, CBM International and London School of Hygiene and Tropical Medicine (United Kingdom); Salam Gómez, World Network of Users and Survivors of Psychiatry (Colombia); Gemma Hunting, International Consultant (Germany); Diane Kingston, International HIV/AIDS Alliance (United Kingdom); Itzhak Levav, Department of Community Mental Health, University of Haifa (Israel); Peter McGovern, Modum Bad (Norway); David McGrath, International consultant (Australia); Tina Minkowitz, Center for the Human Rights of Users and Survivors of Psychiatry (United Sates of America); Peter Mittler, Dementia Alliance International (United Kingdom); Maria Francesca Moro, Columbia University (United Sates of America), ; Fiona Morrissey, Disability Law Research Consultant (Ireland); Michael Njenga, Users and Survivors of Psychiatry in Kenya (Kenya); David W. Oaks, Aciu Insitute, LLC (United States of America); Soumitra Pathare, Centre for Mental Health Law and Policy, Indian Law Society (India); Dainius Pūras, Special Rapporteur on the right of everyone to the enjoyment of the highest attainable standard of health (Switzerland); Jolijn Santegoeds, World Network of Users and Survivors of Psychiatry (the Netherlands); Sashi Sashidharan, University of Glasgow (United Kingdom); Gregory Smith, International consultant, (United States of America); Kate Swaffer, Dementia International Alliance(Australia); Carmen Valle, CBM International (Thailand); Alberto Vásquez Encalada, Office of the UN Special Rapporteur on the rights of persons with disabilities (Switzerland)</a:t>
            </a:r>
          </a:p>
          <a:p>
            <a:endParaRPr lang="en-US" sz="1100"/>
          </a:p>
          <a:p>
            <a:r>
              <a:rPr lang="en-US" sz="1100" b="1"/>
              <a:t>Contributions</a:t>
            </a:r>
          </a:p>
          <a:p>
            <a:r>
              <a:rPr lang="en-US" sz="1100">
                <a:solidFill>
                  <a:schemeClr val="accent2"/>
                </a:solidFill>
              </a:rPr>
              <a:t>Technical reviewers</a:t>
            </a:r>
          </a:p>
          <a:p>
            <a:r>
              <a:rPr lang="en-US" sz="1100"/>
              <a:t>Abu Bakar Abdul Kadir, Hospital Permai (Malaysia); Robinah Nakanwagi Alambuya, Pan African Network of People with Psychosocial Disabilities. (Uganda); Anna Arstein-Kerslake, Melbourne Law School, University of Melbourne (Australia); Lori Ashcraft, Resilience Inc. (United States of America); Rod Astbury, Western Australia Association for Mental Health (Australia); Joseph Atukunda, Heartsounds, Uganda (Uganda); David Axworthy, Western Australian Mental Health Commission (Australia); Simon Vasseur Bacle, EPSM Lille Metropole, WHO Collaborating Centre, Lille (France); Sam Badege, National Organization of Users and Survivors of Psychiatry in Rwanda (Rwanda); Amrit Bakhshy, Schizophrenia Awareness Association (India); Anja Baumann, Action Mental Health Germany (Germany); Jerome Bickenbach, University of Lucerne (Switzerland); Jean-Sébastien Blanc, Association for the Prevention of Torture (Switzerland); Pat Bracken, Independent Consultant Psychiatrist (Ireland); Simon Bradstreet, University of Glasgow (United Kingdom); Claudia Pellegrini Braga, University of São Paulo (Brazil); Rio de Janeiro Public </a:t>
            </a:r>
            <a:r>
              <a:rPr lang="lt-LT" sz="1100"/>
              <a:t>Prosecutor's Office (Brazil); Patricia Brogna, National School of Occupational Therapy, (Argentina); Celia Brown, MindFreedom International, (United States of America); Kimberly Budnick, Head Start Teacher/Early Childhood Educator (United States of America); Janice Cambri, Psychosocial Disability Inclusive Philippines (Philippines); Aleisha Carroll, CBM Australia (Australia); Mauro Giovanni Carta, Università degli studi di Cagliari (Italy); Chauhan Ajay, State Mental Health Authority, Gujarat, (India); Facundo Chavez Penillas, Office of the United Nations High Commissioner for Human Rights (Switzerland); Daniel Chisholm, WHO Regional Office for Europe (Denmark); </a:t>
            </a:r>
            <a:endParaRPr lang="en-US" sz="1100" dirty="0"/>
          </a:p>
        </p:txBody>
      </p:sp>
    </p:spTree>
    <p:extLst>
      <p:ext uri="{BB962C8B-B14F-4D97-AF65-F5344CB8AC3E}">
        <p14:creationId xmlns:p14="http://schemas.microsoft.com/office/powerpoint/2010/main" val="1926778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6700" y="139700"/>
            <a:ext cx="4057650" cy="2282825"/>
          </a:xfrm>
        </p:spPr>
      </p:sp>
      <p:sp>
        <p:nvSpPr>
          <p:cNvPr id="3" name="Notes Placeholder 2"/>
          <p:cNvSpPr>
            <a:spLocks noGrp="1"/>
          </p:cNvSpPr>
          <p:nvPr>
            <p:ph type="body" idx="1"/>
          </p:nvPr>
        </p:nvSpPr>
        <p:spPr>
          <a:xfrm>
            <a:off x="685800" y="2560320"/>
            <a:ext cx="5486400" cy="5440680"/>
          </a:xfrm>
        </p:spPr>
        <p:txBody>
          <a:bodyPr/>
          <a:lstStyle/>
          <a:p>
            <a:pPr marL="457200" marR="0" indent="-457200" algn="just">
              <a:spcBef>
                <a:spcPts val="0"/>
              </a:spcBef>
              <a:spcAft>
                <a:spcPts val="0"/>
              </a:spcAft>
            </a:pPr>
            <a:r>
              <a:rPr lang="en-GB" b="1" dirty="0">
                <a:solidFill>
                  <a:srgbClr val="002060"/>
                </a:solidFill>
                <a:latin typeface="Calibri" panose="020F0502020204030204" pitchFamily="34" charset="0"/>
                <a:ea typeface="SimSun" panose="02010600030101010101" pitchFamily="2" charset="-122"/>
                <a:cs typeface="Arial" panose="020B0604020202020204" pitchFamily="34" charset="0"/>
              </a:rPr>
              <a:t>Determining who are the members of the organization</a:t>
            </a:r>
            <a:endParaRPr lang="x-none" dirty="0">
              <a:solidFill>
                <a:srgbClr val="00206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The people whom the organization is intended to benefit, as well as those who can become members, should be clearly defined from the outset.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Depending on the purpose of the group, membership may be open to all people with lived experience, families and care partners, practitioners and supporters, or it could alternatively restricted to only one of these groups.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spcAft>
                <a:spcPts val="600"/>
              </a:spcAft>
              <a:buFont typeface="Arial" panose="020B0604020202020204" pitchFamily="34" charset="0"/>
              <a:buChar char="•"/>
            </a:pPr>
            <a:r>
              <a:rPr lang="en-GB" dirty="0">
                <a:latin typeface="Calibri" panose="020F0502020204030204" pitchFamily="34" charset="0"/>
                <a:ea typeface="Calibri" panose="020F0502020204030204" pitchFamily="34" charset="0"/>
              </a:rPr>
              <a:t>When membership is based solely on the wish to promote and advocate for a cause that is common to people with psychosocial, intellectual or cognitive disabilities, family members, care partners and others, the focus may be on attracting a wide membership.</a:t>
            </a:r>
          </a:p>
          <a:p>
            <a:pPr marL="171450" lvl="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On the other hand, self-representation and leadership of people with disabilities is crucial in any civil society organization working for the rights of people with disabilities; this is particularly important with respect to people with psychosocial, intellectual or cognitive disabilities who have experienced others speaking for them and about them both in their personal lives as well as politically. </a:t>
            </a:r>
          </a:p>
          <a:p>
            <a:pPr marL="171450" lvl="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Therefore, people with psychosocial, intellectual or cognitive disabilities may find the need to organize and advocate in a separate</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organization.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lvl="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As an organization evolves over time, so might its vision, objectives and actions, which in turn will have implications for the group’s membership. </a:t>
            </a:r>
          </a:p>
          <a:p>
            <a:pPr marL="171450" lvl="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An organization’s success depends on the need to be flexible and motivating in order to ensure high commitment and engagement of the organization’s members. </a:t>
            </a:r>
          </a:p>
          <a:p>
            <a:pPr marL="171450" lvl="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Members play a critical role in promoting and sustaining an organization, as well as in carrying out the activities to meet its goals and objectives.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spcAft>
                <a:spcPts val="600"/>
              </a:spcAft>
              <a:buFont typeface="Arial" panose="020B0604020202020204" pitchFamily="34" charset="0"/>
              <a:buChar char="•"/>
            </a:pPr>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12</a:t>
            </a:fld>
            <a:endParaRPr lang="x-none"/>
          </a:p>
        </p:txBody>
      </p:sp>
    </p:spTree>
    <p:extLst>
      <p:ext uri="{BB962C8B-B14F-4D97-AF65-F5344CB8AC3E}">
        <p14:creationId xmlns:p14="http://schemas.microsoft.com/office/powerpoint/2010/main" val="739058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920750"/>
            <a:ext cx="5499100" cy="3092450"/>
          </a:xfrm>
        </p:spPr>
      </p:sp>
      <p:sp>
        <p:nvSpPr>
          <p:cNvPr id="3" name="Notes Placeholder 2"/>
          <p:cNvSpPr>
            <a:spLocks noGrp="1"/>
          </p:cNvSpPr>
          <p:nvPr>
            <p:ph type="body" idx="1"/>
          </p:nvPr>
        </p:nvSpPr>
        <p:spPr>
          <a:xfrm>
            <a:off x="584200" y="4366260"/>
            <a:ext cx="5486400" cy="3703320"/>
          </a:xfrm>
          <a:noFill/>
        </p:spPr>
        <p:txBody>
          <a:bodyPr/>
          <a:lstStyle/>
          <a:p>
            <a:pPr algn="just">
              <a:spcAft>
                <a:spcPts val="600"/>
              </a:spcAf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latin typeface="Calibri" panose="020F0502020204030204" pitchFamily="34" charset="0"/>
                <a:ea typeface="Calibri" panose="020F0502020204030204" pitchFamily="34" charset="0"/>
              </a:rPr>
              <a:t>Normal Difference Mental Health Kenya (NDMHK). About us [website]. Kenya: Normal Difference Mental Health Kenya. (</a:t>
            </a:r>
            <a:r>
              <a:rPr lang="en-GB"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http://www.normal-difference.org/?page_id=15</a:t>
            </a:r>
            <a:r>
              <a:rPr lang="en-GB" dirty="0">
                <a:latin typeface="Calibri" panose="020F0502020204030204" pitchFamily="34" charset="0"/>
                <a:ea typeface="Calibri" panose="020F0502020204030204" pitchFamily="34" charset="0"/>
              </a:rPr>
              <a:t>, accessed 15 February 2017).</a:t>
            </a:r>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5">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5">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13</a:t>
            </a:fld>
            <a:endParaRPr lang="x-none"/>
          </a:p>
        </p:txBody>
      </p:sp>
    </p:spTree>
    <p:extLst>
      <p:ext uri="{BB962C8B-B14F-4D97-AF65-F5344CB8AC3E}">
        <p14:creationId xmlns:p14="http://schemas.microsoft.com/office/powerpoint/2010/main" val="3254033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75" y="355600"/>
            <a:ext cx="4194175" cy="2359025"/>
          </a:xfrm>
        </p:spPr>
      </p:sp>
      <p:sp>
        <p:nvSpPr>
          <p:cNvPr id="3" name="Notes Placeholder 2"/>
          <p:cNvSpPr>
            <a:spLocks noGrp="1"/>
          </p:cNvSpPr>
          <p:nvPr>
            <p:ph type="body" idx="1"/>
          </p:nvPr>
        </p:nvSpPr>
        <p:spPr>
          <a:xfrm>
            <a:off x="431800" y="2946400"/>
            <a:ext cx="5740400" cy="5054600"/>
          </a:xfrm>
        </p:spPr>
        <p:txBody>
          <a:bodyPr/>
          <a:lstStyle/>
          <a:p>
            <a:pPr marL="457200" marR="0" indent="-457200" algn="just">
              <a:spcBef>
                <a:spcPts val="0"/>
              </a:spcBef>
              <a:spcAft>
                <a:spcPts val="600"/>
              </a:spcAft>
            </a:pPr>
            <a:r>
              <a:rPr lang="en-GB" sz="1300" b="1" dirty="0">
                <a:solidFill>
                  <a:srgbClr val="002060"/>
                </a:solidFill>
                <a:latin typeface="Calibri" panose="020F0502020204030204" pitchFamily="34" charset="0"/>
                <a:ea typeface="SimSun" panose="02010600030101010101" pitchFamily="2" charset="-122"/>
                <a:cs typeface="Arial" panose="020B0604020202020204" pitchFamily="34" charset="0"/>
              </a:rPr>
              <a:t>Defining core values and a vision</a:t>
            </a:r>
            <a:endParaRPr lang="x-none" sz="1300" dirty="0">
              <a:solidFill>
                <a:srgbClr val="00206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sz="1300" dirty="0">
                <a:solidFill>
                  <a:srgbClr val="000000"/>
                </a:solidFill>
                <a:latin typeface="Calibri" panose="020F0502020204030204" pitchFamily="34" charset="0"/>
                <a:ea typeface="SimSun" panose="02010600030101010101" pitchFamily="2" charset="-122"/>
                <a:cs typeface="Calibri" panose="020F0502020204030204" pitchFamily="34" charset="0"/>
              </a:rPr>
              <a:t>Defining and agreeing on a set of core values for the organization will provide the foundation that will guide the contribution of every member as well as the organization as a whole.</a:t>
            </a:r>
          </a:p>
          <a:p>
            <a:pPr marL="171450" indent="-171450" algn="just">
              <a:buFont typeface="Arial" panose="020B0604020202020204" pitchFamily="34" charset="0"/>
              <a:buChar char="•"/>
            </a:pPr>
            <a:r>
              <a:rPr lang="en-GB" sz="1300" dirty="0">
                <a:solidFill>
                  <a:srgbClr val="000000"/>
                </a:solidFill>
                <a:latin typeface="Calibri" panose="020F0502020204030204" pitchFamily="34" charset="0"/>
                <a:ea typeface="SimSun" panose="02010600030101010101" pitchFamily="2" charset="-122"/>
                <a:cs typeface="Calibri" panose="020F0502020204030204" pitchFamily="34" charset="0"/>
              </a:rPr>
              <a:t>The core v</a:t>
            </a:r>
            <a:r>
              <a:rPr lang="en-GB" sz="1300" dirty="0">
                <a:solidFill>
                  <a:srgbClr val="000000"/>
                </a:solidFill>
                <a:latin typeface="Calibri" panose="020F0502020204030204" pitchFamily="34" charset="0"/>
                <a:ea typeface="SimSun" panose="02010600030101010101" pitchFamily="2" charset="-122"/>
                <a:cs typeface="Arial" panose="020B0604020202020204" pitchFamily="34" charset="0"/>
              </a:rPr>
              <a:t>alues can be defined as beliefs, principles or standards that people feel are important and which govern the way they think and act. </a:t>
            </a:r>
          </a:p>
          <a:p>
            <a:pPr marL="171450" indent="-171450" algn="just">
              <a:buFont typeface="Arial" panose="020B0604020202020204" pitchFamily="34" charset="0"/>
              <a:buChar char="•"/>
            </a:pPr>
            <a:r>
              <a:rPr lang="en-GB" sz="1300" dirty="0">
                <a:solidFill>
                  <a:srgbClr val="000000"/>
                </a:solidFill>
                <a:latin typeface="Calibri" panose="020F0502020204030204" pitchFamily="34" charset="0"/>
                <a:ea typeface="SimSun" panose="02010600030101010101" pitchFamily="2" charset="-122"/>
                <a:cs typeface="Arial" panose="020B0604020202020204" pitchFamily="34" charset="0"/>
              </a:rPr>
              <a:t>They </a:t>
            </a:r>
            <a:r>
              <a:rPr lang="en-GB" sz="1300" dirty="0">
                <a:solidFill>
                  <a:srgbClr val="000000"/>
                </a:solidFill>
                <a:latin typeface="Calibri" panose="020F0502020204030204" pitchFamily="34" charset="0"/>
                <a:ea typeface="MS Gothic" panose="020B0609070205080204" pitchFamily="49" charset="-128"/>
                <a:cs typeface="Calibri" panose="020F0502020204030204" pitchFamily="34" charset="0"/>
              </a:rPr>
              <a:t>can include, but are not limited to, equality, respect, dignity, solidarity, trust, well-being, connectedness, shared understanding, recovery, self-determination, empowerment, hope, protection, compassion, diversity, inclusion, participation, open-mindedness and reliability. </a:t>
            </a:r>
          </a:p>
          <a:p>
            <a:pPr marL="171450" indent="-171450" algn="just">
              <a:buFont typeface="Arial" panose="020B0604020202020204" pitchFamily="34" charset="0"/>
              <a:buChar char="•"/>
            </a:pPr>
            <a:r>
              <a:rPr lang="en-GB" sz="1300" dirty="0">
                <a:solidFill>
                  <a:srgbClr val="000000"/>
                </a:solidFill>
                <a:latin typeface="Calibri" panose="020F0502020204030204" pitchFamily="34" charset="0"/>
                <a:ea typeface="SimSun" panose="02010600030101010101" pitchFamily="2" charset="-122"/>
                <a:cs typeface="Calibri" panose="020F0502020204030204" pitchFamily="34" charset="0"/>
              </a:rPr>
              <a:t>The agreed core set of values should be reflected in a vision statement that the organization establishes for itself. </a:t>
            </a:r>
            <a:endParaRPr lang="x-none" sz="13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sz="1300" dirty="0">
                <a:solidFill>
                  <a:srgbClr val="000000"/>
                </a:solidFill>
                <a:latin typeface="Calibri" panose="020F0502020204030204" pitchFamily="34" charset="0"/>
                <a:ea typeface="MS Gothic" panose="020B0609070205080204" pitchFamily="49" charset="-128"/>
                <a:cs typeface="Calibri" panose="020F0502020204030204" pitchFamily="34" charset="0"/>
              </a:rPr>
              <a:t>The vision sets high expectations for what the organization hopes to achieve and the overall outcomes that it is working towards. </a:t>
            </a:r>
          </a:p>
          <a:p>
            <a:pPr marL="171450" indent="-171450" algn="just">
              <a:buFont typeface="Arial" panose="020B0604020202020204" pitchFamily="34" charset="0"/>
              <a:buChar char="•"/>
            </a:pPr>
            <a:r>
              <a:rPr lang="en-GB" sz="1300" dirty="0">
                <a:solidFill>
                  <a:srgbClr val="000000"/>
                </a:solidFill>
                <a:latin typeface="Calibri" panose="020F0502020204030204" pitchFamily="34" charset="0"/>
                <a:ea typeface="MS Gothic" panose="020B0609070205080204" pitchFamily="49" charset="-128"/>
                <a:cs typeface="Calibri" panose="020F0502020204030204" pitchFamily="34" charset="0"/>
              </a:rPr>
              <a:t>The vision needs to be understood and shared by all members of the organization. </a:t>
            </a:r>
          </a:p>
          <a:p>
            <a:pPr marL="171450" indent="-171450" algn="just">
              <a:buFont typeface="Arial" panose="020B0604020202020204" pitchFamily="34" charset="0"/>
              <a:buChar char="•"/>
            </a:pPr>
            <a:r>
              <a:rPr lang="en-GB" sz="1300" dirty="0">
                <a:solidFill>
                  <a:srgbClr val="000000"/>
                </a:solidFill>
                <a:latin typeface="Calibri" panose="020F0502020204030204" pitchFamily="34" charset="0"/>
                <a:ea typeface="MS Gothic" panose="020B0609070205080204" pitchFamily="49" charset="-128"/>
                <a:cs typeface="Calibri" panose="020F0502020204030204" pitchFamily="34" charset="0"/>
              </a:rPr>
              <a:t>The vision should be broad enough to encompass a variety of perspectives, easy to communicate within and beyond the organization, and inspiring and uplifting in order to motivate all members to participate with a sense of ownership and commitment.</a:t>
            </a:r>
          </a:p>
          <a:p>
            <a:pPr marL="171450" indent="-171450" algn="just">
              <a:buFont typeface="Arial" panose="020B0604020202020204" pitchFamily="34" charset="0"/>
              <a:buChar char="•"/>
            </a:pPr>
            <a:r>
              <a:rPr lang="en-GB" sz="1300" dirty="0">
                <a:solidFill>
                  <a:srgbClr val="000000"/>
                </a:solidFill>
                <a:latin typeface="Calibri" panose="020F0502020204030204" pitchFamily="34" charset="0"/>
                <a:ea typeface="MS Gothic" panose="020B0609070205080204" pitchFamily="49" charset="-128"/>
                <a:cs typeface="Calibri" panose="020F0502020204030204" pitchFamily="34" charset="0"/>
              </a:rPr>
              <a:t>For example, an organization’s vision could be “</a:t>
            </a:r>
            <a:r>
              <a:rPr lang="en-GB" sz="1300" dirty="0">
                <a:solidFill>
                  <a:srgbClr val="000000"/>
                </a:solidFill>
                <a:latin typeface="Calibri" panose="020F0502020204030204" pitchFamily="34" charset="0"/>
                <a:ea typeface="SimSun" panose="02010600030101010101" pitchFamily="2" charset="-122"/>
                <a:cs typeface="Arial" panose="020B0604020202020204" pitchFamily="34" charset="0"/>
              </a:rPr>
              <a:t>A society where people with dementia have equal rights with others and can fully participate in society</a:t>
            </a:r>
            <a:r>
              <a:rPr lang="en-GB" sz="1300" dirty="0">
                <a:solidFill>
                  <a:srgbClr val="000000"/>
                </a:solidFill>
                <a:latin typeface="Calibri" panose="020F0502020204030204" pitchFamily="34" charset="0"/>
                <a:ea typeface="MS Gothic" panose="020B0609070205080204" pitchFamily="49" charset="-128"/>
                <a:cs typeface="Calibri" panose="020F0502020204030204" pitchFamily="34" charset="0"/>
              </a:rPr>
              <a:t>.”</a:t>
            </a:r>
            <a:endParaRPr lang="x-none" sz="13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sz="1300" dirty="0"/>
          </a:p>
        </p:txBody>
      </p:sp>
      <p:sp>
        <p:nvSpPr>
          <p:cNvPr id="4" name="Slide Number Placeholder 3"/>
          <p:cNvSpPr>
            <a:spLocks noGrp="1"/>
          </p:cNvSpPr>
          <p:nvPr>
            <p:ph type="sldNum" sz="quarter" idx="5"/>
          </p:nvPr>
        </p:nvSpPr>
        <p:spPr/>
        <p:txBody>
          <a:bodyPr/>
          <a:lstStyle/>
          <a:p>
            <a:fld id="{D35B9E1D-7BB2-4B83-BB15-79E642ABEF23}" type="slidenum">
              <a:rPr lang="x-none" smtClean="0"/>
              <a:t>14</a:t>
            </a:fld>
            <a:endParaRPr lang="x-none"/>
          </a:p>
        </p:txBody>
      </p:sp>
    </p:spTree>
    <p:extLst>
      <p:ext uri="{BB962C8B-B14F-4D97-AF65-F5344CB8AC3E}">
        <p14:creationId xmlns:p14="http://schemas.microsoft.com/office/powerpoint/2010/main" val="3871695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533400"/>
            <a:ext cx="5727700" cy="3222625"/>
          </a:xfrm>
        </p:spPr>
      </p:sp>
      <p:sp>
        <p:nvSpPr>
          <p:cNvPr id="3" name="Notes Placeholder 2"/>
          <p:cNvSpPr>
            <a:spLocks noGrp="1"/>
          </p:cNvSpPr>
          <p:nvPr>
            <p:ph type="body" idx="1"/>
          </p:nvPr>
        </p:nvSpPr>
        <p:spPr>
          <a:xfrm>
            <a:off x="685800" y="4572000"/>
            <a:ext cx="5486400" cy="3429000"/>
          </a:xfrm>
          <a:noFill/>
        </p:spPr>
        <p:txBody>
          <a:bodyPr/>
          <a:lstStyle/>
          <a:p>
            <a:pPr algn="just"/>
            <a:r>
              <a:rPr lang="en-US" sz="1000" b="1" dirty="0">
                <a:latin typeface="Calibri" panose="020F0502020204030204" pitchFamily="34" charset="0"/>
                <a:ea typeface="Calibri" panose="020F0502020204030204" pitchFamily="34" charset="0"/>
              </a:rPr>
              <a:t>HANDOUT 2</a:t>
            </a:r>
            <a:endParaRPr lang="en-GB" sz="1000" b="1" dirty="0">
              <a:latin typeface="Calibri" panose="020F0502020204030204" pitchFamily="34" charset="0"/>
              <a:ea typeface="Calibri" panose="020F0502020204030204" pitchFamily="34" charset="0"/>
            </a:endParaRPr>
          </a:p>
          <a:p>
            <a:pPr algn="just"/>
            <a:endParaRPr lang="en-GB" sz="1000" dirty="0">
              <a:latin typeface="Calibri" panose="020F0502020204030204" pitchFamily="34" charset="0"/>
              <a:ea typeface="Calibri" panose="020F0502020204030204" pitchFamily="34" charset="0"/>
            </a:endParaRPr>
          </a:p>
          <a:p>
            <a:pPr algn="just"/>
            <a:r>
              <a:rPr lang="en-GB" sz="1000" dirty="0">
                <a:latin typeface="Calibri" panose="020F0502020204030204" pitchFamily="34" charset="0"/>
                <a:ea typeface="Calibri" panose="020F0502020204030204" pitchFamily="34" charset="0"/>
              </a:rPr>
              <a:t>Pan African Network of People with Psychosocial Disabilities (PANUSP). Announcement, 27 October 2011, from an International Congress held in Cape Town, South Africa, 13–15 October 2011. (</a:t>
            </a:r>
            <a:r>
              <a:rPr lang="en-GB" sz="1000"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http://www.globalmentalhealth.org/sites/default/files/docs/PANUSP%20Cape%20Town%20Declaration%2010.2011.pdf</a:t>
            </a:r>
            <a:r>
              <a:rPr lang="en-GB" sz="1000" dirty="0">
                <a:latin typeface="Calibri" panose="020F0502020204030204" pitchFamily="34" charset="0"/>
                <a:ea typeface="Calibri" panose="020F0502020204030204" pitchFamily="34" charset="0"/>
              </a:rPr>
              <a:t>, accessed 13 July 2018).</a:t>
            </a:r>
            <a:endParaRPr lang="en-GB"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endParaRPr lang="en-GB"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sz="1000" dirty="0">
                <a:solidFill>
                  <a:srgbClr val="000000"/>
                </a:solidFill>
                <a:latin typeface="Calibri" panose="020F0502020204030204" pitchFamily="34" charset="0"/>
                <a:ea typeface="SimSun" panose="02010600030101010101" pitchFamily="2" charset="-122"/>
                <a:cs typeface="Arial" panose="020B0604020202020204" pitchFamily="34" charset="0"/>
              </a:rPr>
              <a:t>PANUSP is now formally known as PANPPD – Pan African Network of People with Psychosocial Disabilities</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15</a:t>
            </a:fld>
            <a:endParaRPr lang="x-none"/>
          </a:p>
        </p:txBody>
      </p:sp>
    </p:spTree>
    <p:extLst>
      <p:ext uri="{BB962C8B-B14F-4D97-AF65-F5344CB8AC3E}">
        <p14:creationId xmlns:p14="http://schemas.microsoft.com/office/powerpoint/2010/main" val="3750257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92100"/>
            <a:ext cx="5486400" cy="3086100"/>
          </a:xfrm>
        </p:spPr>
      </p:sp>
      <p:sp>
        <p:nvSpPr>
          <p:cNvPr id="3" name="Notes Placeholder 2"/>
          <p:cNvSpPr>
            <a:spLocks noGrp="1"/>
          </p:cNvSpPr>
          <p:nvPr>
            <p:ph type="body" idx="1"/>
          </p:nvPr>
        </p:nvSpPr>
        <p:spPr>
          <a:xfrm>
            <a:off x="685800" y="3733800"/>
            <a:ext cx="5486400" cy="4267200"/>
          </a:xfrm>
        </p:spPr>
        <p:txBody>
          <a:bodyPr/>
          <a:lstStyle/>
          <a:p>
            <a:pPr marL="457200" marR="0" indent="-457200" algn="just">
              <a:spcBef>
                <a:spcPts val="0"/>
              </a:spcBef>
              <a:spcAft>
                <a:spcPts val="0"/>
              </a:spcAft>
            </a:pPr>
            <a:r>
              <a:rPr lang="en-GB" b="1" dirty="0">
                <a:solidFill>
                  <a:srgbClr val="002060"/>
                </a:solidFill>
                <a:latin typeface="Calibri" panose="020F0502020204030204" pitchFamily="34" charset="0"/>
                <a:ea typeface="SimSun" panose="02010600030101010101" pitchFamily="2" charset="-122"/>
                <a:cs typeface="Arial" panose="020B0604020202020204" pitchFamily="34" charset="0"/>
              </a:rPr>
              <a:t>Focus areas and activities</a:t>
            </a:r>
            <a:endParaRPr lang="x-none" b="1" dirty="0">
              <a:solidFill>
                <a:srgbClr val="00206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Once the organization has defined its membership, core values and vision, the group can decide on the organization’s primary areas of focus and what activities will be carried out.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general, activities are the concrete answer to the question, “What does the civil society organization do?”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Activities should lead to tangible outcomes that support the organization’s vision and help it meet its objectives.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It is generally advisable for all members of the organization to help design and implement these activities in the spirit, and with the aim, of inclusiveness.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16</a:t>
            </a:fld>
            <a:endParaRPr lang="x-none"/>
          </a:p>
        </p:txBody>
      </p:sp>
    </p:spTree>
    <p:extLst>
      <p:ext uri="{BB962C8B-B14F-4D97-AF65-F5344CB8AC3E}">
        <p14:creationId xmlns:p14="http://schemas.microsoft.com/office/powerpoint/2010/main" val="2563862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4388" y="1063625"/>
            <a:ext cx="5707062" cy="3211513"/>
          </a:xfrm>
        </p:spPr>
      </p:sp>
      <p:sp>
        <p:nvSpPr>
          <p:cNvPr id="3" name="Notes Placeholder 2"/>
          <p:cNvSpPr>
            <a:spLocks noGrp="1"/>
          </p:cNvSpPr>
          <p:nvPr>
            <p:ph type="body" idx="1"/>
          </p:nvPr>
        </p:nvSpPr>
        <p:spPr>
          <a:xfrm>
            <a:off x="914400" y="4572000"/>
            <a:ext cx="5486400" cy="3509010"/>
          </a:xfrm>
          <a:noFill/>
        </p:spPr>
        <p:txBody>
          <a:bodyPr/>
          <a:lstStyle/>
          <a:p>
            <a:pPr algn="just">
              <a:spcAft>
                <a:spcPts val="600"/>
              </a:spcAf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3</a:t>
            </a:r>
          </a:p>
          <a:p>
            <a:pPr algn="just">
              <a:spcAft>
                <a:spcPts val="600"/>
              </a:spcAft>
            </a:pP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USP Kenya – advocating for rights and promoting community-based, peer-supported </a:t>
            </a:r>
            <a:r>
              <a:rPr lang="en-GB" b="1" u="sng" dirty="0">
                <a:solidFill>
                  <a:srgbClr val="000000"/>
                </a:solidFill>
                <a:latin typeface="Calibri" panose="020F0502020204030204" pitchFamily="34" charset="0"/>
                <a:ea typeface="SimSun" panose="02010600030101010101" pitchFamily="2" charset="-122"/>
                <a:cs typeface="Arial" panose="020B0604020202020204" pitchFamily="34" charset="0"/>
              </a:rPr>
              <a:t>recovery</a:t>
            </a:r>
            <a:r>
              <a:rPr lang="en-GB" sz="900" b="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Users and Survivors of Psychiatry Kenya (USP Kenya) is a civil society organization associated with the World Network of Users and Survivors of Psychiatry. It was established in 2009 and is run by and for persons with lived experience.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dirty="0">
                <a:solidFill>
                  <a:srgbClr val="000000"/>
                </a:solidFill>
                <a:latin typeface="Calibri" panose="020F0502020204030204" pitchFamily="34" charset="0"/>
                <a:ea typeface="Calibri" panose="020F0502020204030204" pitchFamily="34" charset="0"/>
                <a:cs typeface="Arial" panose="020B0604020202020204" pitchFamily="34" charset="0"/>
              </a:rPr>
              <a:t> </a:t>
            </a:r>
            <a:endParaRPr lang="x-none" dirty="0">
              <a:solidFill>
                <a:srgbClr val="1F497D"/>
              </a:solidFill>
              <a:latin typeface="Calibri" panose="020F0502020204030204" pitchFamily="34" charset="0"/>
              <a:ea typeface="Calibri" panose="020F0502020204030204" pitchFamily="34" charset="0"/>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To learn more, visit: </a:t>
            </a:r>
            <a:r>
              <a:rPr lang="en-GB" u="sng" dirty="0">
                <a:solidFill>
                  <a:srgbClr val="800080"/>
                </a:solidFill>
                <a:latin typeface="Calibri" panose="020F0502020204030204" pitchFamily="34" charset="0"/>
                <a:ea typeface="SimSun" panose="02010600030101010101" pitchFamily="2" charset="-122"/>
                <a:cs typeface="Arial" panose="020B0604020202020204" pitchFamily="34" charset="0"/>
                <a:hlinkClick r:id="rId3">
                  <a:extLst>
                    <a:ext uri="{A12FA001-AC4F-418D-AE19-62706E023703}">
                      <ahyp:hlinkClr xmlns:ahyp="http://schemas.microsoft.com/office/drawing/2018/hyperlinkcolor" val="tx"/>
                    </a:ext>
                  </a:extLst>
                </a:hlinkClick>
              </a:rPr>
              <a:t>http://www.uspkenya.org</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D35B9E1D-7BB2-4B83-BB15-79E642ABEF23}" type="slidenum">
              <a:rPr lang="x-none" smtClean="0"/>
              <a:t>17</a:t>
            </a:fld>
            <a:endParaRPr lang="x-none"/>
          </a:p>
        </p:txBody>
      </p:sp>
    </p:spTree>
    <p:extLst>
      <p:ext uri="{BB962C8B-B14F-4D97-AF65-F5344CB8AC3E}">
        <p14:creationId xmlns:p14="http://schemas.microsoft.com/office/powerpoint/2010/main" val="1301813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1143000"/>
            <a:ext cx="5851525" cy="3292475"/>
          </a:xfrm>
        </p:spPr>
      </p:sp>
      <p:sp>
        <p:nvSpPr>
          <p:cNvPr id="3" name="Notes Placeholder 2"/>
          <p:cNvSpPr>
            <a:spLocks noGrp="1"/>
          </p:cNvSpPr>
          <p:nvPr>
            <p:ph type="body" idx="1"/>
          </p:nvPr>
        </p:nvSpPr>
        <p:spPr>
          <a:xfrm>
            <a:off x="685800" y="4709160"/>
            <a:ext cx="5486400" cy="3417570"/>
          </a:xfrm>
          <a:noFill/>
        </p:spPr>
        <p:txBody>
          <a:bodyPr/>
          <a:lstStyle/>
          <a:p>
            <a:pPr algn="just">
              <a:spcAft>
                <a:spcPts val="600"/>
              </a:spcAf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4</a:t>
            </a:r>
          </a:p>
          <a:p>
            <a:pPr algn="just">
              <a:spcAft>
                <a:spcPts val="600"/>
              </a:spcAft>
            </a:pPr>
            <a:endParaRPr lang="en-US"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US" b="1" dirty="0" err="1">
                <a:solidFill>
                  <a:srgbClr val="000000"/>
                </a:solidFill>
                <a:latin typeface="Calibri" panose="020F0502020204030204" pitchFamily="34" charset="0"/>
                <a:ea typeface="SimSun" panose="02010600030101010101" pitchFamily="2" charset="-122"/>
                <a:cs typeface="Arial" panose="020B0604020202020204" pitchFamily="34" charset="0"/>
              </a:rPr>
              <a:t>Northamptonshire</a:t>
            </a: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 People First – Making sure that the voices of people with learning difficulties are heard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 2018 #471">
                  <a:extLst>
                    <a:ext uri="{A12FA001-AC4F-418D-AE19-62706E023703}">
                      <ahyp:hlinkClr xmlns:ahyp="http://schemas.microsoft.com/office/drawing/2018/hyperlinkcolor" val="tx"/>
                    </a:ext>
                  </a:extLst>
                </a:hlinkClick>
              </a:rPr>
              <a:t>7</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t>
            </a:r>
          </a:p>
          <a:p>
            <a:pPr algn="just">
              <a:spcAft>
                <a:spcPts val="600"/>
              </a:spcAft>
            </a:pPr>
            <a:r>
              <a:rPr lang="en-US" dirty="0" err="1">
                <a:solidFill>
                  <a:srgbClr val="000000"/>
                </a:solidFill>
                <a:latin typeface="Calibri" panose="020F0502020204030204" pitchFamily="34" charset="0"/>
                <a:ea typeface="SimSun" panose="02010600030101010101" pitchFamily="2" charset="-122"/>
                <a:cs typeface="Arial" panose="020B0604020202020204" pitchFamily="34" charset="0"/>
              </a:rPr>
              <a:t>Northamptonshire</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People First [Website]. Kettering: </a:t>
            </a:r>
            <a:r>
              <a:rPr lang="en-US" dirty="0" err="1">
                <a:solidFill>
                  <a:srgbClr val="000000"/>
                </a:solidFill>
                <a:latin typeface="Calibri" panose="020F0502020204030204" pitchFamily="34" charset="0"/>
                <a:ea typeface="SimSun" panose="02010600030101010101" pitchFamily="2" charset="-122"/>
                <a:cs typeface="Arial" panose="020B0604020202020204" pitchFamily="34" charset="0"/>
              </a:rPr>
              <a:t>Northamptonshire</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People First; 2018.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rPr>
              <a:t>https://www.peoplefirst.org.uk/about</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accessed 12 March 2018).</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Bef>
                <a:spcPts val="600"/>
              </a:spcBef>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D35B9E1D-7BB2-4B83-BB15-79E642ABEF23}" type="slidenum">
              <a:rPr lang="x-none" smtClean="0"/>
              <a:t>18</a:t>
            </a:fld>
            <a:endParaRPr lang="x-none"/>
          </a:p>
        </p:txBody>
      </p:sp>
    </p:spTree>
    <p:extLst>
      <p:ext uri="{BB962C8B-B14F-4D97-AF65-F5344CB8AC3E}">
        <p14:creationId xmlns:p14="http://schemas.microsoft.com/office/powerpoint/2010/main" val="3846548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49225"/>
            <a:ext cx="3803650" cy="2139950"/>
          </a:xfrm>
        </p:spPr>
      </p:sp>
      <p:sp>
        <p:nvSpPr>
          <p:cNvPr id="3" name="Notes Placeholder 2"/>
          <p:cNvSpPr>
            <a:spLocks noGrp="1"/>
          </p:cNvSpPr>
          <p:nvPr>
            <p:ph type="body" idx="1"/>
          </p:nvPr>
        </p:nvSpPr>
        <p:spPr>
          <a:xfrm>
            <a:off x="241300" y="2616200"/>
            <a:ext cx="6248400" cy="6261100"/>
          </a:xfrm>
        </p:spPr>
        <p:txBody>
          <a:bodyPr/>
          <a:lstStyle/>
          <a:p>
            <a:pPr marL="0" marR="0" lvl="0" indent="0" algn="just"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200" b="1" u="sng" dirty="0"/>
              <a:t>Systemic advocacy and campaigns</a:t>
            </a:r>
            <a:r>
              <a:rPr lang="en-GB" sz="1200" dirty="0"/>
              <a:t>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activities that the organization undertakes may be broad or more focused. Below is a list of activities that can be undertaken by an advocacy organization. This is not an exhaustive list; it is intended to serve as a starting point that may be useful, depending on the organization’s vision and objectives.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b="1" u="sng" dirty="0">
                <a:solidFill>
                  <a:srgbClr val="000000"/>
                </a:solidFill>
                <a:latin typeface="Calibri" panose="020F0502020204030204" pitchFamily="34" charset="0"/>
                <a:ea typeface="SimSun" panose="02010600030101010101" pitchFamily="2" charset="-122"/>
                <a:cs typeface="Arial" panose="020B0604020202020204" pitchFamily="34" charset="0"/>
              </a:rPr>
              <a:t>Systemic advocacy and campaigns</a:t>
            </a: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Systemic advocacy</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means advocating for change on a systemic level and can include: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indent="-171450" algn="jus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Promoting the rights of people with psychosocial, intellectual or cognitive disabilities.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171450">
              <a:spcBef>
                <a:spcPts val="60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Lobbying for law reform to eliminate substitute decision-making, coercive practices in mental health services, and other discriminatory legislation.</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171450">
              <a:spcBef>
                <a:spcPts val="60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Lobbying to promote in governmental policies, plans, laws and/or regulations a human rights-based approach to mental health, which respects each individual’s autonomy, self-knowledge and decision-making.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171450">
              <a:spcBef>
                <a:spcPts val="60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Advocating for better services and supports for people with psychosocial, intellectual or cognitive disabilities that have human rights at their core. </a:t>
            </a:r>
          </a:p>
          <a:p>
            <a:pPr marL="342900" marR="0" lvl="0" indent="-171450">
              <a:spcBef>
                <a:spcPts val="60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This can include services and supports that meet the needs of groups or segments of the population who often experience multiple forms of marginalization (e.g. women experiencing violence; lesbian, gay, bisexual, transgender, queer, and intersex individuals; people who experience substance use).</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171450">
              <a:spcBef>
                <a:spcPts val="60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Promoting different ways to understand distress and different care and support options and services.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Bef>
                <a:spcPts val="600"/>
              </a:spcBef>
              <a:buFont typeface="Arial" panose="020B0604020202020204" pitchFamily="34" charset="0"/>
              <a:buChar char="•"/>
            </a:pPr>
            <a:r>
              <a:rPr lang="en-GB" b="1" dirty="0">
                <a:solidFill>
                  <a:srgbClr val="000000"/>
                </a:solidFill>
                <a:latin typeface="Calibri" panose="020F0502020204030204" pitchFamily="34" charset="0"/>
                <a:ea typeface="SimSun" panose="02010600030101010101" pitchFamily="2" charset="-122"/>
                <a:cs typeface="Calibri" panose="020F0502020204030204" pitchFamily="34" charset="0"/>
              </a:rPr>
              <a:t>Advocacy campaigns </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refer to the implementation of activities designed to influence, challenge or change an existing situation, policy or law and are an important means through which systemic advocacy is implemented.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indent="-171450" algn="just">
              <a:spcBef>
                <a:spcPts val="600"/>
              </a:spcBef>
              <a:buFont typeface="Wingdings" panose="05000000000000000000" pitchFamily="2" charset="2"/>
              <a:buChar char="Ø"/>
            </a:pPr>
            <a:endParaRPr lang="en-GB" dirty="0">
              <a:solidFill>
                <a:srgbClr val="000000"/>
              </a:solidFill>
              <a:latin typeface="Calibri" panose="020F0502020204030204" pitchFamily="34" charset="0"/>
              <a:ea typeface="SimSun" panose="02010600030101010101" pitchFamily="2" charset="-122"/>
              <a:cs typeface="Calibri" panose="020F0502020204030204" pitchFamily="34" charset="0"/>
            </a:endParaRPr>
          </a:p>
          <a:p>
            <a:pPr marL="342900" indent="-171450" algn="just">
              <a:spcBef>
                <a:spcPts val="600"/>
              </a:spcBef>
              <a:buFont typeface="Wingdings" panose="05000000000000000000" pitchFamily="2" charset="2"/>
              <a:buChar char="Ø"/>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For more information on how to carry out an advocacy campaign, see the QualityRights module </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Advocacy for mental health, disability and human rights.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19</a:t>
            </a:fld>
            <a:endParaRPr lang="x-none"/>
          </a:p>
        </p:txBody>
      </p:sp>
    </p:spTree>
    <p:extLst>
      <p:ext uri="{BB962C8B-B14F-4D97-AF65-F5344CB8AC3E}">
        <p14:creationId xmlns:p14="http://schemas.microsoft.com/office/powerpoint/2010/main" val="960004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5B9E1D-7BB2-4B83-BB15-79E642ABEF23}" type="slidenum">
              <a:rPr lang="x-none" smtClean="0"/>
              <a:t>2</a:t>
            </a:fld>
            <a:endParaRPr lang="x-none"/>
          </a:p>
        </p:txBody>
      </p:sp>
    </p:spTree>
    <p:extLst>
      <p:ext uri="{BB962C8B-B14F-4D97-AF65-F5344CB8AC3E}">
        <p14:creationId xmlns:p14="http://schemas.microsoft.com/office/powerpoint/2010/main" val="2384381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317500"/>
            <a:ext cx="3721100" cy="2093913"/>
          </a:xfrm>
        </p:spPr>
      </p:sp>
      <p:sp>
        <p:nvSpPr>
          <p:cNvPr id="3" name="Notes Placeholder 2"/>
          <p:cNvSpPr>
            <a:spLocks noGrp="1"/>
          </p:cNvSpPr>
          <p:nvPr>
            <p:ph type="body" idx="1"/>
          </p:nvPr>
        </p:nvSpPr>
        <p:spPr>
          <a:xfrm>
            <a:off x="685800" y="3086100"/>
            <a:ext cx="5486400" cy="4914900"/>
          </a:xfrm>
          <a:noFill/>
        </p:spPr>
        <p:txBody>
          <a:bodyPr/>
          <a:lstStyle/>
          <a:p>
            <a:pPr algn="just">
              <a:spcAft>
                <a:spcPts val="600"/>
              </a:spcAf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5</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b="1" dirty="0" err="1">
                <a:solidFill>
                  <a:srgbClr val="000000"/>
                </a:solidFill>
                <a:latin typeface="Calibri" panose="020F0502020204030204" pitchFamily="34" charset="0"/>
                <a:ea typeface="SimSun" panose="02010600030101010101" pitchFamily="2" charset="-122"/>
                <a:cs typeface="Arial" panose="020B0604020202020204" pitchFamily="34" charset="0"/>
              </a:rPr>
              <a:t>Koshish</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Nepal, engages in systemic advocacy to promote the rights of people with psychosocial disabilities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 2015 #264">
                  <a:extLst>
                    <a:ext uri="{A12FA001-AC4F-418D-AE19-62706E023703}">
                      <ahyp:hlinkClr xmlns:ahyp="http://schemas.microsoft.com/office/drawing/2018/hyperlinkcolor" val="tx"/>
                    </a:ext>
                  </a:extLst>
                </a:hlinkClick>
              </a:rPr>
              <a:t>8</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20</a:t>
            </a:fld>
            <a:endParaRPr lang="x-none"/>
          </a:p>
        </p:txBody>
      </p:sp>
    </p:spTree>
    <p:extLst>
      <p:ext uri="{BB962C8B-B14F-4D97-AF65-F5344CB8AC3E}">
        <p14:creationId xmlns:p14="http://schemas.microsoft.com/office/powerpoint/2010/main" val="273369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5425" y="319088"/>
            <a:ext cx="3867150" cy="2174875"/>
          </a:xfrm>
        </p:spPr>
      </p:sp>
      <p:sp>
        <p:nvSpPr>
          <p:cNvPr id="3" name="Notes Placeholder 2"/>
          <p:cNvSpPr>
            <a:spLocks noGrp="1"/>
          </p:cNvSpPr>
          <p:nvPr>
            <p:ph type="body" idx="1"/>
          </p:nvPr>
        </p:nvSpPr>
        <p:spPr>
          <a:xfrm>
            <a:off x="241300" y="2768599"/>
            <a:ext cx="6350000" cy="5916613"/>
          </a:xfrm>
        </p:spPr>
        <p:txBody>
          <a:bodyPr/>
          <a:lstStyle/>
          <a:p>
            <a:pPr algn="just"/>
            <a:r>
              <a:rPr lang="en-GB" b="1" u="sng" dirty="0">
                <a:solidFill>
                  <a:srgbClr val="000000"/>
                </a:solidFill>
                <a:latin typeface="Calibri" panose="020F0502020204030204" pitchFamily="34" charset="0"/>
                <a:ea typeface="SimSun" panose="02010600030101010101" pitchFamily="2" charset="-122"/>
                <a:cs typeface="Arial" panose="020B0604020202020204" pitchFamily="34" charset="0"/>
              </a:rPr>
              <a:t>Individual advocacy for persons with psychosocial, intellectual or cognitive disabilities</a:t>
            </a:r>
            <a:endParaRPr lang="x-none" u="sng"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Sometimes people with psychosocial, intellectual or cognitive disabilities or their families and/or care partners can find it helpful to have advocates guide them through issues for which they wish to receive assistance. </a:t>
            </a:r>
          </a:p>
          <a:p>
            <a:pPr marL="171450" indent="-171450" algn="just">
              <a:buFont typeface="Arial" panose="020B0604020202020204" pitchFamily="34" charset="0"/>
              <a:buChar char="•"/>
            </a:pPr>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Individual advocates are people with lived experience or specific expertise to help others work through issues that arise. This can include:</a:t>
            </a:r>
          </a:p>
          <a:p>
            <a:pPr marL="171450" indent="-171450" algn="just">
              <a:buFont typeface="Arial" panose="020B0604020202020204" pitchFamily="34" charset="0"/>
              <a:buChar char="•"/>
            </a:pP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marR="0" lvl="1" indent="-171450">
              <a:spcBef>
                <a:spcPts val="0"/>
              </a:spcBef>
              <a:spcAft>
                <a:spcPts val="0"/>
              </a:spcAft>
              <a:buFont typeface="Arial" panose="020B0604020202020204" pitchFamily="34" charset="0"/>
              <a:buChar char="•"/>
            </a:pPr>
            <a:r>
              <a:rPr lang="en-US" b="1" dirty="0">
                <a:latin typeface="Calibri" panose="020F0502020204030204" pitchFamily="34" charset="0"/>
                <a:ea typeface="SimSun" panose="02010600030101010101" pitchFamily="2" charset="-122"/>
                <a:cs typeface="Times New Roman" panose="02020603050405020304" pitchFamily="18" charset="0"/>
              </a:rPr>
              <a:t>Providing information about rights and entitlements for people with disabilities and any chosen care partners they may have.</a:t>
            </a:r>
            <a:r>
              <a:rPr lang="en-US" dirty="0">
                <a:latin typeface="Calibri" panose="020F0502020204030204" pitchFamily="34" charset="0"/>
                <a:ea typeface="SimSun" panose="02010600030101010101" pitchFamily="2" charset="-122"/>
                <a:cs typeface="Times New Roman" panose="02020603050405020304" pitchFamily="18" charset="0"/>
              </a:rPr>
              <a:t> For instance, providing information on their human rights, legal or other issues (e.g. on what to do if one’s rights have been violated). This might be done in person, through helplines or through online communication.</a:t>
            </a:r>
          </a:p>
          <a:p>
            <a:pPr marL="628650" marR="0" lvl="1" indent="-171450">
              <a:spcBef>
                <a:spcPts val="0"/>
              </a:spcBef>
              <a:spcAft>
                <a:spcPts val="0"/>
              </a:spcAft>
              <a:buFont typeface="Arial" panose="020B0604020202020204" pitchFamily="34" charset="0"/>
              <a:buChar char="•"/>
            </a:pP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28650" marR="0" lvl="1" indent="-171450">
              <a:spcBef>
                <a:spcPts val="0"/>
              </a:spcBef>
              <a:spcAft>
                <a:spcPts val="0"/>
              </a:spcAft>
              <a:buFont typeface="Arial" panose="020B0604020202020204" pitchFamily="34" charset="0"/>
              <a:buChar char="•"/>
            </a:pPr>
            <a:r>
              <a:rPr lang="en-US" b="1" dirty="0">
                <a:latin typeface="Calibri" panose="020F0502020204030204" pitchFamily="34" charset="0"/>
                <a:ea typeface="SimSun" panose="02010600030101010101" pitchFamily="2" charset="-122"/>
                <a:cs typeface="Times New Roman" panose="02020603050405020304" pitchFamily="18" charset="0"/>
              </a:rPr>
              <a:t>Attending meetings with people.</a:t>
            </a:r>
            <a:r>
              <a:rPr lang="en-US" dirty="0">
                <a:latin typeface="Calibri" panose="020F0502020204030204" pitchFamily="34" charset="0"/>
                <a:ea typeface="SimSun" panose="02010600030101010101" pitchFamily="2" charset="-122"/>
                <a:cs typeface="Times New Roman" panose="02020603050405020304" pitchFamily="18" charset="0"/>
              </a:rPr>
              <a:t> For instance, providing support and guidance during doctors’ appointments, social security appointments and/or family meetings.</a:t>
            </a:r>
          </a:p>
          <a:p>
            <a:pPr marL="628650" marR="0" lvl="1" indent="-171450">
              <a:spcBef>
                <a:spcPts val="0"/>
              </a:spcBef>
              <a:spcAft>
                <a:spcPts val="0"/>
              </a:spcAft>
              <a:buFont typeface="Arial" panose="020B0604020202020204" pitchFamily="34" charset="0"/>
              <a:buChar char="•"/>
            </a:pP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28650" marR="0" lvl="1" indent="-171450">
              <a:spcBef>
                <a:spcPts val="0"/>
              </a:spcBef>
              <a:spcAft>
                <a:spcPts val="0"/>
              </a:spcAft>
              <a:buFont typeface="Arial" panose="020B0604020202020204" pitchFamily="34" charset="0"/>
              <a:buChar char="•"/>
            </a:pPr>
            <a:r>
              <a:rPr lang="en-US" b="1" dirty="0">
                <a:latin typeface="Calibri" panose="020F0502020204030204" pitchFamily="34" charset="0"/>
                <a:ea typeface="SimSun" panose="02010600030101010101" pitchFamily="2" charset="-122"/>
                <a:cs typeface="Times New Roman" panose="02020603050405020304" pitchFamily="18" charset="0"/>
              </a:rPr>
              <a:t>Facilitating communication</a:t>
            </a:r>
            <a:r>
              <a:rPr lang="en-US" dirty="0">
                <a:latin typeface="Calibri" panose="020F0502020204030204" pitchFamily="34" charset="0"/>
                <a:ea typeface="SimSun" panose="02010600030101010101" pitchFamily="2" charset="-122"/>
                <a:cs typeface="Times New Roman" panose="02020603050405020304" pitchFamily="18" charset="0"/>
              </a:rPr>
              <a:t> among people with psychosocial, intellectual or cognitive disabilities, families/care partners and relevant services (e.g. medical services, housing, education, or the criminal justice system) through letters, emails and meetings. This might include assisting people with letters of complaint.</a:t>
            </a:r>
          </a:p>
          <a:p>
            <a:pPr marL="628650" marR="0" lvl="1" indent="-171450">
              <a:spcBef>
                <a:spcPts val="0"/>
              </a:spcBef>
              <a:spcAft>
                <a:spcPts val="0"/>
              </a:spcAft>
              <a:buFont typeface="Arial" panose="020B0604020202020204" pitchFamily="34" charset="0"/>
              <a:buChar char="•"/>
            </a:pP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28650" marR="0" lvl="1" indent="-171450">
              <a:spcBef>
                <a:spcPts val="0"/>
              </a:spcBef>
              <a:spcAft>
                <a:spcPts val="0"/>
              </a:spcAft>
              <a:buFont typeface="Arial" panose="020B0604020202020204" pitchFamily="34" charset="0"/>
              <a:buChar char="•"/>
            </a:pPr>
            <a:r>
              <a:rPr lang="en-US" b="1" dirty="0">
                <a:latin typeface="Calibri" panose="020F0502020204030204" pitchFamily="34" charset="0"/>
                <a:ea typeface="SimSun" panose="02010600030101010101" pitchFamily="2" charset="-122"/>
                <a:cs typeface="Times New Roman" panose="02020603050405020304" pitchFamily="18" charset="0"/>
              </a:rPr>
              <a:t>Advocacy for release of people who have been admitted and/or treated involuntarily in mental health or social services. Actions may</a:t>
            </a:r>
            <a:r>
              <a:rPr lang="en-US" dirty="0">
                <a:latin typeface="Calibri" panose="020F0502020204030204" pitchFamily="34" charset="0"/>
                <a:ea typeface="SimSun" panose="02010600030101010101" pitchFamily="2" charset="-122"/>
                <a:cs typeface="Times New Roman" panose="02020603050405020304" pitchFamily="18" charset="0"/>
              </a:rPr>
              <a:t> include attending and supporting people during review hearings, help in obtaining legal assistance or assistance in accessing international human rights mechanisms, as well as direct advocacy for the person’s release. </a:t>
            </a:r>
          </a:p>
          <a:p>
            <a:pPr marL="628650" marR="0" lvl="1" indent="-171450">
              <a:spcBef>
                <a:spcPts val="0"/>
              </a:spcBef>
              <a:spcAft>
                <a:spcPts val="0"/>
              </a:spcAft>
              <a:buFont typeface="Arial" panose="020B0604020202020204" pitchFamily="34" charset="0"/>
              <a:buChar char="•"/>
            </a:pP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28650" marR="0" lvl="1" indent="-171450">
              <a:spcBef>
                <a:spcPts val="0"/>
              </a:spcBef>
              <a:spcAft>
                <a:spcPts val="0"/>
              </a:spcAft>
              <a:buFont typeface="Arial" panose="020B0604020202020204" pitchFamily="34" charset="0"/>
              <a:buChar char="•"/>
            </a:pPr>
            <a:r>
              <a:rPr lang="en-US" b="1" dirty="0">
                <a:latin typeface="Calibri" panose="020F0502020204030204" pitchFamily="34" charset="0"/>
                <a:ea typeface="SimSun" panose="02010600030101010101" pitchFamily="2" charset="-122"/>
                <a:cs typeface="Times New Roman" panose="02020603050405020304" pitchFamily="18" charset="0"/>
              </a:rPr>
              <a:t>Supporting people to self-advocate.</a:t>
            </a:r>
            <a:r>
              <a:rPr lang="en-US" dirty="0">
                <a:latin typeface="Calibri" panose="020F0502020204030204" pitchFamily="34" charset="0"/>
                <a:ea typeface="SimSun" panose="02010600030101010101" pitchFamily="2" charset="-122"/>
                <a:cs typeface="Times New Roman" panose="02020603050405020304" pitchFamily="18" charset="0"/>
              </a:rPr>
              <a:t> This includes capacity-building of people with psychosocial, intellectual or cognitive disabilities and their families and/or care partners to ask questions and self-advocate on issues that are important to them.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28650" lvl="1" indent="-171450">
              <a:buFont typeface="Arial" panose="020B0604020202020204" pitchFamily="34" charset="0"/>
              <a:buChar char="•"/>
            </a:pPr>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21</a:t>
            </a:fld>
            <a:endParaRPr lang="x-none"/>
          </a:p>
        </p:txBody>
      </p:sp>
    </p:spTree>
    <p:extLst>
      <p:ext uri="{BB962C8B-B14F-4D97-AF65-F5344CB8AC3E}">
        <p14:creationId xmlns:p14="http://schemas.microsoft.com/office/powerpoint/2010/main" val="3659229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75" y="241300"/>
            <a:ext cx="4086225" cy="2298700"/>
          </a:xfrm>
        </p:spPr>
      </p:sp>
      <p:sp>
        <p:nvSpPr>
          <p:cNvPr id="3" name="Notes Placeholder 2"/>
          <p:cNvSpPr>
            <a:spLocks noGrp="1"/>
          </p:cNvSpPr>
          <p:nvPr>
            <p:ph type="body" idx="1"/>
          </p:nvPr>
        </p:nvSpPr>
        <p:spPr>
          <a:xfrm>
            <a:off x="444500" y="2781300"/>
            <a:ext cx="5867400" cy="5391150"/>
          </a:xfrm>
        </p:spPr>
        <p:txBody>
          <a:bodyPr/>
          <a:lstStyle/>
          <a:p>
            <a:pPr algn="just">
              <a:spcAft>
                <a:spcPts val="600"/>
              </a:spcAft>
            </a:pPr>
            <a:r>
              <a:rPr lang="en-GB" b="1" u="sng" dirty="0">
                <a:solidFill>
                  <a:srgbClr val="000000"/>
                </a:solidFill>
                <a:latin typeface="Calibri" panose="020F0502020204030204" pitchFamily="34" charset="0"/>
                <a:ea typeface="SimSun" panose="02010600030101010101" pitchFamily="2" charset="-122"/>
                <a:cs typeface="Arial" panose="020B0604020202020204" pitchFamily="34" charset="0"/>
              </a:rPr>
              <a:t>Providing education and training</a:t>
            </a:r>
            <a:endParaRPr lang="x-none" u="sng"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Organizations may provide education and training programmes to different groups, including mental health and related practitioners, people with psychosocial, intellectual or cognitive disabilities, NGOs, policy-makers, and service providers.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Topics can include, but are not limited to: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lvl="1" indent="-171450">
              <a:buFont typeface="Arial" panose="020B0604020202020204" pitchFamily="34" charset="0"/>
              <a:buChar char="•"/>
            </a:pPr>
            <a:r>
              <a:rPr lang="en-US" dirty="0">
                <a:latin typeface="Calibri" panose="020F0502020204030204" pitchFamily="34" charset="0"/>
                <a:ea typeface="SimSun" panose="02010600030101010101" pitchFamily="2" charset="-122"/>
                <a:cs typeface="Times New Roman" panose="02020603050405020304" pitchFamily="18" charset="0"/>
              </a:rPr>
              <a:t>Aligning policy, laws, services and practices with international human rights standards such as the Convention on the Rights of Persons with Disabilities (CRPD).</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28650" lvl="1" indent="-171450">
              <a:buFont typeface="Arial" panose="020B0604020202020204" pitchFamily="34" charset="0"/>
              <a:buChar char="•"/>
            </a:pPr>
            <a:r>
              <a:rPr lang="en-US" dirty="0">
                <a:latin typeface="Calibri" panose="020F0502020204030204" pitchFamily="34" charset="0"/>
                <a:ea typeface="SimSun" panose="02010600030101010101" pitchFamily="2" charset="-122"/>
                <a:cs typeface="Times New Roman" panose="02020603050405020304" pitchFamily="18" charset="0"/>
              </a:rPr>
              <a:t>Supported decision-making in mental health and social services (see QualityRights module </a:t>
            </a:r>
            <a:r>
              <a:rPr lang="en-US" i="1" dirty="0">
                <a:latin typeface="Calibri" panose="020F0502020204030204" pitchFamily="34" charset="0"/>
                <a:ea typeface="SimSun" panose="02010600030101010101" pitchFamily="2" charset="-122"/>
                <a:cs typeface="Times New Roman" panose="02020603050405020304" pitchFamily="18" charset="0"/>
              </a:rPr>
              <a:t>Supported decision-making and advance planning</a:t>
            </a:r>
            <a:r>
              <a:rPr lang="en-US" dirty="0">
                <a:latin typeface="Calibri" panose="020F0502020204030204" pitchFamily="34" charset="0"/>
                <a:ea typeface="SimSun" panose="02010600030101010101" pitchFamily="2" charset="-122"/>
                <a:cs typeface="Times New Roman" panose="02020603050405020304" pitchFamily="18" charset="0"/>
              </a:rPr>
              <a:t>).</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28650" lvl="1" indent="-171450">
              <a:buFont typeface="Arial" panose="020B0604020202020204" pitchFamily="34" charset="0"/>
              <a:buChar char="•"/>
            </a:pPr>
            <a:r>
              <a:rPr lang="en-US" dirty="0">
                <a:latin typeface="Calibri" panose="020F0502020204030204" pitchFamily="34" charset="0"/>
                <a:ea typeface="SimSun" panose="02010600030101010101" pitchFamily="2" charset="-122"/>
                <a:cs typeface="Times New Roman" panose="02020603050405020304" pitchFamily="18" charset="0"/>
              </a:rPr>
              <a:t>Realizing recovery-oriented care in mental health and social services (see </a:t>
            </a:r>
            <a:r>
              <a:rPr lang="en-US"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QualityRights</a:t>
            </a:r>
            <a:r>
              <a:rPr lang="en-US" dirty="0">
                <a:solidFill>
                  <a:srgbClr val="000000"/>
                </a:solidFill>
                <a:latin typeface="Calibri" panose="020F0502020204030204" pitchFamily="34" charset="0"/>
                <a:ea typeface="SimSun" panose="02010600030101010101" pitchFamily="2" charset="-122"/>
                <a:cs typeface="Times New Roman" panose="02020603050405020304" pitchFamily="18" charset="0"/>
              </a:rPr>
              <a:t> modules </a:t>
            </a:r>
            <a:r>
              <a:rPr lang="en-US"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Recovery and the right to health </a:t>
            </a:r>
            <a:r>
              <a:rPr lang="en-US" dirty="0">
                <a:solidFill>
                  <a:srgbClr val="000000"/>
                </a:solidFill>
                <a:latin typeface="Calibri" panose="020F0502020204030204" pitchFamily="34" charset="0"/>
                <a:ea typeface="SimSun" panose="02010600030101010101" pitchFamily="2" charset="-122"/>
                <a:cs typeface="Times New Roman" panose="02020603050405020304" pitchFamily="18" charset="0"/>
              </a:rPr>
              <a:t>and </a:t>
            </a:r>
            <a:r>
              <a:rPr lang="en-US"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Recovery practices for mental health and well-being</a:t>
            </a:r>
            <a:r>
              <a:rPr lang="en-US" dirty="0">
                <a:latin typeface="Calibri" panose="020F0502020204030204" pitchFamily="34" charset="0"/>
                <a:ea typeface="SimSun" panose="02010600030101010101" pitchFamily="2" charset="-122"/>
                <a:cs typeface="Times New Roman" panose="02020603050405020304" pitchFamily="18" charset="0"/>
              </a:rPr>
              <a:t>).</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28650" lvl="1" indent="-171450">
              <a:buFont typeface="Arial" panose="020B0604020202020204" pitchFamily="34" charset="0"/>
              <a:buChar char="•"/>
            </a:pPr>
            <a:r>
              <a:rPr lang="en-US" dirty="0">
                <a:latin typeface="Calibri" panose="020F0502020204030204" pitchFamily="34" charset="0"/>
                <a:ea typeface="SimSun" panose="02010600030101010101" pitchFamily="2" charset="-122"/>
                <a:cs typeface="Times New Roman" panose="02020603050405020304" pitchFamily="18" charset="0"/>
              </a:rPr>
              <a:t>Strategies to end seclusion and restraint (see QualityRights modules </a:t>
            </a:r>
            <a:r>
              <a:rPr lang="en-US" i="1" dirty="0">
                <a:latin typeface="Calibri" panose="020F0502020204030204" pitchFamily="34" charset="0"/>
                <a:ea typeface="SimSun" panose="02010600030101010101" pitchFamily="2" charset="-122"/>
                <a:cs typeface="Times New Roman" panose="02020603050405020304" pitchFamily="18" charset="0"/>
              </a:rPr>
              <a:t>Freedom from coercion, violence and abuse </a:t>
            </a:r>
            <a:r>
              <a:rPr lang="en-US" dirty="0">
                <a:latin typeface="Calibri" panose="020F0502020204030204" pitchFamily="34" charset="0"/>
                <a:ea typeface="SimSun" panose="02010600030101010101" pitchFamily="2" charset="-122"/>
                <a:cs typeface="Times New Roman" panose="02020603050405020304" pitchFamily="18" charset="0"/>
              </a:rPr>
              <a:t>and </a:t>
            </a:r>
            <a:r>
              <a:rPr lang="en-US" i="1" dirty="0">
                <a:latin typeface="Calibri" panose="020F0502020204030204" pitchFamily="34" charset="0"/>
                <a:ea typeface="SimSun" panose="02010600030101010101" pitchFamily="2" charset="-122"/>
                <a:cs typeface="Times New Roman" panose="02020603050405020304" pitchFamily="18" charset="0"/>
              </a:rPr>
              <a:t>Strategies to end seclusion and restraint</a:t>
            </a:r>
            <a:r>
              <a:rPr lang="en-US" dirty="0">
                <a:latin typeface="Calibri" panose="020F0502020204030204" pitchFamily="34" charset="0"/>
                <a:ea typeface="SimSun" panose="02010600030101010101" pitchFamily="2" charset="-122"/>
                <a:cs typeface="Times New Roman" panose="02020603050405020304" pitchFamily="18" charset="0"/>
              </a:rPr>
              <a:t>).</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28650" lvl="1" indent="-171450">
              <a:buFont typeface="Arial" panose="020B0604020202020204" pitchFamily="34" charset="0"/>
              <a:buChar char="•"/>
            </a:pPr>
            <a:r>
              <a:rPr lang="en-US" dirty="0">
                <a:latin typeface="Calibri" panose="020F0502020204030204" pitchFamily="34" charset="0"/>
                <a:ea typeface="SimSun" panose="02010600030101010101" pitchFamily="2" charset="-122"/>
                <a:cs typeface="Times New Roman" panose="02020603050405020304" pitchFamily="18" charset="0"/>
              </a:rPr>
              <a:t>Different ways to understand emotional distress, including suicidal thoughts, hearing voices, and other personal experiences.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28650" lvl="1" indent="-171450">
              <a:buFont typeface="Arial" panose="020B0604020202020204" pitchFamily="34" charset="0"/>
              <a:buChar char="•"/>
            </a:pPr>
            <a:r>
              <a:rPr lang="en-US" dirty="0">
                <a:latin typeface="Calibri" panose="020F0502020204030204" pitchFamily="34" charset="0"/>
                <a:ea typeface="SimSun" panose="02010600030101010101" pitchFamily="2" charset="-122"/>
                <a:cs typeface="Times New Roman" panose="02020603050405020304" pitchFamily="18" charset="0"/>
              </a:rPr>
              <a:t>The importance of addressing inclusion, diversity and non-discrimination. For example, this can include training in how to address gender-based violence or access barriers faced by populations experiencing multiple forms of marginalization and discrimination.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28650" lvl="1" indent="-171450">
              <a:buFont typeface="Arial" panose="020B0604020202020204" pitchFamily="34" charset="0"/>
              <a:buChar char="•"/>
            </a:pPr>
            <a:r>
              <a:rPr lang="en-US" dirty="0">
                <a:latin typeface="Calibri" panose="020F0502020204030204" pitchFamily="34" charset="0"/>
                <a:ea typeface="SimSun" panose="02010600030101010101" pitchFamily="2" charset="-122"/>
                <a:cs typeface="Times New Roman" panose="02020603050405020304" pitchFamily="18" charset="0"/>
              </a:rPr>
              <a:t>The use of respectful, non-medicalized and empowering language to overcome stigma and increase empowerment of people with psychosocial, intellectual or cognitive disabilities.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28650" lvl="1" indent="-171450">
              <a:buFont typeface="Arial" panose="020B0604020202020204" pitchFamily="34" charset="0"/>
              <a:buChar char="•"/>
            </a:pPr>
            <a:r>
              <a:rPr lang="en-US" dirty="0">
                <a:latin typeface="Calibri" panose="020F0502020204030204" pitchFamily="34" charset="0"/>
                <a:ea typeface="SimSun" panose="02010600030101010101" pitchFamily="2" charset="-122"/>
                <a:cs typeface="Times New Roman" panose="02020603050405020304" pitchFamily="18" charset="0"/>
              </a:rPr>
              <a:t>Organizing public speaking events or film screenings on these or other relevant topics.</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22</a:t>
            </a:fld>
            <a:endParaRPr lang="x-none"/>
          </a:p>
        </p:txBody>
      </p:sp>
    </p:spTree>
    <p:extLst>
      <p:ext uri="{BB962C8B-B14F-4D97-AF65-F5344CB8AC3E}">
        <p14:creationId xmlns:p14="http://schemas.microsoft.com/office/powerpoint/2010/main" val="3473851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50888"/>
            <a:ext cx="5486400" cy="3086100"/>
          </a:xfrm>
        </p:spPr>
      </p:sp>
      <p:sp>
        <p:nvSpPr>
          <p:cNvPr id="3" name="Notes Placeholder 2"/>
          <p:cNvSpPr>
            <a:spLocks noGrp="1"/>
          </p:cNvSpPr>
          <p:nvPr>
            <p:ph type="body" idx="1"/>
          </p:nvPr>
        </p:nvSpPr>
        <p:spPr>
          <a:xfrm>
            <a:off x="788670" y="4697413"/>
            <a:ext cx="5486400" cy="3486150"/>
          </a:xfrm>
          <a:noFill/>
        </p:spPr>
        <p:txBody>
          <a:bodyPr/>
          <a:lstStyle/>
          <a:p>
            <a:pPr algn="just">
              <a:spcAft>
                <a:spcPts val="600"/>
              </a:spcAf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6</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Dementia Alliance International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Support and advocacy by and for people with dementia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 2014/2015 #265">
                  <a:extLst>
                    <a:ext uri="{A12FA001-AC4F-418D-AE19-62706E023703}">
                      <ahyp:hlinkClr xmlns:ahyp="http://schemas.microsoft.com/office/drawing/2018/hyperlinkcolor" val="tx"/>
                    </a:ext>
                  </a:extLst>
                </a:hlinkClick>
              </a:rPr>
              <a:t>9</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p>
          <a:p>
            <a:pPr algn="just">
              <a:spcAft>
                <a:spcPts val="600"/>
              </a:spcAft>
            </a:pPr>
            <a:r>
              <a:rPr lang="en-GB" dirty="0">
                <a:latin typeface="Calibri" panose="020F0502020204030204" pitchFamily="34" charset="0"/>
                <a:ea typeface="Calibri" panose="020F0502020204030204" pitchFamily="34" charset="0"/>
              </a:rPr>
              <a:t>Dementia Alliance International [website]. Ankeny (IA): Dementia Alliance International (DAI); 2014/2015. (</a:t>
            </a:r>
            <a:r>
              <a:rPr lang="en-GB"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http://www.dementiaallianceinternational.org/</a:t>
            </a:r>
            <a:r>
              <a:rPr lang="en-GB" dirty="0">
                <a:latin typeface="Calibri" panose="020F0502020204030204" pitchFamily="34" charset="0"/>
                <a:ea typeface="Calibri" panose="020F0502020204030204" pitchFamily="34" charset="0"/>
              </a:rPr>
              <a:t>, accessed 15 February 2017).</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Dementia Alliance International (DAI) is a registered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nonprofit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organization whose membership is exclusively for people with a medically confirmed diagnosis of any type of dementia from all around the world. To learn more visit: </a:t>
            </a:r>
            <a:r>
              <a:rPr lang="en-US" u="sng"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http://www.dementiaallianceinternational.org/</a:t>
            </a:r>
            <a:r>
              <a:rPr lang="en-US" u="sng" dirty="0">
                <a:solidFill>
                  <a:srgbClr val="0000FF"/>
                </a:solidFill>
                <a:latin typeface="Calibri" panose="020F0502020204030204" pitchFamily="34" charset="0"/>
                <a:ea typeface="Times New Roman" panose="02020603050405020304" pitchFamily="18" charset="0"/>
                <a:cs typeface="Calibri" panose="020F050202020403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23</a:t>
            </a:fld>
            <a:endParaRPr lang="x-none"/>
          </a:p>
        </p:txBody>
      </p:sp>
    </p:spTree>
    <p:extLst>
      <p:ext uri="{BB962C8B-B14F-4D97-AF65-F5344CB8AC3E}">
        <p14:creationId xmlns:p14="http://schemas.microsoft.com/office/powerpoint/2010/main" val="37081621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419100"/>
            <a:ext cx="4937125" cy="2778125"/>
          </a:xfrm>
        </p:spPr>
      </p:sp>
      <p:sp>
        <p:nvSpPr>
          <p:cNvPr id="3" name="Notes Placeholder 2"/>
          <p:cNvSpPr>
            <a:spLocks noGrp="1"/>
          </p:cNvSpPr>
          <p:nvPr>
            <p:ph type="body" idx="1"/>
          </p:nvPr>
        </p:nvSpPr>
        <p:spPr>
          <a:xfrm>
            <a:off x="584200" y="3314700"/>
            <a:ext cx="5588000" cy="4686300"/>
          </a:xfrm>
        </p:spPr>
        <p:txBody>
          <a:bodyPr/>
          <a:lstStyle/>
          <a:p>
            <a:pPr algn="just"/>
            <a:r>
              <a:rPr lang="en-GB" b="1" u="sng" dirty="0">
                <a:solidFill>
                  <a:srgbClr val="000000"/>
                </a:solidFill>
                <a:latin typeface="Calibri" panose="020F0502020204030204" pitchFamily="34" charset="0"/>
                <a:ea typeface="SimSun" panose="02010600030101010101" pitchFamily="2" charset="-122"/>
                <a:cs typeface="Arial" panose="020B0604020202020204" pitchFamily="34" charset="0"/>
              </a:rPr>
              <a:t>Providing peer support </a:t>
            </a:r>
            <a:endParaRPr lang="x-none" u="sng"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1000"/>
              </a:spcAft>
              <a:buFont typeface="Arial" panose="020B0604020202020204" pitchFamily="34" charset="0"/>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Peer support provides a platform for people with psychosocial, intellectual or cognitive disabilities to connect with others who have been through similar experiences. </a:t>
            </a:r>
          </a:p>
          <a:p>
            <a:pPr marL="171450" indent="-171450" algn="just">
              <a:spcAft>
                <a:spcPts val="10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Peer support aims to support people on the issues they see as important for recovery in a way that is free from assumptions and judgement. </a:t>
            </a:r>
          </a:p>
          <a:p>
            <a:pPr marL="171450" indent="-171450" algn="just">
              <a:spcAft>
                <a:spcPts val="10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Peer supporters, who are experts by experience, are able to relate to, connect with and support individuals going through challenges in a unique way because of their experience.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10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Peer support can be provided in a variety of ways, including: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Peer support groups set up by and for people with lived experience or peer support groups for their families and/or care partners.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spcBef>
                <a:spcPts val="0"/>
              </a:spcBef>
              <a:spcAft>
                <a:spcPts val="100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Individualized one-to-one peer support to promote recovery, share experiences, or help with a range of individual needs provided to people with lived experience within different settings and organizations.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171450" indent="-171450" algn="just">
              <a:buFont typeface="Arial" panose="020B0604020202020204" pitchFamily="34" charset="0"/>
              <a:buChar char="•"/>
            </a:pPr>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on providing peer support, see the QualityRights modules </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One-to-one peer support by and for people with lived experience </a:t>
            </a:r>
            <a:r>
              <a:rPr lang="en-GB" i="0" dirty="0">
                <a:solidFill>
                  <a:srgbClr val="000000"/>
                </a:solidFill>
                <a:latin typeface="Calibri" panose="020F0502020204030204" pitchFamily="34" charset="0"/>
                <a:ea typeface="SimSun" panose="02010600030101010101" pitchFamily="2" charset="-122"/>
                <a:cs typeface="Arial" panose="020B0604020202020204" pitchFamily="34" charset="0"/>
              </a:rPr>
              <a:t>and</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 Peer support groups by and for people with lived experience.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24</a:t>
            </a:fld>
            <a:endParaRPr lang="x-none"/>
          </a:p>
        </p:txBody>
      </p:sp>
    </p:spTree>
    <p:extLst>
      <p:ext uri="{BB962C8B-B14F-4D97-AF65-F5344CB8AC3E}">
        <p14:creationId xmlns:p14="http://schemas.microsoft.com/office/powerpoint/2010/main" val="481274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2938" y="801688"/>
            <a:ext cx="5572125" cy="3135312"/>
          </a:xfrm>
        </p:spPr>
      </p:sp>
      <p:sp>
        <p:nvSpPr>
          <p:cNvPr id="3" name="Notes Placeholder 2"/>
          <p:cNvSpPr>
            <a:spLocks noGrp="1"/>
          </p:cNvSpPr>
          <p:nvPr>
            <p:ph type="body" idx="1"/>
          </p:nvPr>
        </p:nvSpPr>
        <p:spPr>
          <a:xfrm>
            <a:off x="685800" y="4812030"/>
            <a:ext cx="5486400" cy="3097530"/>
          </a:xfrm>
          <a:noFill/>
        </p:spPr>
        <p:txBody>
          <a:bodyPr/>
          <a:lstStyle/>
          <a:p>
            <a:pPr algn="just">
              <a:spcAft>
                <a:spcPts val="600"/>
              </a:spcAf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7</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Inclusion Europe: Project TOPSIDE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Training opportunities for peer supporters with intellectual disabilities in Europe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  #221">
                  <a:extLst>
                    <a:ext uri="{A12FA001-AC4F-418D-AE19-62706E023703}">
                      <ahyp:hlinkClr xmlns:ahyp="http://schemas.microsoft.com/office/drawing/2018/hyperlinkcolor" val="tx"/>
                    </a:ext>
                  </a:extLst>
                </a:hlinkClick>
              </a:rPr>
              <a:t>10</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TOPSIDE is an Inclusion Europe project aiming to develop peer support and peer training as new components in informal adult education for people with intellectual disabilities. </a:t>
            </a:r>
          </a:p>
          <a:p>
            <a:pPr algn="just">
              <a:spcAft>
                <a:spcPts val="600"/>
              </a:spcAft>
            </a:pPr>
            <a:r>
              <a:rPr lang="en-GB" dirty="0">
                <a:latin typeface="Calibri" panose="020F0502020204030204" pitchFamily="34" charset="0"/>
                <a:ea typeface="Calibri" panose="020F0502020204030204" pitchFamily="34" charset="0"/>
              </a:rPr>
              <a:t>TOPSIDE [website]. Brussels: Training Opportunities for Peer Supporters with Intellectual Disabilities in Europe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For more information, see: </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http://www.peer-support.eu/about-the-project/</a:t>
            </a:r>
            <a:r>
              <a:rPr lang="en-GB" u="sng" dirty="0">
                <a:solidFill>
                  <a:srgbClr val="0000FF"/>
                </a:solidFill>
                <a:latin typeface="Calibri" panose="020F0502020204030204" pitchFamily="34" charset="0"/>
                <a:ea typeface="SimSun" panose="02010600030101010101" pitchFamily="2" charset="-122"/>
                <a:cs typeface="Calibri" panose="020F050202020403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D35B9E1D-7BB2-4B83-BB15-79E642ABEF23}" type="slidenum">
              <a:rPr lang="x-none" smtClean="0"/>
              <a:t>25</a:t>
            </a:fld>
            <a:endParaRPr lang="x-none"/>
          </a:p>
        </p:txBody>
      </p:sp>
    </p:spTree>
    <p:extLst>
      <p:ext uri="{BB962C8B-B14F-4D97-AF65-F5344CB8AC3E}">
        <p14:creationId xmlns:p14="http://schemas.microsoft.com/office/powerpoint/2010/main" val="30056317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30238"/>
            <a:ext cx="5486400" cy="3086100"/>
          </a:xfrm>
        </p:spPr>
      </p:sp>
      <p:sp>
        <p:nvSpPr>
          <p:cNvPr id="3" name="Notes Placeholder 2"/>
          <p:cNvSpPr>
            <a:spLocks noGrp="1"/>
          </p:cNvSpPr>
          <p:nvPr>
            <p:ph type="body" idx="1"/>
          </p:nvPr>
        </p:nvSpPr>
        <p:spPr>
          <a:xfrm>
            <a:off x="571500" y="4013200"/>
            <a:ext cx="5689600" cy="4762500"/>
          </a:xfrm>
        </p:spPr>
        <p:txBody>
          <a:bodyPr/>
          <a:lstStyle/>
          <a:p>
            <a:pPr lvl="0" algn="just"/>
            <a:r>
              <a:rPr lang="en-GB" b="1" u="sng" dirty="0">
                <a:solidFill>
                  <a:srgbClr val="000000"/>
                </a:solidFill>
                <a:latin typeface="Calibri" panose="020F0502020204030204" pitchFamily="34" charset="0"/>
                <a:ea typeface="SimSun" panose="02010600030101010101" pitchFamily="2" charset="-122"/>
                <a:cs typeface="Arial" panose="020B0604020202020204" pitchFamily="34" charset="0"/>
              </a:rPr>
              <a:t>Promoting recreation, entertainment and spor</a:t>
            </a:r>
            <a:r>
              <a:rPr lang="en-GB" sz="1050" b="1" u="sng" dirty="0">
                <a:solidFill>
                  <a:srgbClr val="000000"/>
                </a:solidFill>
                <a:latin typeface="Calibri" panose="020F0502020204030204" pitchFamily="34" charset="0"/>
                <a:ea typeface="SimSun" panose="02010600030101010101" pitchFamily="2" charset="-122"/>
                <a:cs typeface="Arial" panose="020B0604020202020204" pitchFamily="34" charset="0"/>
              </a:rPr>
              <a:t>t</a:t>
            </a:r>
            <a:endParaRPr lang="x-none" u="sng"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lvl="0" algn="just"/>
            <a:r>
              <a:rPr lang="en-GB" sz="1050" b="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lvl="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Recreation, entertainment and sport can be powerful tools for reaching an organization’s goals and objectives. </a:t>
            </a:r>
          </a:p>
          <a:p>
            <a:pPr marL="171450" lvl="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instance, activities that can be carried out by organizations can include the creation of choirs, dance groups, actors’ societies and sports teams. </a:t>
            </a:r>
          </a:p>
          <a:p>
            <a:pPr marL="171450" lvl="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These events offer unique opportunities to promote human rights for people with psychosocial, intellectual or cognitive disabilities in a way that is non-traditional, fun and inclusive.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lvl="0" indent="-171450" algn="just">
              <a:spcAft>
                <a:spcPts val="600"/>
              </a:spcAft>
              <a:buFont typeface="Arial" panose="020B0604020202020204" pitchFamily="34" charset="0"/>
              <a:buChar char="•"/>
            </a:pPr>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lvl="1"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Sardinia (Italy), for example, there are two active associations run by people with psychosocial disabilities, that use sport and recreation as ways to advance the well-being and rights of people with disabilities and to reduce stigma and discrimination.</a:t>
            </a:r>
          </a:p>
          <a:p>
            <a:pPr marL="628650" lvl="1"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One promotes the practice of sailing for people with psychosocial disabilities </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Carta, 2014 #266">
                  <a:extLst>
                    <a:ext uri="{A12FA001-AC4F-418D-AE19-62706E023703}">
                      <ahyp:hlinkClr xmlns:ahyp="http://schemas.microsoft.com/office/drawing/2018/hyperlinkcolor" val="tx"/>
                    </a:ext>
                  </a:extLst>
                </a:hlinkClick>
              </a:rPr>
              <a:t>11</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p>
          <a:p>
            <a:pPr marL="628650" lvl="1"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other association undertakes trekking expeditions to promote well-being, provides guided treks for tourists throughout the island and conducts activities in schools to promote trekking among children and adolescents – a way also to address stigma among young people concerning mental health issues </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ction="ppaction://hlinkfile" tooltip="Carta, 2017 #267">
                  <a:extLst>
                    <a:ext uri="{A12FA001-AC4F-418D-AE19-62706E023703}">
                      <ahyp:hlinkClr xmlns:ahyp="http://schemas.microsoft.com/office/drawing/2018/hyperlinkcolor" val="tx"/>
                    </a:ext>
                  </a:extLst>
                </a:hlinkClick>
              </a:rPr>
              <a:t>12</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26</a:t>
            </a:fld>
            <a:endParaRPr lang="x-none"/>
          </a:p>
        </p:txBody>
      </p:sp>
    </p:spTree>
    <p:extLst>
      <p:ext uri="{BB962C8B-B14F-4D97-AF65-F5344CB8AC3E}">
        <p14:creationId xmlns:p14="http://schemas.microsoft.com/office/powerpoint/2010/main" val="1618633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1963" y="584200"/>
            <a:ext cx="5934075" cy="3338513"/>
          </a:xfrm>
        </p:spPr>
      </p:sp>
      <p:sp>
        <p:nvSpPr>
          <p:cNvPr id="3" name="Notes Placeholder 2"/>
          <p:cNvSpPr>
            <a:spLocks noGrp="1"/>
          </p:cNvSpPr>
          <p:nvPr>
            <p:ph type="body" idx="1"/>
          </p:nvPr>
        </p:nvSpPr>
        <p:spPr>
          <a:xfrm>
            <a:off x="685800" y="4161790"/>
            <a:ext cx="5486400" cy="3166110"/>
          </a:xfrm>
          <a:no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8</a:t>
            </a:r>
          </a:p>
          <a:p>
            <a:pPr algn="just"/>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Special Olympics uses sports to transform lives and perceptions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Special Olympics, 2017 #268">
                  <a:extLst>
                    <a:ext uri="{A12FA001-AC4F-418D-AE19-62706E023703}">
                      <ahyp:hlinkClr xmlns:ahyp="http://schemas.microsoft.com/office/drawing/2018/hyperlinkcolor" val="tx"/>
                    </a:ext>
                  </a:extLst>
                </a:hlinkClick>
              </a:rPr>
              <a:t>13</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Special Olympics is the world’s largest sports organization for people with intellectual disabilities and focuses on transforming lives through sport.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r>
              <a:rPr lang="en-GB" dirty="0">
                <a:latin typeface="Calibri" panose="020F0502020204030204" pitchFamily="34" charset="0"/>
                <a:ea typeface="Calibri" panose="020F0502020204030204" pitchFamily="34" charset="0"/>
              </a:rPr>
              <a:t>Special Olympics. What we do [website]. Washington (DC): Special Olympics; 2017. (</a:t>
            </a:r>
            <a:r>
              <a:rPr lang="en-GB"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http://www.specialolympics.org/Sections/What_We_Do/What_We_Do.aspx</a:t>
            </a:r>
            <a:r>
              <a:rPr lang="en-GB" dirty="0">
                <a:latin typeface="Calibri" panose="020F0502020204030204" pitchFamily="34" charset="0"/>
                <a:ea typeface="Calibri" panose="020F0502020204030204" pitchFamily="34" charset="0"/>
              </a:rPr>
              <a:t>, accessed 15 February 2017).</a:t>
            </a:r>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27</a:t>
            </a:fld>
            <a:endParaRPr lang="x-none"/>
          </a:p>
        </p:txBody>
      </p:sp>
    </p:spTree>
    <p:extLst>
      <p:ext uri="{BB962C8B-B14F-4D97-AF65-F5344CB8AC3E}">
        <p14:creationId xmlns:p14="http://schemas.microsoft.com/office/powerpoint/2010/main" val="18419318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u="sng" dirty="0">
                <a:solidFill>
                  <a:srgbClr val="000000"/>
                </a:solidFill>
                <a:latin typeface="Calibri" panose="020F0502020204030204" pitchFamily="34" charset="0"/>
                <a:ea typeface="SimSun" panose="02010600030101010101" pitchFamily="2" charset="-122"/>
                <a:cs typeface="Arial" panose="020B0604020202020204" pitchFamily="34" charset="0"/>
              </a:rPr>
              <a:t>Income-generation and livelihood activities</a:t>
            </a:r>
            <a:endParaRPr lang="x-none" u="sng"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Some organizations may have a goal or objective to support members or beneficiaries of programmes to become financially independent.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Income-generation and livelihood initiatives encourage opportunities to end the cycle of poverty and disability and also contribute to the inclusion of people with disabilities in their local communities.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Activities can be wide-ranging and will depend on the local context. </a:t>
            </a: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They should include a broad spectrum of activities that build on people’s strengths and skills.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28</a:t>
            </a:fld>
            <a:endParaRPr lang="x-none"/>
          </a:p>
        </p:txBody>
      </p:sp>
    </p:spTree>
    <p:extLst>
      <p:ext uri="{BB962C8B-B14F-4D97-AF65-F5344CB8AC3E}">
        <p14:creationId xmlns:p14="http://schemas.microsoft.com/office/powerpoint/2010/main" val="37464104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973138"/>
            <a:ext cx="5486400" cy="3086100"/>
          </a:xfrm>
        </p:spPr>
      </p:sp>
      <p:sp>
        <p:nvSpPr>
          <p:cNvPr id="3" name="Notes Placeholder 2"/>
          <p:cNvSpPr>
            <a:spLocks noGrp="1"/>
          </p:cNvSpPr>
          <p:nvPr>
            <p:ph type="body" idx="1"/>
          </p:nvPr>
        </p:nvSpPr>
        <p:spPr>
          <a:xfrm>
            <a:off x="685800" y="4400550"/>
            <a:ext cx="5702300" cy="4032250"/>
          </a:xfrm>
        </p:spPr>
        <p:txBody>
          <a:bodyPr/>
          <a:lstStyle/>
          <a:p>
            <a:r>
              <a:rPr lang="en-US" b="1" dirty="0"/>
              <a:t>HANDOUT 9</a:t>
            </a:r>
          </a:p>
          <a:p>
            <a:endParaRPr lang="en-US" b="1" dirty="0"/>
          </a:p>
          <a:p>
            <a:r>
              <a:rPr lang="en-US" b="1" dirty="0"/>
              <a:t>The </a:t>
            </a:r>
            <a:r>
              <a:rPr lang="en-US" b="1" dirty="0" err="1"/>
              <a:t>Parivartan</a:t>
            </a:r>
            <a:r>
              <a:rPr lang="en-US" b="1" dirty="0"/>
              <a:t> Project, India</a:t>
            </a:r>
          </a:p>
          <a:p>
            <a:pPr marR="0" indent="7938">
              <a:lnSpc>
                <a:spcPct val="113000"/>
              </a:lnSpc>
              <a:spcBef>
                <a:spcPts val="0"/>
              </a:spcBef>
            </a:pPr>
            <a:r>
              <a:rPr lang="en-GB" dirty="0">
                <a:latin typeface="Calibri" panose="020F0502020204030204" pitchFamily="34" charset="0"/>
                <a:ea typeface="Calibri" panose="020F0502020204030204" pitchFamily="34" charset="0"/>
                <a:cs typeface="Calibri" panose="020F0502020204030204" pitchFamily="34" charset="0"/>
              </a:rPr>
              <a:t>Altruist. About us [website]. Ahmedabad: Altruist. (</a:t>
            </a:r>
            <a:r>
              <a:rPr lang="en-GB"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http://thealtruist.org/about-us/</a:t>
            </a:r>
            <a:r>
              <a:rPr lang="en-GB" dirty="0">
                <a:latin typeface="Calibri" panose="020F0502020204030204" pitchFamily="34" charset="0"/>
                <a:ea typeface="Calibri" panose="020F0502020204030204" pitchFamily="34" charset="0"/>
                <a:cs typeface="Calibri" panose="020F0502020204030204" pitchFamily="34" charset="0"/>
              </a:rPr>
              <a:t>, accessed 15 February 2017).</a:t>
            </a:r>
            <a:endParaRPr lang="x-none" dirty="0">
              <a:latin typeface="Calibri" panose="020F0502020204030204" pitchFamily="34" charset="0"/>
              <a:ea typeface="Calibri" panose="020F0502020204030204" pitchFamily="34" charset="0"/>
              <a:cs typeface="Arial" panose="020B0604020202020204" pitchFamily="34" charset="0"/>
            </a:endParaRPr>
          </a:p>
          <a:p>
            <a:pPr marL="450215" marR="0" indent="-450215">
              <a:lnSpc>
                <a:spcPct val="113000"/>
              </a:lnSpc>
              <a:spcBef>
                <a:spcPts val="0"/>
              </a:spcBef>
              <a:spcAft>
                <a:spcPts val="600"/>
              </a:spcAft>
            </a:pPr>
            <a:r>
              <a:rPr lang="en-GB" dirty="0" err="1">
                <a:latin typeface="Calibri" panose="020F0502020204030204" pitchFamily="34" charset="0"/>
                <a:ea typeface="Calibri" panose="020F0502020204030204" pitchFamily="34" charset="0"/>
                <a:cs typeface="Calibri" panose="020F0502020204030204" pitchFamily="34" charset="0"/>
              </a:rPr>
              <a:t>Hamlai</a:t>
            </a:r>
            <a:r>
              <a:rPr lang="en-GB" dirty="0">
                <a:latin typeface="Calibri" panose="020F0502020204030204" pitchFamily="34" charset="0"/>
                <a:ea typeface="Calibri" panose="020F0502020204030204" pitchFamily="34" charset="0"/>
                <a:cs typeface="Calibri" panose="020F0502020204030204" pitchFamily="34" charset="0"/>
              </a:rPr>
              <a:t> M. Personal communication. 2017.</a:t>
            </a:r>
            <a:endParaRPr lang="x-none" dirty="0">
              <a:latin typeface="Calibri" panose="020F0502020204030204" pitchFamily="34" charset="0"/>
              <a:ea typeface="Calibri" panose="020F0502020204030204" pitchFamily="34" charset="0"/>
              <a:cs typeface="Arial" panose="020B0604020202020204" pitchFamily="34" charset="0"/>
            </a:endParaRPr>
          </a:p>
          <a:p>
            <a:endParaRPr lang="en-US" dirty="0"/>
          </a:p>
          <a:p>
            <a:r>
              <a:rPr lang="en-GB" b="1" dirty="0">
                <a:latin typeface="Calibri" panose="020F0502020204030204" pitchFamily="34" charset="0"/>
                <a:ea typeface="SimSun" panose="02010600030101010101" pitchFamily="2" charset="-122"/>
                <a:cs typeface="Arial" panose="020B0604020202020204" pitchFamily="34" charset="0"/>
              </a:rPr>
              <a:t>Timothy’s story, Ghana</a:t>
            </a:r>
            <a:r>
              <a:rPr lang="en-GB" b="1" i="1" dirty="0">
                <a:latin typeface="Calibri" panose="020F0502020204030204" pitchFamily="34" charset="0"/>
                <a:ea typeface="SimSun" panose="02010600030101010101" pitchFamily="2" charset="-122"/>
                <a:cs typeface="Arial" panose="020B0604020202020204" pitchFamily="34" charset="0"/>
              </a:rPr>
              <a:t> </a:t>
            </a:r>
            <a:endParaRPr lang="en-US" dirty="0"/>
          </a:p>
          <a:p>
            <a:pPr algn="just"/>
            <a:r>
              <a:rPr lang="en-GB" dirty="0">
                <a:latin typeface="Calibri" panose="020F0502020204030204" pitchFamily="34" charset="0"/>
                <a:ea typeface="Calibri" panose="020F0502020204030204" pitchFamily="34" charset="0"/>
              </a:rPr>
              <a:t>Timothy https://</a:t>
            </a:r>
            <a:r>
              <a:rPr lang="en-GB" dirty="0" err="1">
                <a:latin typeface="Calibri" panose="020F0502020204030204" pitchFamily="34" charset="0"/>
                <a:ea typeface="Calibri" panose="020F0502020204030204" pitchFamily="34" charset="0"/>
              </a:rPr>
              <a:t>youtu.be</a:t>
            </a:r>
            <a:r>
              <a:rPr lang="en-GB" dirty="0">
                <a:latin typeface="Calibri" panose="020F0502020204030204" pitchFamily="34" charset="0"/>
                <a:ea typeface="Calibri" panose="020F0502020204030204" pitchFamily="34" charset="0"/>
              </a:rPr>
              <a:t>/</a:t>
            </a:r>
            <a:r>
              <a:rPr lang="en-GB" dirty="0" err="1">
                <a:latin typeface="Calibri" panose="020F0502020204030204" pitchFamily="34" charset="0"/>
                <a:ea typeface="Calibri" panose="020F0502020204030204" pitchFamily="34" charset="0"/>
              </a:rPr>
              <a:t>wVGEcXYFOLo</a:t>
            </a:r>
            <a:r>
              <a:rPr lang="en-GB" dirty="0">
                <a:latin typeface="Calibri" panose="020F0502020204030204" pitchFamily="34" charset="0"/>
                <a:ea typeface="Calibri" panose="020F0502020204030204" pitchFamily="34" charset="0"/>
              </a:rPr>
              <a:t> [video]. CBM Australia; 2017. (accessed 9 April 2019).</a:t>
            </a:r>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US" dirty="0"/>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Los </a:t>
            </a:r>
            <a:r>
              <a:rPr lang="en-GB" b="1" dirty="0" err="1">
                <a:solidFill>
                  <a:srgbClr val="000000"/>
                </a:solidFill>
                <a:latin typeface="Calibri" panose="020F0502020204030204" pitchFamily="34" charset="0"/>
                <a:ea typeface="SimSun" panose="02010600030101010101" pitchFamily="2" charset="-122"/>
                <a:cs typeface="Arial" panose="020B0604020202020204" pitchFamily="34" charset="0"/>
              </a:rPr>
              <a:t>Perejiles</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 A group of friends run a business in Buenos Aires, </a:t>
            </a:r>
            <a:r>
              <a:rPr lang="en-GB" b="1" u="sng" dirty="0">
                <a:solidFill>
                  <a:srgbClr val="000000"/>
                </a:solidFill>
                <a:latin typeface="Calibri" panose="020F0502020204030204" pitchFamily="34" charset="0"/>
                <a:ea typeface="SimSun" panose="02010600030101010101" pitchFamily="2" charset="-122"/>
                <a:cs typeface="Arial" panose="020B0604020202020204" pitchFamily="34" charset="0"/>
              </a:rPr>
              <a:t>Argentina</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latin typeface="Calibri" panose="020F0502020204030204" pitchFamily="34" charset="0"/>
                <a:ea typeface="Calibri" panose="020F0502020204030204" pitchFamily="34" charset="0"/>
              </a:rPr>
              <a:t>Vasquez A. Personal communication. 2017.</a:t>
            </a:r>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the experience, see: </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rPr>
              <a:t>https://</a:t>
            </a:r>
            <a:r>
              <a:rPr lang="en-GB" u="sng" dirty="0" err="1">
                <a:solidFill>
                  <a:srgbClr val="000000"/>
                </a:solidFill>
                <a:latin typeface="Calibri" panose="020F0502020204030204" pitchFamily="34" charset="0"/>
                <a:ea typeface="SimSun" panose="02010600030101010101" pitchFamily="2" charset="-122"/>
                <a:cs typeface="Calibri" panose="020F0502020204030204" pitchFamily="34" charset="0"/>
              </a:rPr>
              <a:t>youtu.be</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rPr>
              <a:t>/k-ESm2LEyK0 </a:t>
            </a:r>
          </a:p>
          <a:p>
            <a:pPr algn="just"/>
            <a:endParaRPr lang="en-US" dirty="0"/>
          </a:p>
          <a:p>
            <a:pPr algn="just"/>
            <a:r>
              <a:rPr lang="en-GB" b="1" u="sng" dirty="0">
                <a:latin typeface="Calibri" panose="020F0502020204030204" pitchFamily="34" charset="0"/>
                <a:ea typeface="SimSun" panose="02010600030101010101" pitchFamily="2" charset="-122"/>
                <a:cs typeface="Calibri" panose="020F0502020204030204" pitchFamily="34" charset="0"/>
              </a:rPr>
              <a:t>Restaurant Le </a:t>
            </a:r>
            <a:r>
              <a:rPr lang="en-GB" b="1" u="sng" dirty="0" err="1">
                <a:latin typeface="Calibri" panose="020F0502020204030204" pitchFamily="34" charset="0"/>
                <a:ea typeface="SimSun" panose="02010600030101010101" pitchFamily="2" charset="-122"/>
                <a:cs typeface="Calibri" panose="020F0502020204030204" pitchFamily="34" charset="0"/>
              </a:rPr>
              <a:t>reflet</a:t>
            </a:r>
            <a:r>
              <a:rPr lang="en-GB" b="1" u="sng" dirty="0">
                <a:latin typeface="Calibri" panose="020F0502020204030204" pitchFamily="34" charset="0"/>
                <a:ea typeface="SimSun" panose="02010600030101010101" pitchFamily="2" charset="-122"/>
                <a:cs typeface="Calibri" panose="020F0502020204030204" pitchFamily="34" charset="0"/>
              </a:rPr>
              <a:t> </a:t>
            </a:r>
            <a:r>
              <a:rPr lang="en-GB" b="1" u="sng" dirty="0">
                <a:latin typeface="Calibri" panose="020F0502020204030204" pitchFamily="34" charset="0"/>
                <a:ea typeface="SimSun" panose="02010600030101010101" pitchFamily="2" charset="-122"/>
                <a:cs typeface="Calibri" panose="020F0502020204030204" pitchFamily="34" charset="0"/>
                <a:sym typeface="Symbol" panose="05050102010706020507" pitchFamily="18" charset="2"/>
              </a:rPr>
              <a:t></a:t>
            </a:r>
            <a:r>
              <a:rPr lang="en-GB" b="1" u="sng" dirty="0">
                <a:latin typeface="Calibri" panose="020F0502020204030204" pitchFamily="34" charset="0"/>
                <a:ea typeface="SimSun" panose="02010600030101010101" pitchFamily="2" charset="-122"/>
                <a:cs typeface="Calibri" panose="020F0502020204030204" pitchFamily="34" charset="0"/>
              </a:rPr>
              <a:t> a restaurant run by people with Down’s syndrome</a:t>
            </a:r>
            <a:endParaRPr lang="en-US" dirty="0"/>
          </a:p>
          <a:p>
            <a:pPr algn="just"/>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t>
            </a:r>
            <a:r>
              <a:rPr lang="en-US"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https://www.restaurantlereflet.fr</a:t>
            </a:r>
            <a:r>
              <a:rPr lang="en-US" u="sng" dirty="0">
                <a:solidFill>
                  <a:srgbClr val="0000FF"/>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29</a:t>
            </a:fld>
            <a:endParaRPr lang="x-none"/>
          </a:p>
        </p:txBody>
      </p:sp>
    </p:spTree>
    <p:extLst>
      <p:ext uri="{BB962C8B-B14F-4D97-AF65-F5344CB8AC3E}">
        <p14:creationId xmlns:p14="http://schemas.microsoft.com/office/powerpoint/2010/main" val="2788012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457200"/>
            <a:ext cx="5089525" cy="2862263"/>
          </a:xfrm>
        </p:spPr>
      </p:sp>
      <p:sp>
        <p:nvSpPr>
          <p:cNvPr id="3" name="Notes Placeholder 2"/>
          <p:cNvSpPr>
            <a:spLocks noGrp="1"/>
          </p:cNvSpPr>
          <p:nvPr>
            <p:ph type="body" idx="1"/>
          </p:nvPr>
        </p:nvSpPr>
        <p:spPr>
          <a:xfrm>
            <a:off x="394336" y="3330099"/>
            <a:ext cx="6069330" cy="5584507"/>
          </a:xfrm>
        </p:spPr>
        <p:txBody>
          <a:bodyPr/>
          <a:lstStyle/>
          <a:p>
            <a:r>
              <a:rPr lang="en-GB" sz="1000" b="1" dirty="0"/>
              <a:t>WHO QualityRights is WHOs global initiative to improve access to good quality mental health and social services and to promote the human rights of people with mental health conditions or psychosocial, intellectual or cognitive disabilities.  </a:t>
            </a:r>
          </a:p>
          <a:p>
            <a:r>
              <a:rPr lang="en-GB" sz="1000" b="1" dirty="0"/>
              <a:t>The initiative has 5 key objectives</a:t>
            </a:r>
            <a:r>
              <a:rPr lang="en-GB" altLang="fr-FR" sz="1000" b="1" dirty="0"/>
              <a:t>:</a:t>
            </a:r>
            <a:endParaRPr lang="en-GB" altLang="zh-CN" sz="1000" dirty="0">
              <a:solidFill>
                <a:srgbClr val="404040"/>
              </a:solidFill>
              <a:ea typeface="宋体" pitchFamily="2" charset="-122"/>
              <a:cs typeface="Calibri" pitchFamily="34" charset="0"/>
            </a:endParaRPr>
          </a:p>
          <a:p>
            <a:pPr marL="228600" indent="-228600">
              <a:buClr>
                <a:schemeClr val="tx1"/>
              </a:buClr>
              <a:buFont typeface="+mj-lt"/>
              <a:buAutoNum type="arabicPeriod"/>
            </a:pPr>
            <a:r>
              <a:rPr lang="en-US" altLang="zh-CN" sz="1000" b="1" dirty="0"/>
              <a:t>The first is to build capacity to understand and promote the rights of people with psychosocial, intellectual and cognitive disabilities  </a:t>
            </a:r>
            <a:r>
              <a:rPr lang="en-GB" sz="1000" b="1" dirty="0"/>
              <a:t>(among people with disabilities, families, practitioners, NGOs etc). </a:t>
            </a:r>
            <a:r>
              <a:rPr lang="en-US" altLang="zh-CN" sz="1000" b="1" dirty="0"/>
              <a:t>It's only through building knowledge and skills on human rights that we are going to be able to </a:t>
            </a:r>
            <a:r>
              <a:rPr lang="en-GB" altLang="zh-CN" sz="1000" b="1" dirty="0"/>
              <a:t>change attitudes and practices in a sustainable way.</a:t>
            </a:r>
            <a:endParaRPr lang="en-US" altLang="fr-FR" sz="1000" b="1" dirty="0"/>
          </a:p>
          <a:p>
            <a:pPr marL="628650" lvl="1" indent="-171450">
              <a:lnSpc>
                <a:spcPct val="80000"/>
              </a:lnSpc>
              <a:buClr>
                <a:schemeClr val="tx1"/>
              </a:buClr>
              <a:buFont typeface="Arial" panose="020B0604020202020204" pitchFamily="34" charset="0"/>
              <a:buChar char="•"/>
              <a:defRPr/>
            </a:pPr>
            <a:r>
              <a:rPr lang="en-GB" altLang="fr-FR" sz="1000" dirty="0"/>
              <a:t>People need to understand what their rights are so that they can claim them. </a:t>
            </a:r>
          </a:p>
          <a:p>
            <a:pPr marL="628650" lvl="1" indent="-171450">
              <a:lnSpc>
                <a:spcPct val="80000"/>
              </a:lnSpc>
              <a:buClr>
                <a:schemeClr val="tx1"/>
              </a:buClr>
              <a:buFont typeface="Arial" panose="020B0604020202020204" pitchFamily="34" charset="0"/>
              <a:buChar char="•"/>
              <a:defRPr/>
            </a:pPr>
            <a:r>
              <a:rPr lang="en-GB" altLang="fr-FR" sz="1000" dirty="0"/>
              <a:t>Family members and carers also need to understand these rights so that they too can respect them and also support their relatives in accessing rights.  </a:t>
            </a:r>
          </a:p>
          <a:p>
            <a:pPr marL="628650" lvl="1" indent="-171450">
              <a:lnSpc>
                <a:spcPct val="80000"/>
              </a:lnSpc>
              <a:buClr>
                <a:schemeClr val="tx1"/>
              </a:buClr>
              <a:buFont typeface="Arial" panose="020B0604020202020204" pitchFamily="34" charset="0"/>
              <a:buChar char="•"/>
              <a:defRPr/>
            </a:pPr>
            <a:r>
              <a:rPr lang="en-GB" altLang="fr-FR" sz="1000" dirty="0"/>
              <a:t>Health workers, social workers and professionals need to be aware of the rights of people with psychosocial, intellectual  and cognitive disabilities in order to change their attitudes and practices</a:t>
            </a:r>
            <a:endParaRPr lang="en-GB" sz="1000" dirty="0"/>
          </a:p>
          <a:p>
            <a:pPr marL="228600" indent="-228600">
              <a:lnSpc>
                <a:spcPct val="80000"/>
              </a:lnSpc>
              <a:buClr>
                <a:schemeClr val="tx1"/>
              </a:buClr>
              <a:buFont typeface="+mj-lt"/>
              <a:buAutoNum type="arabicPeriod"/>
            </a:pPr>
            <a:r>
              <a:rPr lang="en-US" altLang="zh-CN" sz="1000" b="1" dirty="0"/>
              <a:t>QualityRights also work with countries to improve the quality and human rights conditions in mental health and related services.  </a:t>
            </a:r>
          </a:p>
          <a:p>
            <a:pPr marL="628650" lvl="1" indent="-171450">
              <a:lnSpc>
                <a:spcPct val="80000"/>
              </a:lnSpc>
              <a:buClr>
                <a:schemeClr val="tx1"/>
              </a:buClr>
              <a:buFont typeface="Arial" panose="020B0604020202020204" pitchFamily="34" charset="0"/>
              <a:buChar char="•"/>
            </a:pPr>
            <a:r>
              <a:rPr lang="en-US" altLang="zh-CN" sz="1000" dirty="0"/>
              <a:t>QualityRights supports countries to assess  their mental health and social care services to determine the extent to which these uphold the rights of service users.  </a:t>
            </a:r>
          </a:p>
          <a:p>
            <a:pPr marL="628650" lvl="1" indent="-171450">
              <a:lnSpc>
                <a:spcPct val="80000"/>
              </a:lnSpc>
              <a:buClr>
                <a:schemeClr val="tx1"/>
              </a:buClr>
              <a:buFont typeface="Arial" panose="020B0604020202020204" pitchFamily="34" charset="0"/>
              <a:buChar char="•"/>
            </a:pPr>
            <a:r>
              <a:rPr lang="en-US" altLang="zh-CN" sz="1000" dirty="0"/>
              <a:t>QualityRights also supports countries to put in place plans to help transform services so that they promote human rights and recovery.</a:t>
            </a:r>
          </a:p>
          <a:p>
            <a:pPr marL="228600" indent="-228600">
              <a:lnSpc>
                <a:spcPct val="80000"/>
              </a:lnSpc>
              <a:buClr>
                <a:schemeClr val="tx1"/>
              </a:buClr>
              <a:buFont typeface="+mj-lt"/>
              <a:buAutoNum type="arabicPeriod"/>
            </a:pPr>
            <a:r>
              <a:rPr lang="en-US" altLang="zh-CN" sz="1000" b="1" dirty="0"/>
              <a:t>Another area is around creating  community based services and supports that respect and promote human rights.  </a:t>
            </a:r>
          </a:p>
          <a:p>
            <a:pPr marL="628650" lvl="1" indent="-171450">
              <a:lnSpc>
                <a:spcPct val="80000"/>
              </a:lnSpc>
              <a:buClr>
                <a:schemeClr val="tx1"/>
              </a:buClr>
              <a:buFont typeface="Arial" panose="020B0604020202020204" pitchFamily="34" charset="0"/>
              <a:buChar char="•"/>
            </a:pPr>
            <a:r>
              <a:rPr lang="en-US" altLang="zh-CN" sz="1000" dirty="0"/>
              <a:t>To end </a:t>
            </a:r>
            <a:r>
              <a:rPr lang="en-US" altLang="zh-CN" sz="1000" dirty="0" err="1"/>
              <a:t>institutionalisation</a:t>
            </a:r>
            <a:r>
              <a:rPr lang="en-US" altLang="zh-CN" sz="1000" dirty="0"/>
              <a:t> and promote community inclusion it is essential that countries put in place a full range of services that meet people’s needs and requirements.  However many of the services being provided in countries are outdated and fail to meet people’s requirements.  </a:t>
            </a:r>
          </a:p>
          <a:p>
            <a:pPr marL="628650" lvl="1" indent="-171450">
              <a:lnSpc>
                <a:spcPct val="80000"/>
              </a:lnSpc>
              <a:buClr>
                <a:schemeClr val="tx1"/>
              </a:buClr>
              <a:buFont typeface="Arial" panose="020B0604020202020204" pitchFamily="34" charset="0"/>
              <a:buChar char="•"/>
            </a:pPr>
            <a:r>
              <a:rPr lang="en-US" altLang="zh-CN" sz="1000" dirty="0"/>
              <a:t>QualityRights is providing guidance to countries on community based services and supports that are people </a:t>
            </a:r>
            <a:r>
              <a:rPr lang="en-US" altLang="zh-CN" sz="1000" dirty="0" err="1"/>
              <a:t>centred</a:t>
            </a:r>
            <a:r>
              <a:rPr lang="en-US" altLang="zh-CN" sz="1000" dirty="0"/>
              <a:t>, operate without coercion, respond to people’s needs and support recovery.</a:t>
            </a:r>
          </a:p>
          <a:p>
            <a:pPr marL="228600" indent="-228600">
              <a:lnSpc>
                <a:spcPct val="80000"/>
              </a:lnSpc>
              <a:buClr>
                <a:schemeClr val="tx1"/>
              </a:buClr>
              <a:buFont typeface="+mj-lt"/>
              <a:buAutoNum type="arabicPeriod"/>
            </a:pPr>
            <a:r>
              <a:rPr lang="en-US" altLang="zh-CN" sz="1000" b="1" dirty="0"/>
              <a:t>A 4th important area of work is to support the development of civil society movements in countries to conduct advocacy and influence policy making.  </a:t>
            </a:r>
          </a:p>
          <a:p>
            <a:pPr marL="685800" lvl="1" indent="-228600">
              <a:lnSpc>
                <a:spcPct val="80000"/>
              </a:lnSpc>
              <a:buClr>
                <a:schemeClr val="tx1"/>
              </a:buClr>
              <a:buFont typeface="Arial" panose="020B0604020202020204" pitchFamily="34" charset="0"/>
              <a:buChar char="•"/>
            </a:pPr>
            <a:r>
              <a:rPr lang="en-US" altLang="zh-CN" sz="1000" dirty="0"/>
              <a:t>This is about supporting people with psychosocial, intellectual and cognitive disabilities and their organizations to have a central role and strong voice in all decision making processes affecting them.</a:t>
            </a:r>
          </a:p>
          <a:p>
            <a:pPr marL="342832" indent="-342832">
              <a:buClr>
                <a:schemeClr val="tx1"/>
              </a:buClr>
              <a:buFont typeface="+mj-lt"/>
              <a:buAutoNum type="arabicPeriod"/>
            </a:pPr>
            <a:r>
              <a:rPr lang="en-GB" sz="1000" b="1" dirty="0"/>
              <a:t>And finally QualityRights works with countries to reform policy and law in line with international human rights standards.</a:t>
            </a:r>
            <a:r>
              <a:rPr lang="en-GB" altLang="fr-FR" sz="1000" b="1" dirty="0"/>
              <a:t> </a:t>
            </a:r>
          </a:p>
          <a:p>
            <a:pPr marL="628650" lvl="1" indent="-171450">
              <a:buClr>
                <a:schemeClr val="tx1"/>
              </a:buClr>
              <a:buFont typeface="Arial" panose="020B0604020202020204" pitchFamily="34" charset="0"/>
              <a:buChar char="•"/>
            </a:pPr>
            <a:r>
              <a:rPr lang="en-GB" altLang="fr-FR" sz="1000" dirty="0"/>
              <a:t>This provides an important mechanism in countries to stop violations, promote access to community mental health services, housing, education and employment and the full range of rights that people are entitled to.</a:t>
            </a:r>
            <a:endParaRPr lang="en-GB" sz="1000" dirty="0"/>
          </a:p>
          <a:p>
            <a:pPr>
              <a:defRPr/>
            </a:pPr>
            <a:r>
              <a:rPr lang="en-GB" sz="1000" b="1" dirty="0"/>
              <a:t>All of these actions are informed by the international human rights framework and in particular the UN Convention on the Rights of Persons with Disabilities.</a:t>
            </a:r>
            <a:r>
              <a:rPr lang="en-GB" sz="1000" dirty="0"/>
              <a:t> </a:t>
            </a:r>
          </a:p>
          <a:p>
            <a:pPr>
              <a:defRPr/>
            </a:pPr>
            <a:r>
              <a:rPr lang="en-GB" sz="1000" b="1" dirty="0"/>
              <a:t>In addition, QualityRights uses a participatory approach involving all stakeholders in order to meet each of its objectives. </a:t>
            </a:r>
          </a:p>
          <a:p>
            <a:pPr>
              <a:defRPr/>
            </a:pPr>
            <a:endParaRPr lang="en-GB" sz="1050" b="1" dirty="0"/>
          </a:p>
          <a:p>
            <a:pPr>
              <a:defRPr/>
            </a:pPr>
            <a:endParaRPr lang="en-GB" sz="1000" b="1" dirty="0"/>
          </a:p>
        </p:txBody>
      </p:sp>
      <p:sp>
        <p:nvSpPr>
          <p:cNvPr id="4" name="Slide Number Placeholder 3"/>
          <p:cNvSpPr>
            <a:spLocks noGrp="1"/>
          </p:cNvSpPr>
          <p:nvPr>
            <p:ph type="sldNum" sz="quarter" idx="5"/>
          </p:nvPr>
        </p:nvSpPr>
        <p:spPr/>
        <p:txBody>
          <a:bodyPr/>
          <a:lstStyle/>
          <a:p>
            <a:fld id="{91600A8A-902E-430E-A833-453AE05FDB61}" type="slidenum">
              <a:rPr lang="en-GB" smtClean="0"/>
              <a:t>3</a:t>
            </a:fld>
            <a:endParaRPr lang="en-GB"/>
          </a:p>
        </p:txBody>
      </p:sp>
    </p:spTree>
    <p:extLst>
      <p:ext uri="{BB962C8B-B14F-4D97-AF65-F5344CB8AC3E}">
        <p14:creationId xmlns:p14="http://schemas.microsoft.com/office/powerpoint/2010/main" val="2542905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190500"/>
            <a:ext cx="3910012" cy="2200275"/>
          </a:xfrm>
        </p:spPr>
      </p:sp>
      <p:sp>
        <p:nvSpPr>
          <p:cNvPr id="3" name="Notes Placeholder 2"/>
          <p:cNvSpPr>
            <a:spLocks noGrp="1"/>
          </p:cNvSpPr>
          <p:nvPr>
            <p:ph type="body" idx="1"/>
          </p:nvPr>
        </p:nvSpPr>
        <p:spPr>
          <a:xfrm>
            <a:off x="508000" y="2768600"/>
            <a:ext cx="5880100" cy="5232400"/>
          </a:xfrm>
        </p:spPr>
        <p:txBody>
          <a:bodyPr/>
          <a:lstStyle/>
          <a:p>
            <a:pPr algn="just">
              <a:spcAft>
                <a:spcPts val="600"/>
              </a:spcAft>
            </a:pPr>
            <a:r>
              <a:rPr lang="en-GB" b="1" u="sng" dirty="0">
                <a:solidFill>
                  <a:srgbClr val="000000"/>
                </a:solidFill>
                <a:latin typeface="Calibri" panose="020F0502020204030204" pitchFamily="34" charset="0"/>
                <a:ea typeface="SimSun" panose="02010600030101010101" pitchFamily="2" charset="-122"/>
                <a:cs typeface="Arial" panose="020B0604020202020204" pitchFamily="34" charset="0"/>
              </a:rPr>
              <a:t>Advising the government and health services</a:t>
            </a:r>
            <a:endParaRPr lang="x-none" u="sng"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Civil society organizations can also play an important role as an advisors to government on policy, planning, legislation, services and other issues affecting them.</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The types of activities carried out can include:</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dirty="0">
                <a:latin typeface="Calibri" panose="020F0502020204030204" pitchFamily="34" charset="0"/>
                <a:ea typeface="SimSun" panose="02010600030101010101" pitchFamily="2" charset="-122"/>
                <a:cs typeface="Calibri" panose="020F0502020204030204" pitchFamily="34" charset="0"/>
              </a:rPr>
              <a:t>Partnering with government for the development of policy, plans and laws related to the rights of people with </a:t>
            </a:r>
            <a:r>
              <a:rPr lang="en-US" dirty="0">
                <a:latin typeface="Calibri" panose="020F0502020204030204" pitchFamily="34" charset="0"/>
                <a:ea typeface="SimSun" panose="02010600030101010101" pitchFamily="2" charset="-122"/>
                <a:cs typeface="Times New Roman" panose="02020603050405020304" pitchFamily="18" charset="0"/>
              </a:rPr>
              <a:t>disabilities and implementation of the CRPD, including the transformation of mental health and social services and supports and the repeal of legislation authorizing coercive practices.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dirty="0">
                <a:latin typeface="Calibri" panose="020F0502020204030204" pitchFamily="34" charset="0"/>
                <a:ea typeface="SimSun" panose="02010600030101010101" pitchFamily="2" charset="-122"/>
                <a:cs typeface="Calibri" panose="020F0502020204030204" pitchFamily="34" charset="0"/>
              </a:rPr>
              <a:t>Providing advice to government staff and/or mental health and related professionals on how to reform existing services and models of care for people with psychosocial, intellectual or cognitive disabilities and their families and/or care partners. This may include suggestions on how to improve the quality of care of services (e.g. teaching and learning alternative ways to think about people with disabilities, incorporating a recovery-oriented approach) or how to better protect the human rights of people using mental health and social services.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dirty="0">
                <a:latin typeface="Calibri" panose="020F0502020204030204" pitchFamily="34" charset="0"/>
                <a:ea typeface="SimSun" panose="02010600030101010101" pitchFamily="2" charset="-122"/>
                <a:cs typeface="Times New Roman" panose="02020603050405020304" pitchFamily="18" charset="0"/>
              </a:rPr>
              <a:t>Promoting initiatives to the government highlighting the important work being carried out by people with psychosocial, intellectual or cognitive disabilities and work by others that people with disabilities endorse as good practice. For instance, showcasing to government officials projects being carried out in the local community and their impact (e.g. the benefits of peer support services), inviting government staff to visit the organization to observe first-hand the activities that are being put in place, or presenting the work of the organization at government-organized forums, meetings and conferences.</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30</a:t>
            </a:fld>
            <a:endParaRPr lang="x-none"/>
          </a:p>
        </p:txBody>
      </p:sp>
    </p:spTree>
    <p:extLst>
      <p:ext uri="{BB962C8B-B14F-4D97-AF65-F5344CB8AC3E}">
        <p14:creationId xmlns:p14="http://schemas.microsoft.com/office/powerpoint/2010/main" val="30168488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520700"/>
            <a:ext cx="6013450" cy="3382963"/>
          </a:xfrm>
        </p:spPr>
      </p:sp>
      <p:sp>
        <p:nvSpPr>
          <p:cNvPr id="3" name="Notes Placeholder 2"/>
          <p:cNvSpPr>
            <a:spLocks noGrp="1"/>
          </p:cNvSpPr>
          <p:nvPr>
            <p:ph type="body" idx="1"/>
          </p:nvPr>
        </p:nvSpPr>
        <p:spPr>
          <a:xfrm>
            <a:off x="685800" y="4823460"/>
            <a:ext cx="5486400" cy="3177540"/>
          </a:xfrm>
          <a:noFill/>
        </p:spPr>
        <p:txBody>
          <a:bodyPr/>
          <a:lstStyle/>
          <a:p>
            <a:pPr>
              <a:spcAft>
                <a:spcPts val="600"/>
              </a:spcAft>
            </a:pPr>
            <a:r>
              <a:rPr lang="en-US" b="1" dirty="0"/>
              <a:t>HANDOUT 10</a:t>
            </a:r>
          </a:p>
          <a:p>
            <a:pPr>
              <a:spcAft>
                <a:spcPts val="600"/>
              </a:spcAft>
            </a:pPr>
            <a:endParaRPr lang="en-US" dirty="0"/>
          </a:p>
          <a:p>
            <a:pPr>
              <a:spcAft>
                <a:spcPts val="600"/>
              </a:spcAft>
            </a:pPr>
            <a:r>
              <a:rPr lang="en-US" dirty="0"/>
              <a:t>Civil society in Peru has a major impact in influencing law reform to promote legal capacity (17)</a:t>
            </a:r>
          </a:p>
          <a:p>
            <a:pPr>
              <a:spcAft>
                <a:spcPts val="600"/>
              </a:spcAft>
            </a:pPr>
            <a:r>
              <a:rPr lang="en-US" dirty="0"/>
              <a:t> In 2018, Peru achieved a milestone reform in the recognition of the right to legal capacity of persons with disabilities. On 4 September 2018, the Peruvian government published the Legislative Decree No. 1384, which recognizes the full legal capacity of all persons with disabilities, abolishes guardianship for persons with disabilities, removes restrictions on their legal capacity (e.g. to marry or to make a will) and introduces different regimes for supported decision-making. </a:t>
            </a:r>
          </a:p>
          <a:p>
            <a:endParaRPr lang="en-US" dirty="0"/>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31</a:t>
            </a:fld>
            <a:endParaRPr lang="x-none"/>
          </a:p>
        </p:txBody>
      </p:sp>
    </p:spTree>
    <p:extLst>
      <p:ext uri="{BB962C8B-B14F-4D97-AF65-F5344CB8AC3E}">
        <p14:creationId xmlns:p14="http://schemas.microsoft.com/office/powerpoint/2010/main" val="17107813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30200"/>
            <a:ext cx="4575175" cy="2573338"/>
          </a:xfrm>
        </p:spPr>
      </p:sp>
      <p:sp>
        <p:nvSpPr>
          <p:cNvPr id="3" name="Notes Placeholder 2"/>
          <p:cNvSpPr>
            <a:spLocks noGrp="1"/>
          </p:cNvSpPr>
          <p:nvPr>
            <p:ph type="body" idx="1"/>
          </p:nvPr>
        </p:nvSpPr>
        <p:spPr>
          <a:xfrm>
            <a:off x="406400" y="3187700"/>
            <a:ext cx="5778500" cy="5168900"/>
          </a:xfrm>
        </p:spPr>
        <p:txBody>
          <a:bodyPr/>
          <a:lstStyle/>
          <a:p>
            <a:pPr algn="just">
              <a:spcAft>
                <a:spcPts val="600"/>
              </a:spcAft>
            </a:pPr>
            <a:r>
              <a:rPr lang="en-GB" b="1" u="sng" dirty="0">
                <a:solidFill>
                  <a:srgbClr val="000000"/>
                </a:solidFill>
                <a:latin typeface="Calibri" panose="020F0502020204030204" pitchFamily="34" charset="0"/>
                <a:ea typeface="SimSun" panose="02010600030101010101" pitchFamily="2" charset="-122"/>
                <a:cs typeface="Arial" panose="020B0604020202020204" pitchFamily="34" charset="0"/>
              </a:rPr>
              <a:t>Engaging with the international human rights system</a:t>
            </a:r>
            <a:endParaRPr lang="x-none" u="sng"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Civil society organizations can play a vital role in promoting human rights by engaging with the international human rights system.</a:t>
            </a:r>
          </a:p>
          <a:p>
            <a:pPr marL="171450" indent="-171450" algn="just">
              <a:spcAft>
                <a:spcPts val="600"/>
              </a:spcAft>
              <a:buFont typeface="Arial" panose="020B0604020202020204" pitchFamily="34" charset="0"/>
              <a:buChar char="•"/>
            </a:pPr>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One key role played by organizations is to become involved in the work of human rights treaty monitoring bodies. Each United Nations convention has a treaty body that is responsible for overseeing the implementation of the convention for which it is responsible (See Annex 1 United Nations human rights instruments and corresponding treaty bodies).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Governments that have ratified conventions agree to report every four to five years to the responsible treaty monitoring body on the steps that they have taken to implement the provisions of the convention. This is known as the state reporting mechanism. </a:t>
            </a:r>
          </a:p>
          <a:p>
            <a:pPr marL="171450" indent="-171450" algn="just">
              <a:spcAft>
                <a:spcPts val="600"/>
              </a:spcAft>
              <a:buFont typeface="Arial" panose="020B0604020202020204" pitchFamily="34" charset="0"/>
              <a:buChar char="•"/>
            </a:pPr>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Similarly, civil society organizations can also submit reports (sometimes known as parallel reports) to the treaty monitoring body which reviews these reports along with those submitted by the government. </a:t>
            </a:r>
          </a:p>
          <a:p>
            <a:pPr marL="171450" indent="-171450" algn="just">
              <a:buFont typeface="Arial" panose="020B0604020202020204" pitchFamily="34" charset="0"/>
              <a:buChar char="•"/>
            </a:pPr>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Based on the reports submitted by both the state and civil society, the treaty monitoring body will discuss the human rights situation with the government and subsequently issue its Concluding observations, which include recommendations on measures the government must take to improve its implementation of the convention or treaty.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32</a:t>
            </a:fld>
            <a:endParaRPr lang="x-none"/>
          </a:p>
        </p:txBody>
      </p:sp>
    </p:spTree>
    <p:extLst>
      <p:ext uri="{BB962C8B-B14F-4D97-AF65-F5344CB8AC3E}">
        <p14:creationId xmlns:p14="http://schemas.microsoft.com/office/powerpoint/2010/main" val="19595862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42900"/>
            <a:ext cx="5486400" cy="3086100"/>
          </a:xfrm>
        </p:spPr>
      </p:sp>
      <p:sp>
        <p:nvSpPr>
          <p:cNvPr id="3" name="Notes Placeholder 2"/>
          <p:cNvSpPr>
            <a:spLocks noGrp="1"/>
          </p:cNvSpPr>
          <p:nvPr>
            <p:ph type="body" idx="1"/>
          </p:nvPr>
        </p:nvSpPr>
        <p:spPr>
          <a:xfrm>
            <a:off x="469900" y="3848100"/>
            <a:ext cx="5702300" cy="4152900"/>
          </a:xfrm>
        </p:spPr>
        <p:txBody>
          <a:bodyPr/>
          <a:lstStyle/>
          <a:p>
            <a:pPr algn="just"/>
            <a:r>
              <a:rPr lang="en-US" b="1" u="sng" dirty="0">
                <a:solidFill>
                  <a:srgbClr val="000000"/>
                </a:solidFill>
                <a:latin typeface="Calibri" panose="020F0502020204030204" pitchFamily="34" charset="0"/>
                <a:ea typeface="SimSun" panose="02010600030101010101" pitchFamily="2" charset="-122"/>
                <a:cs typeface="Arial" panose="020B0604020202020204" pitchFamily="34" charset="0"/>
              </a:rPr>
              <a:t>Engaging with the international human rights system (2)</a:t>
            </a:r>
          </a:p>
          <a:p>
            <a:pPr algn="just"/>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reports submitted by civil society organizations to the treaty monitoring body are important because they can offer a key opportunity to:</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SimSun" panose="02010600030101010101" pitchFamily="2" charset="-122"/>
                <a:cs typeface="Times New Roman" panose="02020603050405020304" pitchFamily="18" charset="0"/>
              </a:rPr>
              <a:t>Raise concerns and undertake advocacy at the international level.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SimSun" panose="02010600030101010101" pitchFamily="2" charset="-122"/>
                <a:cs typeface="Times New Roman" panose="02020603050405020304" pitchFamily="18" charset="0"/>
              </a:rPr>
              <a:t>Ensure that the treaty monitoring body is getting a full and accurate picture of the human rights situation in the country and not relying solely on the report(s) of the government.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SimSun" panose="02010600030101010101" pitchFamily="2" charset="-122"/>
                <a:cs typeface="Times New Roman" panose="02020603050405020304" pitchFamily="18" charset="0"/>
              </a:rPr>
              <a:t>Ensure that governments are being held accountable for issues that are important to the organization; thereby, creating increased pressure and a sense of urgency to address these issues.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SimSun" panose="02010600030101010101" pitchFamily="2" charset="-122"/>
                <a:cs typeface="Times New Roman" panose="02020603050405020304" pitchFamily="18" charset="0"/>
              </a:rPr>
              <a:t>Work in coalition with other organizations with similar focuses and concerns.</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33</a:t>
            </a:fld>
            <a:endParaRPr lang="x-none"/>
          </a:p>
        </p:txBody>
      </p:sp>
    </p:spTree>
    <p:extLst>
      <p:ext uri="{BB962C8B-B14F-4D97-AF65-F5344CB8AC3E}">
        <p14:creationId xmlns:p14="http://schemas.microsoft.com/office/powerpoint/2010/main" val="10941969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0200" y="482600"/>
            <a:ext cx="3924300" cy="2208213"/>
          </a:xfrm>
        </p:spPr>
      </p:sp>
      <p:sp>
        <p:nvSpPr>
          <p:cNvPr id="3" name="Notes Placeholder 2"/>
          <p:cNvSpPr>
            <a:spLocks noGrp="1"/>
          </p:cNvSpPr>
          <p:nvPr>
            <p:ph type="body" idx="1"/>
          </p:nvPr>
        </p:nvSpPr>
        <p:spPr>
          <a:xfrm>
            <a:off x="304800" y="3108960"/>
            <a:ext cx="5867400" cy="4892040"/>
          </a:xfrm>
        </p:spPr>
        <p:txBody>
          <a:bodyPr/>
          <a:lstStyle/>
          <a:p>
            <a:pPr algn="just"/>
            <a:r>
              <a:rPr lang="en-US" b="1" u="sng" dirty="0">
                <a:solidFill>
                  <a:srgbClr val="000000"/>
                </a:solidFill>
                <a:latin typeface="Calibri" panose="020F0502020204030204" pitchFamily="34" charset="0"/>
                <a:ea typeface="SimSun" panose="02010600030101010101" pitchFamily="2" charset="-122"/>
                <a:cs typeface="Arial" panose="020B0604020202020204" pitchFamily="34" charset="0"/>
              </a:rPr>
              <a:t>Engaging with the international human rights system (3)</a:t>
            </a:r>
          </a:p>
          <a:p>
            <a:pPr algn="just"/>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Civil society organizations can also engage with another key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human rights mechanism within the United Nations system – the United Nations Human Rights Council. The council has its own state reporting mechanism known as the </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Universal periodic review</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which allows for the involvement of NGOs, DPOs and others.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Similar opportunities and mechanisms also exist within the regional human rights systems, including the African, Inter-American and European human rights mechanisms.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Civil society organizations can usefully engage with the CRPD national monitoring mechanisms. These mechanisms, which are required to be established by all countries that have ratified the CRPD, are independent national bodies tasked with supporting and monitoring the implementation of the convention. In many countries these mechanisms come under the functions of national human rights institutions, where these exist.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Civil society organizations can also engage with national preventive mechanisms (NPMs) established under the Optional Protocol to the United Nations Convention Against Torture. </a:t>
            </a:r>
          </a:p>
          <a:p>
            <a:pPr marL="628650" lvl="1"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NPMs are mandated to conduct regular visits to all types of settings where persons are deprived of liberty – such as hospitals, social care facilities, prisons and psychiatric institutions. </a:t>
            </a:r>
          </a:p>
          <a:p>
            <a:pPr marL="628650" lvl="1"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aim of these visits is to prevent torture or inhuman or degrading treatment or punishment. NPMs provide recommendations to improve the protection of people who are detained in these settings and can also have an input into law and policy reform processes and provide recommendations for reform.</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34</a:t>
            </a:fld>
            <a:endParaRPr lang="x-none"/>
          </a:p>
        </p:txBody>
      </p:sp>
    </p:spTree>
    <p:extLst>
      <p:ext uri="{BB962C8B-B14F-4D97-AF65-F5344CB8AC3E}">
        <p14:creationId xmlns:p14="http://schemas.microsoft.com/office/powerpoint/2010/main" val="37597291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330200" y="4025899"/>
            <a:ext cx="5842000" cy="4983189"/>
          </a:xfrm>
        </p:spPr>
        <p:txBody>
          <a:bodyPr/>
          <a:lstStyle/>
          <a:p>
            <a:pPr marL="457200" marR="0" indent="-457200" algn="just">
              <a:spcBef>
                <a:spcPts val="0"/>
              </a:spcBef>
              <a:spcAft>
                <a:spcPts val="0"/>
              </a:spcAft>
            </a:pPr>
            <a:r>
              <a:rPr lang="en-GB" b="1" dirty="0">
                <a:solidFill>
                  <a:srgbClr val="002060"/>
                </a:solidFill>
                <a:latin typeface="Calibri" panose="020F0502020204030204" pitchFamily="34" charset="0"/>
                <a:ea typeface="SimSun" panose="02010600030101010101" pitchFamily="2" charset="-122"/>
                <a:cs typeface="Arial" panose="020B0604020202020204" pitchFamily="34" charset="0"/>
              </a:rPr>
              <a:t>Networking and building relationships </a:t>
            </a:r>
            <a:endParaRPr lang="x-none" b="1" dirty="0">
              <a:solidFill>
                <a:srgbClr val="00206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Networking is the process of developing and maintaining relationships with a wide range of stakeholders.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Stakeholders are individuals or groups who have an interest in the organization or any influence on topics of importance for an organization.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This interest may be positive (they support the organization’s actions as it makes their life better or aligns with their own priorities) or negative (they do not support the organization’s actions or it conflicts with their priorities).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Networking may, for instance, involve key representatives from the organization attending relevant forums or meetings with other figures and organizations such as advocates, other NGOs or DPOs, human rights defenders, government departments responsible for health, disability and social services, and staff of mental health and social services</a:t>
            </a:r>
            <a:r>
              <a:rPr lang="en-GB" dirty="0">
                <a:solidFill>
                  <a:srgbClr val="000000"/>
                </a:solidFill>
                <a:latin typeface="Calibri" panose="020F0502020204030204" pitchFamily="34" charset="0"/>
                <a:ea typeface="MyriadPro-Regular"/>
                <a:cs typeface="Calibri" panose="020F050202020403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MyriadPro-Regular"/>
                <a:cs typeface="Calibri" panose="020F0502020204030204" pitchFamily="34" charset="0"/>
              </a:rPr>
              <a:t>The importance of networking to garner support for the organization’s activities should not be overlooked as the organization may struggle to succeed if isolated </a:t>
            </a:r>
            <a:r>
              <a:rPr lang="en-GB" i="1" dirty="0">
                <a:solidFill>
                  <a:srgbClr val="000000"/>
                </a:solidFill>
                <a:latin typeface="Calibri" panose="020F0502020204030204" pitchFamily="34" charset="0"/>
                <a:ea typeface="MyriadPro-Regular"/>
                <a:cs typeface="Calibri" panose="020F0502020204030204" pitchFamily="34" charset="0"/>
              </a:rPr>
              <a:t>(</a:t>
            </a:r>
            <a:r>
              <a:rPr lang="en-GB" i="1" dirty="0">
                <a:solidFill>
                  <a:srgbClr val="000000"/>
                </a:solidFill>
                <a:latin typeface="Calibri" panose="020F0502020204030204" pitchFamily="34" charset="0"/>
                <a:ea typeface="MyriadPro-Regular"/>
                <a:cs typeface="Calibri" panose="020F0502020204030204" pitchFamily="34" charset="0"/>
                <a:hlinkClick r:id="rId3" action="ppaction://hlinkfile" tooltip="Goodwin, 2007 #274">
                  <a:extLst>
                    <a:ext uri="{A12FA001-AC4F-418D-AE19-62706E023703}">
                      <ahyp:hlinkClr xmlns:ahyp="http://schemas.microsoft.com/office/drawing/2018/hyperlinkcolor" val="tx"/>
                    </a:ext>
                  </a:extLst>
                </a:hlinkClick>
              </a:rPr>
              <a:t>18</a:t>
            </a:r>
            <a:r>
              <a:rPr lang="en-GB" i="1" dirty="0">
                <a:solidFill>
                  <a:srgbClr val="000000"/>
                </a:solidFill>
                <a:latin typeface="Calibri" panose="020F0502020204030204" pitchFamily="34" charset="0"/>
                <a:ea typeface="MyriadPro-Regular"/>
                <a:cs typeface="Calibri" panose="020F0502020204030204" pitchFamily="34" charset="0"/>
              </a:rPr>
              <a:t>)</a:t>
            </a:r>
            <a:r>
              <a:rPr lang="en-GB" dirty="0">
                <a:solidFill>
                  <a:srgbClr val="000000"/>
                </a:solidFill>
                <a:latin typeface="Calibri" panose="020F0502020204030204" pitchFamily="34" charset="0"/>
                <a:ea typeface="MyriadPro-Regular"/>
                <a:cs typeface="Calibri" panose="020F0502020204030204" pitchFamily="34" charset="0"/>
              </a:rPr>
              <a:t>.</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Exchange and collaboration with other organizations can </a:t>
            </a:r>
            <a:r>
              <a:rPr lang="en-GB" dirty="0">
                <a:solidFill>
                  <a:srgbClr val="000000"/>
                </a:solidFill>
                <a:latin typeface="Calibri" panose="020F0502020204030204" pitchFamily="34" charset="0"/>
                <a:ea typeface="MyriadPro-Regular"/>
                <a:cs typeface="Calibri" panose="020F0502020204030204" pitchFamily="34" charset="0"/>
              </a:rPr>
              <a:t>contribute knowledge and expertise, increase resources and effectiveness, and help gain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stakeholder support for key actions of the organization</a:t>
            </a:r>
            <a:r>
              <a:rPr lang="en-GB" dirty="0">
                <a:solidFill>
                  <a:srgbClr val="000000"/>
                </a:solidFill>
                <a:latin typeface="Calibri" panose="020F0502020204030204" pitchFamily="34" charset="0"/>
                <a:ea typeface="MyriadPro-Regular"/>
                <a:cs typeface="Calibri" panose="020F050202020403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35</a:t>
            </a:fld>
            <a:endParaRPr lang="x-none"/>
          </a:p>
        </p:txBody>
      </p:sp>
    </p:spTree>
    <p:extLst>
      <p:ext uri="{BB962C8B-B14F-4D97-AF65-F5344CB8AC3E}">
        <p14:creationId xmlns:p14="http://schemas.microsoft.com/office/powerpoint/2010/main" val="22194838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noFill/>
        </p:spPr>
        <p:txBody>
          <a:bodyPr/>
          <a:lstStyle/>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Developing actions: 32nd International Conference of Alzheimer's Disease International, April 2017, Kyoto, Japan (Alzheimer's Disease International) </a:t>
            </a:r>
            <a:r>
              <a:rPr lang="en-GB" b="1"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b="1"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 2017 #472">
                  <a:extLst>
                    <a:ext uri="{A12FA001-AC4F-418D-AE19-62706E023703}">
                      <ahyp:hlinkClr xmlns:ahyp="http://schemas.microsoft.com/office/drawing/2018/hyperlinkcolor" val="tx"/>
                    </a:ext>
                  </a:extLst>
                </a:hlinkClick>
              </a:rPr>
              <a:t>19</a:t>
            </a:r>
            <a:r>
              <a:rPr lang="en-GB" b="1" i="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One example of action undertaken by associations, organizations and groups are meetings and conferences. Alzheimer's Disease International (ADI) and </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Alzheimer’s Association Japan (AAJ)</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hosted the 32nd International Conference of Alzheimer’s Disease International in Kyoto, Japan, in 2017. The conference was attended by 3000 delegates, including people with dementia, family care partners, researchers, professional carers, clinicians and staff and volunteers of Alzheimer associations from over 70 countries. The final message of this conference was “for governments everywhere to support the implementation of the WHO global action plan on dementia</a:t>
            </a:r>
            <a:r>
              <a:rPr lang="en-GB" dirty="0">
                <a:solidFill>
                  <a:srgbClr val="333333"/>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36</a:t>
            </a:fld>
            <a:endParaRPr lang="x-none"/>
          </a:p>
        </p:txBody>
      </p:sp>
    </p:spTree>
    <p:extLst>
      <p:ext uri="{BB962C8B-B14F-4D97-AF65-F5344CB8AC3E}">
        <p14:creationId xmlns:p14="http://schemas.microsoft.com/office/powerpoint/2010/main" val="5884903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0738" y="228600"/>
            <a:ext cx="4475162" cy="2517775"/>
          </a:xfrm>
        </p:spPr>
      </p:sp>
      <p:sp>
        <p:nvSpPr>
          <p:cNvPr id="3" name="Notes Placeholder 2"/>
          <p:cNvSpPr>
            <a:spLocks noGrp="1"/>
          </p:cNvSpPr>
          <p:nvPr>
            <p:ph type="body" idx="1"/>
          </p:nvPr>
        </p:nvSpPr>
        <p:spPr>
          <a:xfrm>
            <a:off x="292100" y="2971800"/>
            <a:ext cx="6299200" cy="5943600"/>
          </a:xfrm>
        </p:spPr>
        <p:txBody>
          <a:bodyPr/>
          <a:lstStyle/>
          <a:p>
            <a:pPr algn="just">
              <a:spcAft>
                <a:spcPts val="600"/>
              </a:spcAft>
            </a:pPr>
            <a:r>
              <a:rPr lang="en-GB" b="1" u="sng" dirty="0">
                <a:solidFill>
                  <a:srgbClr val="000000"/>
                </a:solidFill>
                <a:latin typeface="Calibri" panose="020F0502020204030204" pitchFamily="34" charset="0"/>
                <a:ea typeface="SimSun" panose="02010600030101010101" pitchFamily="2" charset="-122"/>
                <a:cs typeface="Arial" panose="020B0604020202020204" pitchFamily="34" charset="0"/>
              </a:rPr>
              <a:t>Stakeholder analysis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 stakeholder analysis can identify stakeholders that have a vested interest in the organization’s goal(s) and objectives, as well as stakeholders whose interests and priorities may conflict or even jeopardize the organization’s success.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Knowledge of both can be pursued strategically to advance the goals of the organization.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Particular attention must be given to people with psychosocial, intellectual or cognitive disabilities whose interests are directly affected by the actions of the organization.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They should have effective power to ensure that the organization is meeting their goals, interests and needs, and to make changes in structure and policy as needed.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Some examples of types of stakeholders include: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b="1" dirty="0">
                <a:latin typeface="Calibri" panose="020F0502020204030204" pitchFamily="34" charset="0"/>
                <a:ea typeface="SimSun" panose="02010600030101010101" pitchFamily="2" charset="-122"/>
                <a:cs typeface="Times New Roman" panose="02020603050405020304" pitchFamily="18" charset="0"/>
              </a:rPr>
              <a:t>Audiences:</a:t>
            </a:r>
            <a:r>
              <a:rPr lang="en-US" dirty="0">
                <a:latin typeface="Calibri" panose="020F0502020204030204" pitchFamily="34" charset="0"/>
                <a:ea typeface="SimSun" panose="02010600030101010101" pitchFamily="2" charset="-122"/>
                <a:cs typeface="Times New Roman" panose="02020603050405020304" pitchFamily="18" charset="0"/>
              </a:rPr>
              <a:t> This refers to the people or group the organization will be directed towards. There are two types of audiences: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GB" b="1" i="1" dirty="0">
                <a:latin typeface="Calibri" panose="020F0502020204030204" pitchFamily="34" charset="0"/>
                <a:ea typeface="Calibri" panose="020F0502020204030204" pitchFamily="34" charset="0"/>
                <a:cs typeface="Calibri" panose="020F0502020204030204" pitchFamily="34" charset="0"/>
              </a:rPr>
              <a:t>Primary audiences</a:t>
            </a:r>
            <a:r>
              <a:rPr lang="en-GB" dirty="0">
                <a:latin typeface="Calibri" panose="020F0502020204030204" pitchFamily="34" charset="0"/>
                <a:ea typeface="Calibri" panose="020F0502020204030204" pitchFamily="34" charset="0"/>
                <a:cs typeface="Calibri" panose="020F0502020204030204" pitchFamily="34" charset="0"/>
              </a:rPr>
              <a:t> are those people or institutions with influence to change the situation and further address the organization’s priorities. </a:t>
            </a:r>
            <a:endParaRPr lang="x-none" dirty="0">
              <a:latin typeface="Calibri" panose="020F050202020403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Wingdings" panose="05000000000000000000" pitchFamily="2" charset="2"/>
              <a:buChar char=""/>
            </a:pPr>
            <a:r>
              <a:rPr lang="en-GB" b="1" i="1" dirty="0">
                <a:latin typeface="Calibri" panose="020F0502020204030204" pitchFamily="34" charset="0"/>
                <a:ea typeface="Calibri" panose="020F0502020204030204" pitchFamily="34" charset="0"/>
                <a:cs typeface="Calibri" panose="020F0502020204030204" pitchFamily="34" charset="0"/>
              </a:rPr>
              <a:t>Secondary audiences</a:t>
            </a:r>
            <a:r>
              <a:rPr lang="en-GB" i="1" dirty="0">
                <a:latin typeface="Calibri" panose="020F0502020204030204" pitchFamily="34" charset="0"/>
                <a:ea typeface="Calibri" panose="020F0502020204030204" pitchFamily="34" charset="0"/>
                <a:cs typeface="Calibri" panose="020F0502020204030204" pitchFamily="34" charset="0"/>
              </a:rPr>
              <a:t> </a:t>
            </a:r>
            <a:r>
              <a:rPr lang="en-GB" dirty="0">
                <a:latin typeface="Calibri" panose="020F0502020204030204" pitchFamily="34" charset="0"/>
                <a:ea typeface="Calibri" panose="020F0502020204030204" pitchFamily="34" charset="0"/>
                <a:cs typeface="Calibri" panose="020F0502020204030204" pitchFamily="34" charset="0"/>
              </a:rPr>
              <a:t>are those people who exert pressure on primary audiences to make a decision.</a:t>
            </a:r>
            <a:endParaRPr lang="x-none" dirty="0">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b="1" dirty="0">
                <a:latin typeface="Calibri" panose="020F0502020204030204" pitchFamily="34" charset="0"/>
                <a:ea typeface="SimSun" panose="02010600030101010101" pitchFamily="2" charset="-122"/>
                <a:cs typeface="Times New Roman" panose="02020603050405020304" pitchFamily="18" charset="0"/>
              </a:rPr>
              <a:t>Beneficiaries: </a:t>
            </a:r>
            <a:r>
              <a:rPr lang="en-US" dirty="0">
                <a:latin typeface="Calibri" panose="020F0502020204030204" pitchFamily="34" charset="0"/>
                <a:ea typeface="SimSun" panose="02010600030101010101" pitchFamily="2" charset="-122"/>
                <a:cs typeface="Times New Roman" panose="02020603050405020304" pitchFamily="18" charset="0"/>
              </a:rPr>
              <a:t>Those people who will benefit from the organization.</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b="1" dirty="0">
                <a:latin typeface="Calibri" panose="020F0502020204030204" pitchFamily="34" charset="0"/>
                <a:ea typeface="SimSun" panose="02010600030101010101" pitchFamily="2" charset="-122"/>
                <a:cs typeface="Times New Roman" panose="02020603050405020304" pitchFamily="18" charset="0"/>
              </a:rPr>
              <a:t>Potential partners: </a:t>
            </a:r>
            <a:r>
              <a:rPr lang="en-US" dirty="0">
                <a:latin typeface="Calibri" panose="020F0502020204030204" pitchFamily="34" charset="0"/>
                <a:ea typeface="SimSun" panose="02010600030101010101" pitchFamily="2" charset="-122"/>
                <a:cs typeface="Times New Roman" panose="02020603050405020304" pitchFamily="18" charset="0"/>
              </a:rPr>
              <a:t>Other advocates who may be able to assist in carrying out the organization’s activities and objectives.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primary audiences or targets for the advocacy actions of an organization will be often policy-makers, officials or others that have the power to influence change. </a:t>
            </a: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When primary targets cannot be engaged or influenced, it is still possible to have an impact by influencing secondary audiences/targets instead. </a:t>
            </a: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secondary targets can then, in turn, influence primary audiences/targets. </a:t>
            </a: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It is always more effective to be specific in identifying targets – e.g. a person, newspaper, department or committee, rather than “the public” or “the government” which are too general to be targets </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 2011 #275">
                  <a:extLst>
                    <a:ext uri="{A12FA001-AC4F-418D-AE19-62706E023703}">
                      <ahyp:hlinkClr xmlns:ahyp="http://schemas.microsoft.com/office/drawing/2018/hyperlinkcolor" val="tx"/>
                    </a:ext>
                  </a:extLst>
                </a:hlinkClick>
              </a:rPr>
              <a:t>20</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buFont typeface="Arial" panose="020B0604020202020204" pitchFamily="34" charset="0"/>
              <a:buChar char="•"/>
            </a:pPr>
            <a:r>
              <a:rPr lang="en-US" dirty="0"/>
              <a:t>(See Handout 11: Examples of types of audiences, beneficiaries and/or partners)</a:t>
            </a: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37</a:t>
            </a:fld>
            <a:endParaRPr lang="x-none"/>
          </a:p>
        </p:txBody>
      </p:sp>
    </p:spTree>
    <p:extLst>
      <p:ext uri="{BB962C8B-B14F-4D97-AF65-F5344CB8AC3E}">
        <p14:creationId xmlns:p14="http://schemas.microsoft.com/office/powerpoint/2010/main" val="38547986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0738" y="228600"/>
            <a:ext cx="4475162" cy="2517775"/>
          </a:xfrm>
        </p:spPr>
      </p:sp>
      <p:sp>
        <p:nvSpPr>
          <p:cNvPr id="3" name="Notes Placeholder 2"/>
          <p:cNvSpPr>
            <a:spLocks noGrp="1"/>
          </p:cNvSpPr>
          <p:nvPr>
            <p:ph type="body" idx="1"/>
          </p:nvPr>
        </p:nvSpPr>
        <p:spPr>
          <a:xfrm>
            <a:off x="292100" y="2971800"/>
            <a:ext cx="6299200" cy="5943600"/>
          </a:xfrm>
        </p:spPr>
        <p:txBody>
          <a:bodyPr/>
          <a:lstStyle/>
          <a:p>
            <a:pPr algn="just">
              <a:spcAft>
                <a:spcPts val="600"/>
              </a:spcAft>
            </a:pPr>
            <a:r>
              <a:rPr lang="en-GB" b="1" u="sng" dirty="0">
                <a:solidFill>
                  <a:srgbClr val="000000"/>
                </a:solidFill>
                <a:latin typeface="Calibri" panose="020F0502020204030204" pitchFamily="34" charset="0"/>
                <a:ea typeface="SimSun" panose="02010600030101010101" pitchFamily="2" charset="-122"/>
                <a:cs typeface="Arial" panose="020B0604020202020204" pitchFamily="34" charset="0"/>
              </a:rPr>
              <a:t>Stakeholder analysis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 stakeholder analysis can identify stakeholders that have a vested interest in the organization’s goal(s) and objectives, as well as stakeholders whose interests and priorities may conflict or even jeopardize the organization’s success.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Knowledge of both can be pursued strategically to advance the goals of the organization.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Particular attention must be given to people with psychosocial, intellectual or cognitive disabilities whose interests are directly affected by the actions of the organization.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They should have effective power to ensure that the organization is meeting their goals, interests and needs, and to make changes in structure and policy as needed.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Some examples of types of stakeholders include: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b="1" dirty="0">
                <a:latin typeface="Calibri" panose="020F0502020204030204" pitchFamily="34" charset="0"/>
                <a:ea typeface="SimSun" panose="02010600030101010101" pitchFamily="2" charset="-122"/>
                <a:cs typeface="Times New Roman" panose="02020603050405020304" pitchFamily="18" charset="0"/>
              </a:rPr>
              <a:t>Audiences:</a:t>
            </a:r>
            <a:r>
              <a:rPr lang="en-US" dirty="0">
                <a:latin typeface="Calibri" panose="020F0502020204030204" pitchFamily="34" charset="0"/>
                <a:ea typeface="SimSun" panose="02010600030101010101" pitchFamily="2" charset="-122"/>
                <a:cs typeface="Times New Roman" panose="02020603050405020304" pitchFamily="18" charset="0"/>
              </a:rPr>
              <a:t> This refers to the people or group the organization will be directed towards. There are two types of audiences: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GB" b="1" i="1" dirty="0">
                <a:latin typeface="Calibri" panose="020F0502020204030204" pitchFamily="34" charset="0"/>
                <a:ea typeface="Calibri" panose="020F0502020204030204" pitchFamily="34" charset="0"/>
                <a:cs typeface="Calibri" panose="020F0502020204030204" pitchFamily="34" charset="0"/>
              </a:rPr>
              <a:t>Primary audiences</a:t>
            </a:r>
            <a:r>
              <a:rPr lang="en-GB" dirty="0">
                <a:latin typeface="Calibri" panose="020F0502020204030204" pitchFamily="34" charset="0"/>
                <a:ea typeface="Calibri" panose="020F0502020204030204" pitchFamily="34" charset="0"/>
                <a:cs typeface="Calibri" panose="020F0502020204030204" pitchFamily="34" charset="0"/>
              </a:rPr>
              <a:t> are those people or institutions with influence to change the situation and further address the organization’s priorities. </a:t>
            </a:r>
            <a:endParaRPr lang="x-none" dirty="0">
              <a:latin typeface="Calibri" panose="020F050202020403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Wingdings" panose="05000000000000000000" pitchFamily="2" charset="2"/>
              <a:buChar char=""/>
            </a:pPr>
            <a:r>
              <a:rPr lang="en-GB" b="1" i="1" dirty="0">
                <a:latin typeface="Calibri" panose="020F0502020204030204" pitchFamily="34" charset="0"/>
                <a:ea typeface="Calibri" panose="020F0502020204030204" pitchFamily="34" charset="0"/>
                <a:cs typeface="Calibri" panose="020F0502020204030204" pitchFamily="34" charset="0"/>
              </a:rPr>
              <a:t>Secondary audiences</a:t>
            </a:r>
            <a:r>
              <a:rPr lang="en-GB" i="1" dirty="0">
                <a:latin typeface="Calibri" panose="020F0502020204030204" pitchFamily="34" charset="0"/>
                <a:ea typeface="Calibri" panose="020F0502020204030204" pitchFamily="34" charset="0"/>
                <a:cs typeface="Calibri" panose="020F0502020204030204" pitchFamily="34" charset="0"/>
              </a:rPr>
              <a:t> </a:t>
            </a:r>
            <a:r>
              <a:rPr lang="en-GB" dirty="0">
                <a:latin typeface="Calibri" panose="020F0502020204030204" pitchFamily="34" charset="0"/>
                <a:ea typeface="Calibri" panose="020F0502020204030204" pitchFamily="34" charset="0"/>
                <a:cs typeface="Calibri" panose="020F0502020204030204" pitchFamily="34" charset="0"/>
              </a:rPr>
              <a:t>are those people who exert pressure on primary audiences to make a decision.</a:t>
            </a:r>
            <a:endParaRPr lang="x-none" dirty="0">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b="1" dirty="0">
                <a:latin typeface="Calibri" panose="020F0502020204030204" pitchFamily="34" charset="0"/>
                <a:ea typeface="SimSun" panose="02010600030101010101" pitchFamily="2" charset="-122"/>
                <a:cs typeface="Times New Roman" panose="02020603050405020304" pitchFamily="18" charset="0"/>
              </a:rPr>
              <a:t>Beneficiaries: </a:t>
            </a:r>
            <a:r>
              <a:rPr lang="en-US" dirty="0">
                <a:latin typeface="Calibri" panose="020F0502020204030204" pitchFamily="34" charset="0"/>
                <a:ea typeface="SimSun" panose="02010600030101010101" pitchFamily="2" charset="-122"/>
                <a:cs typeface="Times New Roman" panose="02020603050405020304" pitchFamily="18" charset="0"/>
              </a:rPr>
              <a:t>Those people who will benefit from the organization.</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b="1" dirty="0">
                <a:latin typeface="Calibri" panose="020F0502020204030204" pitchFamily="34" charset="0"/>
                <a:ea typeface="SimSun" panose="02010600030101010101" pitchFamily="2" charset="-122"/>
                <a:cs typeface="Times New Roman" panose="02020603050405020304" pitchFamily="18" charset="0"/>
              </a:rPr>
              <a:t>Potential partners: </a:t>
            </a:r>
            <a:r>
              <a:rPr lang="en-US" dirty="0">
                <a:latin typeface="Calibri" panose="020F0502020204030204" pitchFamily="34" charset="0"/>
                <a:ea typeface="SimSun" panose="02010600030101010101" pitchFamily="2" charset="-122"/>
                <a:cs typeface="Times New Roman" panose="02020603050405020304" pitchFamily="18" charset="0"/>
              </a:rPr>
              <a:t>Other advocates who may be able to assist in carrying out the organization’s activities and objectives.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primary audiences or targets for the advocacy actions of an organization will be often policy-makers, officials or others that have the power to influence change. </a:t>
            </a: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When primary targets cannot be engaged or influenced, it is still possible to have an impact by influencing secondary audiences/targets instead. </a:t>
            </a: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secondary targets can then, in turn, influence primary audiences/targets. </a:t>
            </a: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It is always more effective to be specific in identifying targets – e.g. a person, newspaper, department or committee, rather than “the public” or “the government” which are too general to be targets </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 2011 #275">
                  <a:extLst>
                    <a:ext uri="{A12FA001-AC4F-418D-AE19-62706E023703}">
                      <ahyp:hlinkClr xmlns:ahyp="http://schemas.microsoft.com/office/drawing/2018/hyperlinkcolor" val="tx"/>
                    </a:ext>
                  </a:extLst>
                </a:hlinkClick>
              </a:rPr>
              <a:t>20</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buFont typeface="Arial" panose="020B0604020202020204" pitchFamily="34" charset="0"/>
              <a:buChar char="•"/>
            </a:pPr>
            <a:r>
              <a:rPr lang="en-US" dirty="0"/>
              <a:t>(See Handout 11: Examples of types of audiences, beneficiaries and/or partners)</a:t>
            </a: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38</a:t>
            </a:fld>
            <a:endParaRPr lang="x-none"/>
          </a:p>
        </p:txBody>
      </p:sp>
    </p:spTree>
    <p:extLst>
      <p:ext uri="{BB962C8B-B14F-4D97-AF65-F5344CB8AC3E}">
        <p14:creationId xmlns:p14="http://schemas.microsoft.com/office/powerpoint/2010/main" val="38547986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0638" y="412750"/>
            <a:ext cx="4275137" cy="2405063"/>
          </a:xfrm>
        </p:spPr>
      </p:sp>
      <p:sp>
        <p:nvSpPr>
          <p:cNvPr id="3" name="Notes Placeholder 2"/>
          <p:cNvSpPr>
            <a:spLocks noGrp="1"/>
          </p:cNvSpPr>
          <p:nvPr>
            <p:ph type="body" idx="1"/>
          </p:nvPr>
        </p:nvSpPr>
        <p:spPr>
          <a:xfrm>
            <a:off x="480060" y="2927667"/>
            <a:ext cx="5909310" cy="5757545"/>
          </a:xfrm>
        </p:spPr>
        <p:txBody>
          <a:bodyPr/>
          <a:lstStyle/>
          <a:p>
            <a:pPr algn="just"/>
            <a:r>
              <a:rPr lang="en-GB" b="1" u="sng" dirty="0">
                <a:solidFill>
                  <a:srgbClr val="000000"/>
                </a:solidFill>
                <a:latin typeface="Calibri" panose="020F0502020204030204" pitchFamily="34" charset="0"/>
                <a:ea typeface="SimSun" panose="02010600030101010101" pitchFamily="2" charset="-122"/>
                <a:cs typeface="Arial" panose="020B0604020202020204" pitchFamily="34" charset="0"/>
              </a:rPr>
              <a:t>Engaging stakeholders</a:t>
            </a:r>
            <a:endParaRPr lang="x-none" u="sng"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Promoting an organization and spreading awareness of what it offers can raise interest and support from stakeholders and the broader community.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Some ways to engage all relevant stakeholders (including DPOs, NGOs, policy-makers, health workers, interested community members and those being served by the organization) are to: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2286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Provide regular updates about progress.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514350" marR="0" lvl="0" indent="-2286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Actively seek input and feedback to improve the organization while identifying which stakeholders/groups may require improved engagement.</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514350" marR="0" lvl="0" indent="-2286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Respond promptly to any concerns raised.</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514350" marR="0" lvl="0" indent="-2286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Identify champions or advocates within the community who will promote the organization.</a:t>
            </a:r>
          </a:p>
          <a:p>
            <a:pPr marL="171450" indent="-171450" algn="just">
              <a:spcAft>
                <a:spcPts val="10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promoting one’s organization it may become apparent that some people or organizations working in similar areas may have competing interests and, for that reason, may not wish to support the organization and may even take action that undermines the organization’s goals and objectives.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Reasons for this may include: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00050" marR="0" lvl="0" indent="-228600">
              <a:spcBef>
                <a:spcPts val="0"/>
              </a:spcBef>
              <a:spcAft>
                <a:spcPts val="60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Some professional associations may fear that the organization’s actions may have a negative impact on the power, prestige, privileges or resources they have.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400050" marR="0" lvl="0" indent="-228600">
              <a:spcBef>
                <a:spcPts val="0"/>
              </a:spcBef>
              <a:spcAft>
                <a:spcPts val="60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In other cases, some may see the organization as competition and therefore be unwilling to promote or endorse it among their members and networks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400050" marR="0" lvl="0" indent="-2286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Calibri" panose="020F0502020204030204" pitchFamily="34" charset="0"/>
              </a:rPr>
              <a:t>The stigma and discrimination associated with psychosocial, intellectual or cognitive disabilities may result in some organizations or individuals not wanting to associate with or support organizations run by and for persons with disabilities.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514350" marR="0" lvl="0" indent="-228600">
              <a:spcBef>
                <a:spcPts val="0"/>
              </a:spcBef>
              <a:spcAft>
                <a:spcPts val="0"/>
              </a:spcAft>
              <a:buFont typeface="Wingdings" panose="05000000000000000000" pitchFamily="2" charset="2"/>
              <a:buChar char="Ø"/>
            </a:pP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39</a:t>
            </a:fld>
            <a:endParaRPr lang="x-none"/>
          </a:p>
        </p:txBody>
      </p:sp>
    </p:spTree>
    <p:extLst>
      <p:ext uri="{BB962C8B-B14F-4D97-AF65-F5344CB8AC3E}">
        <p14:creationId xmlns:p14="http://schemas.microsoft.com/office/powerpoint/2010/main" val="3641756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2350" y="366713"/>
            <a:ext cx="4813300" cy="2706687"/>
          </a:xfrm>
        </p:spPr>
      </p:sp>
      <p:sp>
        <p:nvSpPr>
          <p:cNvPr id="3" name="Notes Placeholder 2"/>
          <p:cNvSpPr>
            <a:spLocks noGrp="1"/>
          </p:cNvSpPr>
          <p:nvPr>
            <p:ph type="body" idx="1"/>
          </p:nvPr>
        </p:nvSpPr>
        <p:spPr>
          <a:xfrm>
            <a:off x="465798" y="3073083"/>
            <a:ext cx="6129474" cy="5869606"/>
          </a:xfrm>
        </p:spPr>
        <p:txBody>
          <a:bodyPr/>
          <a:lstStyle/>
          <a:p>
            <a:r>
              <a:rPr lang="en-US" b="1" dirty="0"/>
              <a:t>Preliminary note on language</a:t>
            </a:r>
          </a:p>
          <a:p>
            <a:endParaRPr lang="en-US" dirty="0"/>
          </a:p>
          <a:p>
            <a:pPr marL="171450" indent="-171450">
              <a:buFont typeface="Arial" panose="020B0604020202020204" pitchFamily="34" charset="0"/>
              <a:buChar char="•"/>
            </a:pPr>
            <a:r>
              <a:rPr lang="en-US" dirty="0"/>
              <a:t>We acknowledge that language and terminology reflects the evolving conceptualization of disability and that different terms will be used by different people across different contexts over time. </a:t>
            </a:r>
          </a:p>
          <a:p>
            <a:pPr marL="628650" lvl="1" indent="-171450">
              <a:buFont typeface="Arial" panose="020B0604020202020204" pitchFamily="34" charset="0"/>
              <a:buChar char="•"/>
            </a:pPr>
            <a:r>
              <a:rPr lang="en-US" dirty="0"/>
              <a:t>People must be able to decide on the vocabulary, idioms and descriptions of their experience, situation or distress. </a:t>
            </a:r>
          </a:p>
          <a:p>
            <a:pPr marL="628650" lvl="1" indent="-171450">
              <a:buFont typeface="Arial" panose="020B0604020202020204" pitchFamily="34" charset="0"/>
              <a:buChar char="•"/>
            </a:pPr>
            <a:r>
              <a:rPr lang="en-US" dirty="0"/>
              <a:t>For example, in relation to the field of mental health, some people use terms such as “people with a psychiatric diagnosis”, “people with mental disorders” or “mental illnesses”, “people with mental health conditions”, “consumers”, “service users” or “psychiatric survivors”. </a:t>
            </a:r>
          </a:p>
          <a:p>
            <a:pPr marL="628650" lvl="1" indent="-171450">
              <a:buFont typeface="Arial" panose="020B0604020202020204" pitchFamily="34" charset="0"/>
              <a:buChar char="•"/>
            </a:pPr>
            <a:r>
              <a:rPr lang="en-US" dirty="0"/>
              <a:t>Others find some or all these terms stigmatizing or use different expressions to refer to their emotions, experiences or distress. </a:t>
            </a:r>
          </a:p>
          <a:p>
            <a:pPr marL="628650" lvl="1" indent="-171450">
              <a:buFont typeface="Arial" panose="020B0604020202020204" pitchFamily="34" charset="0"/>
              <a:buChar char="•"/>
            </a:pPr>
            <a:r>
              <a:rPr lang="en-US" dirty="0"/>
              <a:t>Similarly, intellectual disability is referred to using different terms in different contexts including, for example, “learning disabilities” or “disorders of intellectual development” or “learning difficulties”.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term “psychosocial disability” has been adopted to include people who have received a mental health-related diagnosis or who self-identify with this term.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terms “cognitive disability” and “intellectual disability” are designed to cover people who have received a diagnosis specifically related to their cognitive or intellectual function including, but not limited to, dementia and autism.</a:t>
            </a:r>
          </a:p>
          <a:p>
            <a:endParaRPr lang="en-US" dirty="0"/>
          </a:p>
          <a:p>
            <a:pPr marL="171450" indent="-171450">
              <a:buFont typeface="Arial" panose="020B0604020202020204" pitchFamily="34" charset="0"/>
              <a:buChar char="•"/>
            </a:pPr>
            <a:r>
              <a:rPr lang="en-US" dirty="0"/>
              <a:t>The use of the term “disability” is important in this context because it highlights the significant barriers that hinder the full and effective participation in society of people with actual or perceived impairments and the fact that they are protected under the CRPD. </a:t>
            </a:r>
          </a:p>
          <a:p>
            <a:pPr marL="628650" lvl="1" indent="-171450">
              <a:buFont typeface="Arial" panose="020B0604020202020204" pitchFamily="34" charset="0"/>
              <a:buChar char="•"/>
            </a:pPr>
            <a:r>
              <a:rPr lang="en-US" dirty="0"/>
              <a:t>The use of the term “disability” in this context does not imply that people have an impairment or a disorder. </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a:t>
            </a:fld>
            <a:endParaRPr lang="en-GB"/>
          </a:p>
        </p:txBody>
      </p:sp>
    </p:spTree>
    <p:extLst>
      <p:ext uri="{BB962C8B-B14F-4D97-AF65-F5344CB8AC3E}">
        <p14:creationId xmlns:p14="http://schemas.microsoft.com/office/powerpoint/2010/main" val="566093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1788" y="317500"/>
            <a:ext cx="3452812" cy="1943100"/>
          </a:xfrm>
        </p:spPr>
      </p:sp>
      <p:sp>
        <p:nvSpPr>
          <p:cNvPr id="3" name="Notes Placeholder 2"/>
          <p:cNvSpPr>
            <a:spLocks noGrp="1"/>
          </p:cNvSpPr>
          <p:nvPr>
            <p:ph type="body" idx="1"/>
          </p:nvPr>
        </p:nvSpPr>
        <p:spPr>
          <a:xfrm>
            <a:off x="431800" y="2349500"/>
            <a:ext cx="6007100" cy="5664200"/>
          </a:xfrm>
        </p:spPr>
        <p:txBody>
          <a:bodyPr/>
          <a:lstStyle/>
          <a:p>
            <a:pPr marL="457200" marR="0" indent="-457200" algn="just">
              <a:spcBef>
                <a:spcPts val="0"/>
              </a:spcBef>
              <a:spcAft>
                <a:spcPts val="0"/>
              </a:spcAft>
            </a:pPr>
            <a:r>
              <a:rPr lang="en-GB" b="1" dirty="0">
                <a:solidFill>
                  <a:srgbClr val="002060"/>
                </a:solidFill>
                <a:latin typeface="Calibri" panose="020F0502020204030204" pitchFamily="34" charset="0"/>
                <a:ea typeface="SimSun" panose="02010600030101010101" pitchFamily="2" charset="-122"/>
                <a:cs typeface="Arial" panose="020B0604020202020204" pitchFamily="34" charset="0"/>
              </a:rPr>
              <a:t>Organizational structure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221E1F"/>
                </a:solidFill>
                <a:latin typeface="Calibri" panose="020F0502020204030204" pitchFamily="34" charset="0"/>
                <a:ea typeface="SimSun" panose="02010600030101010101" pitchFamily="2" charset="-122"/>
                <a:cs typeface="Calibri" panose="020F0502020204030204" pitchFamily="34" charset="0"/>
              </a:rPr>
              <a:t>It will be important to consider how the organization should be structured; agreeing on these structural elements will enable the organization’s operations to run more smoothly.</a:t>
            </a:r>
            <a:r>
              <a:rPr lang="en-GB" b="1" dirty="0">
                <a:solidFill>
                  <a:srgbClr val="221E1F"/>
                </a:solidFill>
                <a:latin typeface="Calibri" panose="020F0502020204030204" pitchFamily="34" charset="0"/>
                <a:ea typeface="SimSun" panose="02010600030101010101" pitchFamily="2" charset="-122"/>
                <a:cs typeface="Calibri" panose="020F0502020204030204" pitchFamily="34" charset="0"/>
              </a:rPr>
              <a:t> </a:t>
            </a:r>
          </a:p>
          <a:p>
            <a:pPr marL="171450" indent="-171450" algn="just">
              <a:spcAft>
                <a:spcPts val="600"/>
              </a:spcAft>
              <a:buFont typeface="Arial" panose="020B0604020202020204" pitchFamily="34" charset="0"/>
              <a:buChar char="•"/>
            </a:pPr>
            <a:r>
              <a:rPr lang="en-GB" dirty="0">
                <a:solidFill>
                  <a:srgbClr val="221E1F"/>
                </a:solidFill>
                <a:latin typeface="Calibri" panose="020F0502020204030204" pitchFamily="34" charset="0"/>
                <a:ea typeface="SimSun" panose="02010600030101010101" pitchFamily="2" charset="-122"/>
                <a:cs typeface="Calibri" panose="020F0502020204030204" pitchFamily="34" charset="0"/>
              </a:rPr>
              <a:t>Organizations can be formal or informal in structure and both models have benefits.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Key questions to consider</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when determining and setting up the organizational structure include:</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228600">
              <a:spcBef>
                <a:spcPts val="0"/>
              </a:spcBef>
              <a:spcAft>
                <a:spcPts val="0"/>
              </a:spcAft>
              <a:buFont typeface="Wingdings" panose="05000000000000000000" pitchFamily="2" charset="2"/>
              <a:buChar char="Ø"/>
            </a:pPr>
            <a:r>
              <a:rPr lang="en-US" b="1" dirty="0">
                <a:latin typeface="Calibri" panose="020F0502020204030204" pitchFamily="34" charset="0"/>
                <a:ea typeface="SimSun" panose="02010600030101010101" pitchFamily="2" charset="-122"/>
                <a:cs typeface="Times New Roman" panose="02020603050405020304" pitchFamily="18" charset="0"/>
              </a:rPr>
              <a:t>What size will it be? </a:t>
            </a:r>
            <a:r>
              <a:rPr lang="en-US" dirty="0">
                <a:latin typeface="Calibri" panose="020F0502020204030204" pitchFamily="34" charset="0"/>
                <a:ea typeface="SimSun" panose="02010600030101010101" pitchFamily="2" charset="-122"/>
                <a:cs typeface="Times New Roman" panose="02020603050405020304" pitchFamily="18" charset="0"/>
              </a:rPr>
              <a:t>Initially, the organization may be an informal gathering of people who have heard about it by word of mouth. The size of the organization may vary but, whatever the size, its effectiveness depends on how it operates. Generally, a small, compact organization has a more family-like or “friendship group” atmosphere, while a large organization usually requires a more structured format and members who have skills that are suited for its purpose. Organizations aiming to expand their membership need to consider strategies to disseminate information about their existence.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514350" marR="0" lvl="0" indent="-228600">
              <a:spcBef>
                <a:spcPts val="0"/>
              </a:spcBef>
              <a:spcAft>
                <a:spcPts val="0"/>
              </a:spcAft>
              <a:buFont typeface="Wingdings" panose="05000000000000000000" pitchFamily="2" charset="2"/>
              <a:buChar char="Ø"/>
            </a:pPr>
            <a:endParaRPr lang="en-US" b="1" dirty="0">
              <a:latin typeface="Calibri" panose="020F0502020204030204" pitchFamily="34" charset="0"/>
              <a:ea typeface="SimSun" panose="02010600030101010101" pitchFamily="2" charset="-122"/>
              <a:cs typeface="Calibri" panose="020F0502020204030204" pitchFamily="34" charset="0"/>
            </a:endParaRPr>
          </a:p>
          <a:p>
            <a:pPr marL="514350" marR="0" lvl="0" indent="-228600">
              <a:spcBef>
                <a:spcPts val="0"/>
              </a:spcBef>
              <a:spcAft>
                <a:spcPts val="0"/>
              </a:spcAft>
              <a:buFont typeface="Wingdings" panose="05000000000000000000" pitchFamily="2" charset="2"/>
              <a:buChar char="Ø"/>
            </a:pPr>
            <a:r>
              <a:rPr lang="en-US" b="1" dirty="0">
                <a:latin typeface="Calibri" panose="020F0502020204030204" pitchFamily="34" charset="0"/>
                <a:ea typeface="SimSun" panose="02010600030101010101" pitchFamily="2" charset="-122"/>
                <a:cs typeface="Calibri" panose="020F0502020204030204" pitchFamily="34" charset="0"/>
              </a:rPr>
              <a:t>Will it be</a:t>
            </a:r>
            <a:r>
              <a:rPr lang="en-US" dirty="0">
                <a:latin typeface="Calibri" panose="020F0502020204030204" pitchFamily="34" charset="0"/>
                <a:ea typeface="SimSun" panose="02010600030101010101" pitchFamily="2" charset="-122"/>
                <a:cs typeface="Calibri" panose="020F0502020204030204" pitchFamily="34" charset="0"/>
              </a:rPr>
              <a:t> </a:t>
            </a:r>
            <a:r>
              <a:rPr lang="en-US" b="1" dirty="0">
                <a:latin typeface="Calibri" panose="020F0502020204030204" pitchFamily="34" charset="0"/>
                <a:ea typeface="SimSun" panose="02010600030101010101" pitchFamily="2" charset="-122"/>
                <a:cs typeface="Calibri" panose="020F0502020204030204" pitchFamily="34" charset="0"/>
              </a:rPr>
              <a:t>formal or informal?</a:t>
            </a:r>
            <a:r>
              <a:rPr lang="en-US" dirty="0">
                <a:latin typeface="Calibri" panose="020F0502020204030204" pitchFamily="34" charset="0"/>
                <a:ea typeface="SimSun" panose="02010600030101010101" pitchFamily="2" charset="-122"/>
                <a:cs typeface="Calibri" panose="020F0502020204030204" pitchFamily="34" charset="0"/>
              </a:rPr>
              <a:t> Informal organizations generally have less hierarchy and bureaucracy, allowing members to get involved in multiple facets of the organization and allowing people to take on varying and dynamic roles. Another advantage is that they allow for more flexibility in planning and implementing activities. Formal organizations typically have more delineated roles and responsibilities within their structure, which tend to be hierarchical in nature. This type of structure can lead to more efficient decision-making and implementation of activities, particularly in larger organizations. However, both formal and informal organizations can have an efficient decision-making process so long as they have a structure that aligns with their vision and objectives.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514350" marR="0" lvl="0" indent="-228600">
              <a:spcBef>
                <a:spcPts val="0"/>
              </a:spcBef>
              <a:spcAft>
                <a:spcPts val="0"/>
              </a:spcAft>
              <a:buFont typeface="Wingdings" panose="05000000000000000000" pitchFamily="2" charset="2"/>
              <a:buChar char="Ø"/>
            </a:pPr>
            <a:endParaRPr lang="en-US" b="1" dirty="0">
              <a:latin typeface="Calibri" panose="020F0502020204030204" pitchFamily="34" charset="0"/>
              <a:ea typeface="SimSun" panose="02010600030101010101" pitchFamily="2" charset="-122"/>
              <a:cs typeface="Calibri" panose="020F0502020204030204" pitchFamily="34" charset="0"/>
            </a:endParaRPr>
          </a:p>
          <a:p>
            <a:pPr marL="514350" marR="0" lvl="0" indent="-228600">
              <a:spcBef>
                <a:spcPts val="0"/>
              </a:spcBef>
              <a:spcAft>
                <a:spcPts val="0"/>
              </a:spcAft>
              <a:buFont typeface="Wingdings" panose="05000000000000000000" pitchFamily="2" charset="2"/>
              <a:buChar char="Ø"/>
            </a:pPr>
            <a:r>
              <a:rPr lang="en-US" b="1" dirty="0">
                <a:latin typeface="Calibri" panose="020F0502020204030204" pitchFamily="34" charset="0"/>
                <a:ea typeface="SimSun" panose="02010600030101010101" pitchFamily="2" charset="-122"/>
                <a:cs typeface="Calibri" panose="020F0502020204030204" pitchFamily="34" charset="0"/>
              </a:rPr>
              <a:t>Will it be open or closed?</a:t>
            </a:r>
            <a:r>
              <a:rPr lang="en-US" dirty="0">
                <a:latin typeface="Calibri" panose="020F0502020204030204" pitchFamily="34" charset="0"/>
                <a:ea typeface="SimSun" panose="02010600030101010101" pitchFamily="2" charset="-122"/>
                <a:cs typeface="Calibri" panose="020F0502020204030204" pitchFamily="34" charset="0"/>
              </a:rPr>
              <a:t> In an open organization, membership is open to everyone. However, in a closed group, membership may be restricted. There may also be criteria that one has to meet before being eligible to join.</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40</a:t>
            </a:fld>
            <a:endParaRPr lang="x-none"/>
          </a:p>
        </p:txBody>
      </p:sp>
    </p:spTree>
    <p:extLst>
      <p:ext uri="{BB962C8B-B14F-4D97-AF65-F5344CB8AC3E}">
        <p14:creationId xmlns:p14="http://schemas.microsoft.com/office/powerpoint/2010/main" val="6429711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9925" y="100013"/>
            <a:ext cx="2978150" cy="1676400"/>
          </a:xfrm>
        </p:spPr>
      </p:sp>
      <p:sp>
        <p:nvSpPr>
          <p:cNvPr id="3" name="Notes Placeholder 2"/>
          <p:cNvSpPr>
            <a:spLocks noGrp="1"/>
          </p:cNvSpPr>
          <p:nvPr>
            <p:ph type="body" idx="1"/>
          </p:nvPr>
        </p:nvSpPr>
        <p:spPr>
          <a:xfrm>
            <a:off x="127000" y="1955800"/>
            <a:ext cx="6464300" cy="6045199"/>
          </a:xfrm>
        </p:spPr>
        <p:txBody>
          <a:bodyPr/>
          <a:lstStyle/>
          <a:p>
            <a:pPr marL="0" marR="0" indent="0" algn="l">
              <a:spcBef>
                <a:spcPts val="0"/>
              </a:spcBef>
              <a:spcAft>
                <a:spcPts val="1000"/>
              </a:spcAft>
              <a:buNone/>
            </a:pPr>
            <a:r>
              <a:rPr lang="en-GB" sz="1200" b="1"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Legal issues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Legal issues need to be taken into consideration when setting up a new organization. Sometimes, depending on the context, legal structures, issues or policy can act as a barrier, particularly if the process to set up an organization formally is expensive or complex.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However, it is also possible that having formal legal status may facilitate the work of the organization – e.g. by opening up funding possibilities, and through establishing credibility and standing as an official organization.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following questions can help one to make decisions about whether or not to establish the organization as a legal entity: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228600">
              <a:spcBef>
                <a:spcPts val="0"/>
              </a:spcBef>
              <a:spcAft>
                <a:spcPts val="0"/>
              </a:spcAft>
              <a:buFont typeface="Wingdings" panose="05000000000000000000" pitchFamily="2" charset="2"/>
              <a:buChar char="Ø"/>
              <a:tabLst>
                <a:tab pos="228600" algn="l"/>
              </a:tabLst>
            </a:pPr>
            <a:r>
              <a:rPr lang="en-US" dirty="0">
                <a:latin typeface="Calibri" panose="020F0502020204030204" pitchFamily="34" charset="0"/>
                <a:ea typeface="SimSun" panose="02010600030101010101" pitchFamily="2" charset="-122"/>
                <a:cs typeface="Times New Roman" panose="02020603050405020304" pitchFamily="18" charset="0"/>
              </a:rPr>
              <a:t>What laws and regulations have to be followed when setting up a formal organization (or will it be an informal organization)?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228600">
              <a:spcBef>
                <a:spcPts val="0"/>
              </a:spcBef>
              <a:spcAft>
                <a:spcPts val="0"/>
              </a:spcAft>
              <a:buFont typeface="Wingdings" panose="05000000000000000000" pitchFamily="2" charset="2"/>
              <a:buChar char="Ø"/>
              <a:tabLst>
                <a:tab pos="228600" algn="l"/>
              </a:tabLst>
            </a:pPr>
            <a:r>
              <a:rPr lang="en-US" dirty="0">
                <a:latin typeface="Calibri" panose="020F0502020204030204" pitchFamily="34" charset="0"/>
                <a:ea typeface="SimSun" panose="02010600030101010101" pitchFamily="2" charset="-122"/>
                <a:cs typeface="Times New Roman" panose="02020603050405020304" pitchFamily="18" charset="0"/>
              </a:rPr>
              <a:t>What will be the internal management structure? Will there be a board of directors or shareholders, and what are the duties that flow from this? What internal documentation is required?</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228600">
              <a:spcBef>
                <a:spcPts val="0"/>
              </a:spcBef>
              <a:spcAft>
                <a:spcPts val="0"/>
              </a:spcAft>
              <a:buFont typeface="Wingdings" panose="05000000000000000000" pitchFamily="2" charset="2"/>
              <a:buChar char="Ø"/>
              <a:tabLst>
                <a:tab pos="228600" algn="l"/>
              </a:tabLst>
            </a:pPr>
            <a:r>
              <a:rPr lang="en-US" dirty="0">
                <a:latin typeface="Calibri" panose="020F0502020204030204" pitchFamily="34" charset="0"/>
                <a:ea typeface="SimSun" panose="02010600030101010101" pitchFamily="2" charset="-122"/>
                <a:cs typeface="Times New Roman" panose="02020603050405020304" pitchFamily="18" charset="0"/>
              </a:rPr>
              <a:t>What types of legal or governmental partnerships can the organization explore?</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228600">
              <a:spcBef>
                <a:spcPts val="0"/>
              </a:spcBef>
              <a:spcAft>
                <a:spcPts val="0"/>
              </a:spcAft>
              <a:buFont typeface="Wingdings" panose="05000000000000000000" pitchFamily="2" charset="2"/>
              <a:buChar char="Ø"/>
              <a:tabLst>
                <a:tab pos="228600" algn="l"/>
              </a:tabLst>
            </a:pPr>
            <a:r>
              <a:rPr lang="en-US" dirty="0">
                <a:latin typeface="Calibri" panose="020F0502020204030204" pitchFamily="34" charset="0"/>
                <a:ea typeface="SimSun" panose="02010600030101010101" pitchFamily="2" charset="-122"/>
                <a:cs typeface="Times New Roman" panose="02020603050405020304" pitchFamily="18" charset="0"/>
              </a:rPr>
              <a:t>Broadly, will creating a separate legal entity benefit or restrict the work of the organization? For instance, will it limit the personal liability of members? Will it allow the organization to attend official events? Will it add significant costs to operate the organization as a separate legal entity? Will the organization be bound by local laws or its own constitution/board, which may limit the running of the organization?</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228600">
              <a:spcBef>
                <a:spcPts val="0"/>
              </a:spcBef>
              <a:spcAft>
                <a:spcPts val="0"/>
              </a:spcAft>
              <a:buFont typeface="Wingdings" panose="05000000000000000000" pitchFamily="2" charset="2"/>
              <a:buChar char="Ø"/>
              <a:tabLst>
                <a:tab pos="228600" algn="l"/>
              </a:tabLst>
            </a:pPr>
            <a:r>
              <a:rPr lang="en-US" dirty="0">
                <a:latin typeface="Calibri" panose="020F0502020204030204" pitchFamily="34" charset="0"/>
                <a:ea typeface="SimSun" panose="02010600030101010101" pitchFamily="2" charset="-122"/>
                <a:cs typeface="Times New Roman" panose="02020603050405020304" pitchFamily="18" charset="0"/>
              </a:rPr>
              <a:t>What are the organization’s liabilities? How will people be protected in the event that incidents may occur, particularly within the target group?</a:t>
            </a:r>
            <a:r>
              <a:rPr lang="en-US" baseline="30000" dirty="0">
                <a:latin typeface="Calibri" panose="020F0502020204030204" pitchFamily="34" charset="0"/>
                <a:ea typeface="SimSun" panose="02010600030101010101" pitchFamily="2" charset="-122"/>
                <a:cs typeface="Times New Roman" panose="02020603050405020304" pitchFamily="18" charset="0"/>
              </a:rPr>
              <a:t> </a:t>
            </a:r>
            <a:r>
              <a:rPr lang="en-US" dirty="0">
                <a:latin typeface="Calibri" panose="020F0502020204030204" pitchFamily="34" charset="0"/>
                <a:ea typeface="SimSun" panose="02010600030101010101" pitchFamily="2" charset="-122"/>
                <a:cs typeface="Times New Roman" panose="02020603050405020304" pitchFamily="18" charset="0"/>
              </a:rPr>
              <a:t>What type(s) of insurance are required?</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228600">
              <a:spcBef>
                <a:spcPts val="0"/>
              </a:spcBef>
              <a:spcAft>
                <a:spcPts val="0"/>
              </a:spcAft>
              <a:buFont typeface="Wingdings" panose="05000000000000000000" pitchFamily="2" charset="2"/>
              <a:buChar char="Ø"/>
              <a:tabLst>
                <a:tab pos="228600" algn="l"/>
              </a:tabLst>
            </a:pPr>
            <a:r>
              <a:rPr lang="en-US" dirty="0">
                <a:latin typeface="Calibri" panose="020F0502020204030204" pitchFamily="34" charset="0"/>
                <a:ea typeface="SimSun" panose="02010600030101010101" pitchFamily="2" charset="-122"/>
                <a:cs typeface="Times New Roman" panose="02020603050405020304" pitchFamily="18" charset="0"/>
              </a:rPr>
              <a:t>Is the organization supported by an existing NGO or other service and, if so, is it covered/bound under that NGO’s or service’s respective policies?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228600">
              <a:spcBef>
                <a:spcPts val="0"/>
              </a:spcBef>
              <a:spcAft>
                <a:spcPts val="0"/>
              </a:spcAft>
              <a:buFont typeface="Wingdings" panose="05000000000000000000" pitchFamily="2" charset="2"/>
              <a:buChar char="Ø"/>
              <a:tabLst>
                <a:tab pos="228600" algn="l"/>
              </a:tabLst>
            </a:pPr>
            <a:r>
              <a:rPr lang="en-US" dirty="0">
                <a:latin typeface="Calibri" panose="020F0502020204030204" pitchFamily="34" charset="0"/>
                <a:ea typeface="SimSun" panose="02010600030101010101" pitchFamily="2" charset="-122"/>
                <a:cs typeface="Times New Roman" panose="02020603050405020304" pitchFamily="18" charset="0"/>
              </a:rPr>
              <a:t>What are the organization’s financial needs? Will it be beneficial to open a bank account? Will formal reporting be required? How does the organization intend to invest any funds? Can the organization work with lawyers or accountants to do so in accordance with official regulations?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228600">
              <a:spcBef>
                <a:spcPts val="0"/>
              </a:spcBef>
              <a:spcAft>
                <a:spcPts val="0"/>
              </a:spcAft>
              <a:buFont typeface="Wingdings" panose="05000000000000000000" pitchFamily="2" charset="2"/>
              <a:buChar char="Ø"/>
              <a:tabLst>
                <a:tab pos="228600" algn="l"/>
              </a:tabLst>
            </a:pPr>
            <a:r>
              <a:rPr lang="en-US" dirty="0">
                <a:latin typeface="Calibri" panose="020F0502020204030204" pitchFamily="34" charset="0"/>
                <a:ea typeface="SimSun" panose="02010600030101010101" pitchFamily="2" charset="-122"/>
                <a:cs typeface="Times New Roman" panose="02020603050405020304" pitchFamily="18" charset="0"/>
              </a:rPr>
              <a:t>What are the organization’s taxation liabilities? Are there any available taxation concessions based on the legal status of the organization?</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41</a:t>
            </a:fld>
            <a:endParaRPr lang="x-none"/>
          </a:p>
        </p:txBody>
      </p:sp>
    </p:spTree>
    <p:extLst>
      <p:ext uri="{BB962C8B-B14F-4D97-AF65-F5344CB8AC3E}">
        <p14:creationId xmlns:p14="http://schemas.microsoft.com/office/powerpoint/2010/main" val="16661035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a:lstStyle/>
          <a:p>
            <a:pPr marL="0" marR="0" indent="0" algn="l">
              <a:spcBef>
                <a:spcPts val="0"/>
              </a:spcBef>
              <a:spcAft>
                <a:spcPts val="1000"/>
              </a:spcAft>
              <a:buNone/>
            </a:pPr>
            <a:r>
              <a:rPr lang="en-GB" sz="1200" b="1"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Legal issues (cont’d)</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Legal issues and structures will vary from country to country and, in some cases, at the regional, state or local levels.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It is imperative to consult local legislation or persons who can advise on legal issues to ensure that the organization operates in accordance with the law.</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It may be difficult to find the legal advice or assistance needed to navigate these questions, particularly if the organization has limited resources. Concerns about legal formalities required when setting up organizations should not stop people with psychosocial, intellectual or cognitive disabilities from engaging in activities for which a formal organization is not necessary. </a:t>
            </a:r>
          </a:p>
          <a:p>
            <a:pPr marL="628650" lvl="1"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instance it is not necessary to be a part of an organization in order to engage with political or other activities, and people with disabilities have the right to express themselves and to participate in decision-making processes on all matters affecting them.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42</a:t>
            </a:fld>
            <a:endParaRPr lang="x-none"/>
          </a:p>
        </p:txBody>
      </p:sp>
    </p:spTree>
    <p:extLst>
      <p:ext uri="{BB962C8B-B14F-4D97-AF65-F5344CB8AC3E}">
        <p14:creationId xmlns:p14="http://schemas.microsoft.com/office/powerpoint/2010/main" val="26424775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93888" y="279400"/>
            <a:ext cx="3387725" cy="1906588"/>
          </a:xfrm>
        </p:spPr>
      </p:sp>
      <p:sp>
        <p:nvSpPr>
          <p:cNvPr id="3" name="Notes Placeholder 2"/>
          <p:cNvSpPr>
            <a:spLocks noGrp="1"/>
          </p:cNvSpPr>
          <p:nvPr>
            <p:ph type="body" idx="1"/>
          </p:nvPr>
        </p:nvSpPr>
        <p:spPr>
          <a:xfrm>
            <a:off x="279400" y="2503170"/>
            <a:ext cx="6134100" cy="5688330"/>
          </a:xfrm>
        </p:spPr>
        <p:txBody>
          <a:bodyPr/>
          <a:lstStyle/>
          <a:p>
            <a:pPr marL="0" indent="0">
              <a:buNone/>
            </a:pPr>
            <a:r>
              <a:rPr lang="en-US" sz="1200" b="1" dirty="0">
                <a:solidFill>
                  <a:schemeClr val="accent1">
                    <a:lumMod val="75000"/>
                  </a:schemeClr>
                </a:solidFill>
              </a:rPr>
              <a:t>Policies and procedures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Sound governance of the organization is important and, to achieve this, clear policies, procedures and guiding documents need to be defined.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Ethical guidelines are an important frame for describing the organization’s core values and standards.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When appropriate, the organization should review and learn from the organizational policies and procedures of other similar groups and organizations according to the local context and purpose of the organization.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Ethical issues might include: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00050" marR="0" lvl="0" indent="-2286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Who can speak for the organization and would any prior consultation with the membership be needed?</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400050" marR="0" lvl="0" indent="-2286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How will the organization make decisions about policy, procedures and day-to-day activities?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400050" marR="0" lvl="0" indent="-2286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If the organization includes non-disabled staff or supporters, how does the organization ensure that people with disabilities have effective power to set policy and oversee the day-to-day operations?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400050" marR="0" lvl="0" indent="-2286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How will the organization deal with conflicts between members about policy or procedures within the organization?</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400050" marR="0" lvl="0" indent="-2286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How will the organization deal with any potential allegations of discrimination, abuse or violence among members of the organization?</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400050" marR="0" lvl="0" indent="-2286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What aspects of the organization’s work will be public and what aspects will be kept confidential? What are members’ and staff obligations with respect to confidentiality? (With respect to formal organizations, are there legal obligations relating to confidentiality and/or public disclosure that might impede the organization’s work or conflict with its values? If so, how will this conflict be addressed?)</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400050" marR="0" lvl="0" indent="-2286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Will the organization restrict its sources of funding (e.g. not accepting money from pharmaceutical, tobacco or armaments companies)?</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43</a:t>
            </a:fld>
            <a:endParaRPr lang="x-none"/>
          </a:p>
        </p:txBody>
      </p:sp>
    </p:spTree>
    <p:extLst>
      <p:ext uri="{BB962C8B-B14F-4D97-AF65-F5344CB8AC3E}">
        <p14:creationId xmlns:p14="http://schemas.microsoft.com/office/powerpoint/2010/main" val="9917873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b="1" dirty="0">
                <a:solidFill>
                  <a:schemeClr val="accent1">
                    <a:lumMod val="75000"/>
                  </a:schemeClr>
                </a:solidFill>
              </a:rPr>
              <a:t>Policies and procedures (cont’d)</a:t>
            </a:r>
          </a:p>
          <a:p>
            <a:pPr algn="just"/>
            <a:endParaRPr lang="en-GB" dirty="0">
              <a:solidFill>
                <a:srgbClr val="000000"/>
              </a:solidFill>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When the organization grows, some additional written policies and procedures may include </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3" action="ppaction://hlinkfile" tooltip="Centre of Excellence in Peer Support Mental Health, 2013 #291">
                  <a:extLst>
                    <a:ext uri="{A12FA001-AC4F-418D-AE19-62706E023703}">
                      <ahyp:hlinkClr xmlns:ahyp="http://schemas.microsoft.com/office/drawing/2018/hyperlinkcolor" val="tx"/>
                    </a:ext>
                  </a:extLst>
                </a:hlinkClick>
              </a:rPr>
              <a:t>22</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marR="0" lvl="0" indent="-3429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Volunteer procedures and support</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28650" marR="0" lvl="0" indent="-3429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Occupational health and safety regulations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28650" marR="0" lvl="0" indent="-3429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Logistical procedures, such as running meetings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28650" marR="0" lvl="0" indent="-3429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Budget and cash handling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28650" marR="0" lvl="0" indent="-3429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Conflict of interest.</a:t>
            </a:r>
            <a:endParaRPr lang="x-none" dirty="0">
              <a:latin typeface="Calibri" panose="020F0502020204030204" pitchFamily="34" charset="0"/>
              <a:ea typeface="SimSun" panose="02010600030101010101" pitchFamily="2" charset="-122"/>
              <a:cs typeface="Times New Roman" panose="02020603050405020304" pitchFamily="18"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Documentation should be regularly checked and updated, particularly whenever any substantial change occurs within the organization. </a:t>
            </a: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For instance, employing a paid worker may require submitting paperwork to relevant government departments.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44</a:t>
            </a:fld>
            <a:endParaRPr lang="x-none"/>
          </a:p>
        </p:txBody>
      </p:sp>
    </p:spTree>
    <p:extLst>
      <p:ext uri="{BB962C8B-B14F-4D97-AF65-F5344CB8AC3E}">
        <p14:creationId xmlns:p14="http://schemas.microsoft.com/office/powerpoint/2010/main" val="17968334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8000" y="444500"/>
            <a:ext cx="3724275" cy="2095500"/>
          </a:xfrm>
        </p:spPr>
      </p:sp>
      <p:sp>
        <p:nvSpPr>
          <p:cNvPr id="3" name="Notes Placeholder 2"/>
          <p:cNvSpPr>
            <a:spLocks noGrp="1"/>
          </p:cNvSpPr>
          <p:nvPr>
            <p:ph type="body" idx="1"/>
          </p:nvPr>
        </p:nvSpPr>
        <p:spPr>
          <a:xfrm>
            <a:off x="355600" y="2870200"/>
            <a:ext cx="6197600" cy="5956300"/>
          </a:xfrm>
        </p:spPr>
        <p:txBody>
          <a:bodyPr/>
          <a:lstStyle/>
          <a:p>
            <a:pPr marL="457200" marR="0" indent="-457200" algn="just">
              <a:spcBef>
                <a:spcPts val="0"/>
              </a:spcBef>
              <a:spcAft>
                <a:spcPts val="600"/>
              </a:spcAft>
            </a:pPr>
            <a:r>
              <a:rPr lang="en-GB" b="1" dirty="0">
                <a:solidFill>
                  <a:srgbClr val="002060"/>
                </a:solidFill>
                <a:latin typeface="Calibri" panose="020F0502020204030204" pitchFamily="34" charset="0"/>
                <a:ea typeface="SimSun" panose="02010600030101010101" pitchFamily="2" charset="-122"/>
                <a:cs typeface="Arial" panose="020B0604020202020204" pitchFamily="34" charset="0"/>
              </a:rPr>
              <a:t>Financial issues, including budget and funding </a:t>
            </a:r>
            <a:endParaRPr lang="x-none" b="1" dirty="0">
              <a:solidFill>
                <a:srgbClr val="00206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Procuring and managing funds for activities and other operations is a pressing issue for new civil society organizations.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As the organization develops its goal(s), objectives and activities, it is helpful to keep in mind that the type and extent of activities that the organization can implement will depend on available resources.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Understanding budgets and funding issues will help determine what is realistic and what is beyond reach.</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Resources may be so limited that even securing a venue or space for meetings can be difficult.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Overcoming barriers such as this often takes a degree of creativity, but organizations can do a great deal with limited funds.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Organizations of people with psychosocial, intellectual or cognitive disabilities with limited or no financial resources have met in public places such as parks or cafeterias, or in a village square.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Reaching out to various stakeholders (e.g. faith-based organizations, local council offices, health services spaces, local market spaces, and existing NGOs or civil society organizations) to see whether they might be willing to share a space can offer a solution to this challenge.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Social media and web hosting are available for free, and Internet access may be free in spaces such as public libraries.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Drawing upon and utilizing existing resources in the community can enable organizations with limited resources to grow and develop.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There are advantages and disadvantages to operating with limited funds; it allows for greater independence and allows the organization to concentrate on substantive work rather than fundraising, but it can also isolate groups and limit the scope of activities.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Ensuring transparency of finances and accountability of leadership with regard to the budget is key to the sustainability of the organization.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45</a:t>
            </a:fld>
            <a:endParaRPr lang="x-none"/>
          </a:p>
        </p:txBody>
      </p:sp>
    </p:spTree>
    <p:extLst>
      <p:ext uri="{BB962C8B-B14F-4D97-AF65-F5344CB8AC3E}">
        <p14:creationId xmlns:p14="http://schemas.microsoft.com/office/powerpoint/2010/main" val="10873799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355600"/>
            <a:ext cx="3740150" cy="2105025"/>
          </a:xfrm>
        </p:spPr>
      </p:sp>
      <p:sp>
        <p:nvSpPr>
          <p:cNvPr id="3" name="Notes Placeholder 2"/>
          <p:cNvSpPr>
            <a:spLocks noGrp="1"/>
          </p:cNvSpPr>
          <p:nvPr>
            <p:ph type="body" idx="1"/>
          </p:nvPr>
        </p:nvSpPr>
        <p:spPr>
          <a:xfrm>
            <a:off x="596900" y="2908300"/>
            <a:ext cx="5575300" cy="5092700"/>
          </a:xfrm>
        </p:spPr>
        <p:txBody>
          <a:bodyPr/>
          <a:lstStyle/>
          <a:p>
            <a:pPr algn="just">
              <a:spcAft>
                <a:spcPts val="600"/>
              </a:spcAft>
            </a:pPr>
            <a:r>
              <a:rPr lang="en-GB" b="1" u="sng" dirty="0">
                <a:solidFill>
                  <a:srgbClr val="000000"/>
                </a:solidFill>
                <a:latin typeface="Calibri" panose="020F0502020204030204" pitchFamily="34" charset="0"/>
                <a:ea typeface="SimSun" panose="02010600030101010101" pitchFamily="2" charset="-122"/>
                <a:cs typeface="Calibri" panose="020F0502020204030204" pitchFamily="34" charset="0"/>
              </a:rPr>
              <a:t>Budgets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Planning the annual budget is a very important part of setting up a civil society organization, regardless of its membership composition, size or organizational structure.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The budget should cover all the costs necessary for the functioning of the organization and its activities.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The organization needs to be transparent about its financial management and should share financial information with members. Reporting on financial issues may also be done as part of the overall monitoring/reporting process (see sections on </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Monitoring and evaluation </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and </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Reporting).</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Depending on the organization’s activities, some of the costs may include </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3" action="ppaction://hlinkfile" tooltip="Centre of Excellence in Peer Support Mental Health, 2013 #291">
                  <a:extLst>
                    <a:ext uri="{A12FA001-AC4F-418D-AE19-62706E023703}">
                      <ahyp:hlinkClr xmlns:ahyp="http://schemas.microsoft.com/office/drawing/2018/hyperlinkcolor" val="tx"/>
                    </a:ext>
                  </a:extLst>
                </a:hlinkClick>
              </a:rPr>
              <a:t>22</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85800" lvl="1" indent="-228600">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Set-up costs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85800" lvl="1" indent="-228600">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Administrative needs (e.g. computers, software, telephones and telephone services, stationery, printing costs, postage, and other supplies and materials)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85800" lvl="1" indent="-228600">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Training and education</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85800" lvl="1" indent="-228600">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Wages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85800" lvl="1" indent="-228600">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Promotional costs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85800" lvl="1" indent="-228600">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Costs related to activities and events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85800" lvl="1" indent="-228600">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Travel</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85800" lvl="1" indent="-228600">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Room hire</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685800" lvl="1" indent="-228600">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Operational costs (e.g. insurance, human resources and fiscal costs).</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46</a:t>
            </a:fld>
            <a:endParaRPr lang="x-none"/>
          </a:p>
        </p:txBody>
      </p:sp>
    </p:spTree>
    <p:extLst>
      <p:ext uri="{BB962C8B-B14F-4D97-AF65-F5344CB8AC3E}">
        <p14:creationId xmlns:p14="http://schemas.microsoft.com/office/powerpoint/2010/main" val="42524857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a:lstStyle/>
          <a:p>
            <a:pPr algn="just"/>
            <a:r>
              <a:rPr lang="en-GB" sz="1400" b="1" u="sng" dirty="0">
                <a:solidFill>
                  <a:srgbClr val="000000"/>
                </a:solidFill>
                <a:latin typeface="Calibri" panose="020F0502020204030204" pitchFamily="34" charset="0"/>
                <a:ea typeface="SimSun" panose="02010600030101010101" pitchFamily="2" charset="-122"/>
                <a:cs typeface="Arial" panose="020B0604020202020204" pitchFamily="34" charset="0"/>
              </a:rPr>
              <a:t>Budgets (2)</a:t>
            </a:r>
          </a:p>
          <a:p>
            <a:pPr algn="just"/>
            <a:endPar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Budgets should be reviewed annually and should be used as the basis for creating a new budget for the following year. </a:t>
            </a:r>
          </a:p>
          <a:p>
            <a:pPr marL="171450" indent="-171450" algn="jus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During this review, some helpful questions to ask include:</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marR="0" lvl="0" indent="-17145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Were there enough funds to keep the group running?</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628650" marR="0" lvl="0" indent="-17145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Will new activities be undertaken? </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628650" marR="0" lvl="0" indent="-17145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Will more people be hired?</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628650" marR="0" lvl="0" indent="-17145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Are more funds necessary for the upcoming year? </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algn="just"/>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Note also that some banking systems provide bank accounts for NGOs or DPOs, so this can be a way to reduce or eliminate additional costs.</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47</a:t>
            </a:fld>
            <a:endParaRPr lang="x-none"/>
          </a:p>
        </p:txBody>
      </p:sp>
    </p:spTree>
    <p:extLst>
      <p:ext uri="{BB962C8B-B14F-4D97-AF65-F5344CB8AC3E}">
        <p14:creationId xmlns:p14="http://schemas.microsoft.com/office/powerpoint/2010/main" val="30917600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9525" y="458788"/>
            <a:ext cx="4297363" cy="2417762"/>
          </a:xfrm>
        </p:spPr>
      </p:sp>
      <p:sp>
        <p:nvSpPr>
          <p:cNvPr id="3" name="Notes Placeholder 2"/>
          <p:cNvSpPr>
            <a:spLocks noGrp="1"/>
          </p:cNvSpPr>
          <p:nvPr>
            <p:ph type="body" idx="1"/>
          </p:nvPr>
        </p:nvSpPr>
        <p:spPr>
          <a:xfrm>
            <a:off x="685800" y="3358663"/>
            <a:ext cx="5626100" cy="5326550"/>
          </a:xfrm>
        </p:spPr>
        <p:txBody>
          <a:bodyPr/>
          <a:lstStyle/>
          <a:p>
            <a:pPr algn="just"/>
            <a:r>
              <a:rPr lang="en-GB" b="1" u="sng" dirty="0">
                <a:solidFill>
                  <a:srgbClr val="000000"/>
                </a:solidFill>
                <a:latin typeface="Calibri" panose="020F0502020204030204" pitchFamily="34" charset="0"/>
                <a:ea typeface="SimSun" panose="02010600030101010101" pitchFamily="2" charset="-122"/>
                <a:cs typeface="Arial" panose="020B0604020202020204" pitchFamily="34" charset="0"/>
              </a:rPr>
              <a:t>Funding (1)</a:t>
            </a:r>
            <a:endParaRPr lang="en-GB" u="sng"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Funding for activities can enhance the ability of the organization to achieve its objectives.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It is important to have a clear strategy and understanding of where funding will come from and how it will be allocated within the organization.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addition, specific requirements for funding sources need to be noted as they can have an impact on how and what activities are carried out.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instance, funding received from a donor with specific interests in certain activities will shape how the organization can use the funds received.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contrast, funding from donors without specific interests can allow for more flexibility in working procedures and activities.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It is advisable to ensure transparency when accepting and acknowledging funding sources and to ensure that there are no conflicts of interest, as these can diminish an organization’s integrity and credibility</a:t>
            </a:r>
            <a:r>
              <a:rPr lang="en-GB" baseline="30000"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3" action="ppaction://hlinkfile" tooltip="Community Tool Box, 2014 #279">
                  <a:extLst>
                    <a:ext uri="{A12FA001-AC4F-418D-AE19-62706E023703}">
                      <ahyp:hlinkClr xmlns:ahyp="http://schemas.microsoft.com/office/drawing/2018/hyperlinkcolor" val="tx"/>
                    </a:ext>
                  </a:extLst>
                </a:hlinkClick>
              </a:rPr>
              <a:t>23</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Funding can be obtained from a variety of sources, and organizations should be creative with the types of donations (monetary or in-kind) they solicit, given their relationships, partnerships and connections with the community. </a:t>
            </a:r>
          </a:p>
          <a:p>
            <a:pPr marL="171450" indent="-171450" algn="just">
              <a:buFont typeface="Arial" panose="020B0604020202020204" pitchFamily="34" charset="0"/>
              <a:buChar char="•"/>
            </a:pPr>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48</a:t>
            </a:fld>
            <a:endParaRPr lang="x-none"/>
          </a:p>
        </p:txBody>
      </p:sp>
    </p:spTree>
    <p:extLst>
      <p:ext uri="{BB962C8B-B14F-4D97-AF65-F5344CB8AC3E}">
        <p14:creationId xmlns:p14="http://schemas.microsoft.com/office/powerpoint/2010/main" val="17774124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86075" y="101600"/>
            <a:ext cx="1085850" cy="611188"/>
          </a:xfrm>
        </p:spPr>
      </p:sp>
      <p:sp>
        <p:nvSpPr>
          <p:cNvPr id="3" name="Notes Placeholder 2"/>
          <p:cNvSpPr>
            <a:spLocks noGrp="1"/>
          </p:cNvSpPr>
          <p:nvPr>
            <p:ph type="body" idx="1"/>
          </p:nvPr>
        </p:nvSpPr>
        <p:spPr>
          <a:xfrm>
            <a:off x="139700" y="712788"/>
            <a:ext cx="6489700" cy="8113712"/>
          </a:xfrm>
        </p:spPr>
        <p:txBody>
          <a:bodyPr/>
          <a:lstStyle/>
          <a:p>
            <a:pPr marR="0" lvl="0">
              <a:spcBef>
                <a:spcPts val="0"/>
              </a:spcBef>
              <a:spcAft>
                <a:spcPts val="600"/>
              </a:spcAft>
            </a:pPr>
            <a:r>
              <a:rPr lang="en-US" sz="1000" b="1" u="sng" dirty="0">
                <a:latin typeface="Calibri" panose="020F0502020204030204" pitchFamily="34" charset="0"/>
                <a:ea typeface="SimSun" panose="02010600030101010101" pitchFamily="2" charset="-122"/>
                <a:cs typeface="Times New Roman" panose="02020603050405020304" pitchFamily="18" charset="0"/>
              </a:rPr>
              <a:t>Funding (2)</a:t>
            </a:r>
          </a:p>
          <a:p>
            <a:r>
              <a:rPr lang="en-GB" sz="1000" dirty="0">
                <a:solidFill>
                  <a:srgbClr val="000000"/>
                </a:solidFill>
                <a:latin typeface="Calibri" panose="020F0502020204030204" pitchFamily="34" charset="0"/>
                <a:ea typeface="SimSun" panose="02010600030101010101" pitchFamily="2" charset="-122"/>
                <a:cs typeface="Arial" panose="020B0604020202020204" pitchFamily="34" charset="0"/>
              </a:rPr>
              <a:t>Some potential sources of funding are as follows: </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R="0" lvl="0">
              <a:spcBef>
                <a:spcPts val="0"/>
              </a:spcBef>
              <a:spcAft>
                <a:spcPts val="0"/>
              </a:spcAft>
            </a:pPr>
            <a:endParaRPr lang="en-US" sz="1000" b="1" dirty="0">
              <a:latin typeface="Calibri" panose="020F0502020204030204" pitchFamily="34" charset="0"/>
              <a:ea typeface="SimSun" panose="02010600030101010101" pitchFamily="2" charset="-122"/>
              <a:cs typeface="Times New Roman" panose="02020603050405020304" pitchFamily="18" charset="0"/>
            </a:endParaRPr>
          </a:p>
          <a:p>
            <a:pPr marL="228600" marR="0" lvl="0" indent="-228600">
              <a:spcBef>
                <a:spcPts val="0"/>
              </a:spcBef>
              <a:spcAft>
                <a:spcPts val="0"/>
              </a:spcAft>
              <a:buFont typeface="Symbol" panose="05050102010706020507" pitchFamily="18" charset="2"/>
              <a:buChar char=""/>
            </a:pPr>
            <a:r>
              <a:rPr lang="en-US" sz="1000" b="1" dirty="0">
                <a:latin typeface="Calibri" panose="020F0502020204030204" pitchFamily="34" charset="0"/>
                <a:ea typeface="SimSun" panose="02010600030101010101" pitchFamily="2" charset="-122"/>
                <a:cs typeface="Times New Roman" panose="02020603050405020304" pitchFamily="18" charset="0"/>
              </a:rPr>
              <a:t>In-kind donations, such as supplies and refreshments, from local businesses:</a:t>
            </a:r>
            <a:r>
              <a:rPr lang="en-US" sz="1000" dirty="0">
                <a:latin typeface="Calibri" panose="020F0502020204030204" pitchFamily="34" charset="0"/>
                <a:ea typeface="SimSun" panose="02010600030101010101" pitchFamily="2" charset="-122"/>
                <a:cs typeface="Times New Roman" panose="02020603050405020304" pitchFamily="18" charset="0"/>
              </a:rPr>
              <a:t> Soliciting in-kind donations is a great way to cut costs and develop relationships with local organizations and establishments, such as stores and businesses. Often, many of the needed smaller items (e.g. office supplies, refreshments, paper products etc.) can come from in-kind donations.</a:t>
            </a:r>
            <a:r>
              <a:rPr lang="en-US" sz="1000" baseline="30000" dirty="0">
                <a:latin typeface="Calibri" panose="020F0502020204030204" pitchFamily="34" charset="0"/>
                <a:ea typeface="SimSun" panose="02010600030101010101" pitchFamily="2" charset="-122"/>
                <a:cs typeface="Calibri" panose="020F0502020204030204" pitchFamily="34" charset="0"/>
              </a:rPr>
              <a:t> </a:t>
            </a:r>
            <a:endParaRPr lang="x-none" sz="1000" dirty="0">
              <a:latin typeface="Calibri" panose="020F0502020204030204" pitchFamily="34" charset="0"/>
              <a:ea typeface="SimSun" panose="02010600030101010101" pitchFamily="2" charset="-122"/>
              <a:cs typeface="Times New Roman" panose="02020603050405020304" pitchFamily="18" charset="0"/>
            </a:endParaRPr>
          </a:p>
          <a:p>
            <a:pPr marL="228600" marR="0" lvl="0" indent="-228600">
              <a:spcBef>
                <a:spcPts val="0"/>
              </a:spcBef>
              <a:spcAft>
                <a:spcPts val="0"/>
              </a:spcAft>
              <a:buFont typeface="Symbol" panose="05050102010706020507" pitchFamily="18" charset="2"/>
              <a:buChar char=""/>
            </a:pPr>
            <a:r>
              <a:rPr lang="en-US" sz="1000" b="1" dirty="0">
                <a:latin typeface="Calibri" panose="020F0502020204030204" pitchFamily="34" charset="0"/>
                <a:ea typeface="SimSun" panose="02010600030101010101" pitchFamily="2" charset="-122"/>
                <a:cs typeface="Calibri" panose="020F0502020204030204" pitchFamily="34" charset="0"/>
              </a:rPr>
              <a:t>Crowd-funding:</a:t>
            </a:r>
            <a:r>
              <a:rPr lang="en-US" sz="1000" dirty="0">
                <a:latin typeface="Calibri" panose="020F0502020204030204" pitchFamily="34" charset="0"/>
                <a:ea typeface="SimSun" panose="02010600030101010101" pitchFamily="2" charset="-122"/>
                <a:cs typeface="Calibri" panose="020F0502020204030204" pitchFamily="34" charset="0"/>
              </a:rPr>
              <a:t> Use of the Internet, particularly social media platforms, can have a big impact on securing independent funding for social and community-oriented initiatives. Crowd-funding is the practice of funding an organization or a project by raising money from a large number of people through Internet-mediated registries (e.g. </a:t>
            </a:r>
            <a:r>
              <a:rPr lang="en-US" sz="1000" dirty="0" err="1">
                <a:latin typeface="Calibri" panose="020F0502020204030204" pitchFamily="34" charset="0"/>
                <a:ea typeface="SimSun" panose="02010600030101010101" pitchFamily="2" charset="-122"/>
                <a:cs typeface="Calibri" panose="020F0502020204030204" pitchFamily="34" charset="0"/>
              </a:rPr>
              <a:t>CauseVox</a:t>
            </a:r>
            <a:r>
              <a:rPr lang="en-US" sz="1000" dirty="0">
                <a:latin typeface="Calibri" panose="020F0502020204030204" pitchFamily="34" charset="0"/>
                <a:ea typeface="SimSun" panose="02010600030101010101" pitchFamily="2" charset="-122"/>
                <a:cs typeface="Calibri" panose="020F0502020204030204" pitchFamily="34" charset="0"/>
              </a:rPr>
              <a:t>). This strategy can reach a large audience in a short period of time </a:t>
            </a:r>
            <a:r>
              <a:rPr lang="en-US" sz="1000" i="1" dirty="0">
                <a:latin typeface="Calibri" panose="020F0502020204030204" pitchFamily="34" charset="0"/>
                <a:ea typeface="SimSun" panose="02010600030101010101" pitchFamily="2" charset="-122"/>
                <a:cs typeface="Calibri" panose="020F0502020204030204" pitchFamily="34" charset="0"/>
              </a:rPr>
              <a:t>(</a:t>
            </a:r>
            <a:r>
              <a:rPr lang="en-US" sz="1000" i="1" dirty="0">
                <a:latin typeface="Calibri" panose="020F0502020204030204" pitchFamily="34" charset="0"/>
                <a:ea typeface="SimSun" panose="02010600030101010101" pitchFamily="2" charset="-122"/>
                <a:cs typeface="Calibri" panose="020F0502020204030204" pitchFamily="34" charset="0"/>
                <a:hlinkClick r:id="rId3" action="ppaction://hlinkfile" tooltip="Garecht, 2016 #280"/>
              </a:rPr>
              <a:t>24</a:t>
            </a:r>
            <a:r>
              <a:rPr lang="en-US" sz="1000" i="1" dirty="0">
                <a:latin typeface="Calibri" panose="020F0502020204030204" pitchFamily="34" charset="0"/>
                <a:ea typeface="SimSun" panose="02010600030101010101" pitchFamily="2" charset="-122"/>
                <a:cs typeface="Calibri" panose="020F0502020204030204" pitchFamily="34" charset="0"/>
              </a:rPr>
              <a:t>)</a:t>
            </a:r>
            <a:r>
              <a:rPr lang="en-US" sz="1000" dirty="0">
                <a:latin typeface="Calibri" panose="020F0502020204030204" pitchFamily="34" charset="0"/>
                <a:ea typeface="SimSun" panose="02010600030101010101" pitchFamily="2" charset="-122"/>
                <a:cs typeface="Calibri" panose="020F0502020204030204" pitchFamily="34" charset="0"/>
              </a:rPr>
              <a:t>. </a:t>
            </a:r>
            <a:endParaRPr lang="x-none" sz="1000" dirty="0">
              <a:latin typeface="Calibri" panose="020F0502020204030204" pitchFamily="34" charset="0"/>
              <a:ea typeface="SimSun" panose="02010600030101010101" pitchFamily="2" charset="-122"/>
              <a:cs typeface="Times New Roman" panose="02020603050405020304" pitchFamily="18" charset="0"/>
            </a:endParaRPr>
          </a:p>
          <a:p>
            <a:pPr marL="228600" marR="0" lvl="0" indent="-228600">
              <a:spcBef>
                <a:spcPts val="0"/>
              </a:spcBef>
              <a:spcAft>
                <a:spcPts val="0"/>
              </a:spcAft>
              <a:buFont typeface="Symbol" panose="05050102010706020507" pitchFamily="18" charset="2"/>
              <a:buChar char=""/>
            </a:pPr>
            <a:r>
              <a:rPr lang="en-US" sz="1000" b="1" dirty="0">
                <a:latin typeface="Calibri" panose="020F0502020204030204" pitchFamily="34" charset="0"/>
                <a:ea typeface="SimSun" panose="02010600030101010101" pitchFamily="2" charset="-122"/>
                <a:cs typeface="Times New Roman" panose="02020603050405020304" pitchFamily="18" charset="0"/>
              </a:rPr>
              <a:t>Subscriptions and/or donations from members:</a:t>
            </a:r>
            <a:r>
              <a:rPr lang="en-US" sz="1000" dirty="0">
                <a:latin typeface="Calibri" panose="020F0502020204030204" pitchFamily="34" charset="0"/>
                <a:ea typeface="SimSun" panose="02010600030101010101" pitchFamily="2" charset="-122"/>
                <a:cs typeface="Times New Roman" panose="02020603050405020304" pitchFamily="18" charset="0"/>
              </a:rPr>
              <a:t> After the organization has proven that it can deliver and its popularity begins to increase, it could be appropriate to impose a manageable subscription fee for members, or to solicit donations from them. This is often difficult when the organization is first being created because there is little guarantee that the money will be put to good use; however, after the organization becomes more established, people tend to be more amenable to this idea.</a:t>
            </a:r>
            <a:endParaRPr lang="x-none" sz="1000" dirty="0">
              <a:latin typeface="Calibri" panose="020F0502020204030204" pitchFamily="34" charset="0"/>
              <a:ea typeface="SimSun" panose="02010600030101010101" pitchFamily="2" charset="-122"/>
              <a:cs typeface="Times New Roman" panose="02020603050405020304" pitchFamily="18" charset="0"/>
            </a:endParaRPr>
          </a:p>
          <a:p>
            <a:pPr marL="228600" marR="0" lvl="0" indent="-228600">
              <a:spcBef>
                <a:spcPts val="0"/>
              </a:spcBef>
              <a:spcAft>
                <a:spcPts val="600"/>
              </a:spcAft>
              <a:buFont typeface="Symbol" panose="05050102010706020507" pitchFamily="18" charset="2"/>
              <a:buChar char=""/>
            </a:pPr>
            <a:r>
              <a:rPr lang="en-US" sz="1000" b="1" dirty="0">
                <a:latin typeface="Calibri" panose="020F0502020204030204" pitchFamily="34" charset="0"/>
                <a:ea typeface="SimSun" panose="02010600030101010101" pitchFamily="2" charset="-122"/>
                <a:cs typeface="Calibri" panose="020F0502020204030204" pitchFamily="34" charset="0"/>
              </a:rPr>
              <a:t>Benevolent grants from foundations and other organizations:</a:t>
            </a:r>
            <a:r>
              <a:rPr lang="en-US" sz="1000" dirty="0">
                <a:latin typeface="Calibri" panose="020F0502020204030204" pitchFamily="34" charset="0"/>
                <a:ea typeface="SimSun" panose="02010600030101010101" pitchFamily="2" charset="-122"/>
                <a:cs typeface="Calibri" panose="020F0502020204030204" pitchFamily="34" charset="0"/>
              </a:rPr>
              <a:t> These grants are for specified purposes that align with the organization’s goals and objectives. They can come from groups that include </a:t>
            </a:r>
            <a:r>
              <a:rPr lang="en-US" sz="1000" i="1" dirty="0">
                <a:latin typeface="Calibri" panose="020F0502020204030204" pitchFamily="34" charset="0"/>
                <a:ea typeface="SimSun" panose="02010600030101010101" pitchFamily="2" charset="-122"/>
                <a:cs typeface="Calibri" panose="020F0502020204030204" pitchFamily="34" charset="0"/>
              </a:rPr>
              <a:t>(</a:t>
            </a:r>
            <a:r>
              <a:rPr lang="en-US" sz="1000" i="1" dirty="0">
                <a:latin typeface="Calibri" panose="020F0502020204030204" pitchFamily="34" charset="0"/>
                <a:ea typeface="SimSun" panose="02010600030101010101" pitchFamily="2" charset="-122"/>
                <a:cs typeface="Calibri" panose="020F0502020204030204" pitchFamily="34" charset="0"/>
                <a:hlinkClick r:id="rId4" action="ppaction://hlinkfile" tooltip=", 2010 #15"/>
              </a:rPr>
              <a:t>25</a:t>
            </a:r>
            <a:r>
              <a:rPr lang="en-US" sz="1000" i="1" dirty="0">
                <a:latin typeface="Calibri" panose="020F0502020204030204" pitchFamily="34" charset="0"/>
                <a:ea typeface="SimSun" panose="02010600030101010101" pitchFamily="2" charset="-122"/>
                <a:cs typeface="Calibri" panose="020F0502020204030204" pitchFamily="34" charset="0"/>
              </a:rPr>
              <a:t>)</a:t>
            </a:r>
            <a:r>
              <a:rPr lang="en-US" sz="1000" dirty="0">
                <a:latin typeface="Calibri" panose="020F0502020204030204" pitchFamily="34" charset="0"/>
                <a:ea typeface="SimSun" panose="02010600030101010101" pitchFamily="2" charset="-122"/>
                <a:cs typeface="Calibri" panose="020F0502020204030204" pitchFamily="34" charset="0"/>
              </a:rPr>
              <a:t>:</a:t>
            </a:r>
            <a:endParaRPr lang="x-none" sz="1000" dirty="0">
              <a:latin typeface="Calibri" panose="020F0502020204030204" pitchFamily="34" charset="0"/>
              <a:ea typeface="SimSun" panose="02010600030101010101" pitchFamily="2" charset="-122"/>
              <a:cs typeface="Times New Roman" panose="02020603050405020304" pitchFamily="18" charset="0"/>
            </a:endParaRPr>
          </a:p>
          <a:p>
            <a:pPr marL="571500" marR="0" lvl="1" indent="-285750">
              <a:spcBef>
                <a:spcPts val="0"/>
              </a:spcBef>
              <a:spcAft>
                <a:spcPts val="0"/>
              </a:spcAft>
              <a:buFont typeface="Wingdings" panose="05000000000000000000" pitchFamily="2" charset="2"/>
              <a:buChar char=""/>
            </a:pPr>
            <a:r>
              <a:rPr lang="en-GB" sz="1000" dirty="0">
                <a:latin typeface="Calibri" panose="020F0502020204030204" pitchFamily="34" charset="0"/>
                <a:ea typeface="Calibri" panose="020F0502020204030204" pitchFamily="34" charset="0"/>
                <a:cs typeface="Calibri" panose="020F0502020204030204" pitchFamily="34" charset="0"/>
              </a:rPr>
              <a:t>Bilateral organizations or government agencies that provide development aid (mainly funding) from a single country and that are accountable to the government and parliament of that country.</a:t>
            </a:r>
            <a:endParaRPr lang="x-none" sz="1000" dirty="0">
              <a:latin typeface="Calibri" panose="020F0502020204030204" pitchFamily="34" charset="0"/>
              <a:ea typeface="Calibri" panose="020F0502020204030204" pitchFamily="34" charset="0"/>
              <a:cs typeface="Arial" panose="020B0604020202020204" pitchFamily="34" charset="0"/>
            </a:endParaRPr>
          </a:p>
          <a:p>
            <a:pPr marL="571500" marR="0" lvl="1" indent="-285750">
              <a:spcBef>
                <a:spcPts val="0"/>
              </a:spcBef>
              <a:spcAft>
                <a:spcPts val="0"/>
              </a:spcAft>
              <a:buFont typeface="Wingdings" panose="05000000000000000000" pitchFamily="2" charset="2"/>
              <a:buChar char=""/>
            </a:pPr>
            <a:r>
              <a:rPr lang="en-GB" sz="1000" dirty="0">
                <a:latin typeface="Calibri" panose="020F0502020204030204" pitchFamily="34" charset="0"/>
                <a:ea typeface="Calibri" panose="020F0502020204030204" pitchFamily="34" charset="0"/>
                <a:cs typeface="Calibri" panose="020F0502020204030204" pitchFamily="34" charset="0"/>
              </a:rPr>
              <a:t>Multilateral organizations including all United Nations agencies, The World Bank, and regional development banks such as the Asia Development Bank, the Africa Development Bank and the Inter-American Development Bank. These are agencies established by intergovernmental agreements and use pooled donations from different countries’ governmental and nongovernmental sources to provide technical and/or financial assistance to recipient countries.</a:t>
            </a:r>
            <a:endParaRPr lang="x-none" sz="1000" dirty="0">
              <a:latin typeface="Calibri" panose="020F0502020204030204" pitchFamily="34" charset="0"/>
              <a:ea typeface="Calibri" panose="020F0502020204030204" pitchFamily="34" charset="0"/>
              <a:cs typeface="Arial" panose="020B0604020202020204" pitchFamily="34" charset="0"/>
            </a:endParaRPr>
          </a:p>
          <a:p>
            <a:pPr marL="571500" marR="0" lvl="1" indent="-285750">
              <a:spcBef>
                <a:spcPts val="0"/>
              </a:spcBef>
              <a:spcAft>
                <a:spcPts val="0"/>
              </a:spcAft>
              <a:buFont typeface="Wingdings" panose="05000000000000000000" pitchFamily="2" charset="2"/>
              <a:buChar char=""/>
            </a:pPr>
            <a:r>
              <a:rPr lang="en-GB" sz="1000" dirty="0">
                <a:latin typeface="Calibri" panose="020F0502020204030204" pitchFamily="34" charset="0"/>
                <a:ea typeface="Calibri" panose="020F0502020204030204" pitchFamily="34" charset="0"/>
                <a:cs typeface="Calibri" panose="020F0502020204030204" pitchFamily="34" charset="0"/>
              </a:rPr>
              <a:t>The European Commission, which technically is a multilateral organization although its funding and operating procedures most closely resemble those of bilateral organizations.</a:t>
            </a:r>
            <a:endParaRPr lang="x-none" sz="1000" dirty="0">
              <a:latin typeface="Calibri" panose="020F0502020204030204" pitchFamily="34" charset="0"/>
              <a:ea typeface="Calibri" panose="020F0502020204030204" pitchFamily="34" charset="0"/>
              <a:cs typeface="Arial" panose="020B0604020202020204" pitchFamily="34" charset="0"/>
            </a:endParaRPr>
          </a:p>
          <a:p>
            <a:pPr marL="571500" marR="0" lvl="1" indent="-285750">
              <a:spcBef>
                <a:spcPts val="0"/>
              </a:spcBef>
              <a:spcAft>
                <a:spcPts val="0"/>
              </a:spcAft>
              <a:buFont typeface="Wingdings" panose="05000000000000000000" pitchFamily="2" charset="2"/>
              <a:buChar char=""/>
            </a:pPr>
            <a:r>
              <a:rPr lang="en-GB" sz="1000" dirty="0">
                <a:latin typeface="Calibri" panose="020F0502020204030204" pitchFamily="34" charset="0"/>
                <a:ea typeface="Calibri" panose="020F0502020204030204" pitchFamily="34" charset="0"/>
                <a:cs typeface="Calibri" panose="020F0502020204030204" pitchFamily="34" charset="0"/>
              </a:rPr>
              <a:t>Global </a:t>
            </a:r>
            <a:r>
              <a:rPr lang="en-GB" sz="1000" dirty="0" err="1">
                <a:latin typeface="Calibri" panose="020F0502020204030204" pitchFamily="34" charset="0"/>
                <a:ea typeface="Calibri" panose="020F0502020204030204" pitchFamily="34" charset="0"/>
                <a:cs typeface="Calibri" panose="020F0502020204030204" pitchFamily="34" charset="0"/>
              </a:rPr>
              <a:t>public</a:t>
            </a:r>
            <a:r>
              <a:rPr lang="en-GB" sz="1000" dirty="0" err="1">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en-GB" sz="1000" dirty="0" err="1">
                <a:latin typeface="Calibri" panose="020F0502020204030204" pitchFamily="34" charset="0"/>
                <a:ea typeface="Calibri" panose="020F0502020204030204" pitchFamily="34" charset="0"/>
                <a:cs typeface="Calibri" panose="020F0502020204030204" pitchFamily="34" charset="0"/>
              </a:rPr>
              <a:t>private</a:t>
            </a:r>
            <a:r>
              <a:rPr lang="en-GB" sz="1000" dirty="0">
                <a:latin typeface="Calibri" panose="020F0502020204030204" pitchFamily="34" charset="0"/>
                <a:ea typeface="Calibri" panose="020F0502020204030204" pitchFamily="34" charset="0"/>
                <a:cs typeface="Calibri" panose="020F0502020204030204" pitchFamily="34" charset="0"/>
              </a:rPr>
              <a:t> partnerships, such as the Global Fund for AIDS, Tuberculosis and Malaria.</a:t>
            </a:r>
            <a:endParaRPr lang="x-none" sz="1000" dirty="0">
              <a:latin typeface="Calibri" panose="020F0502020204030204" pitchFamily="34" charset="0"/>
              <a:ea typeface="Calibri" panose="020F0502020204030204" pitchFamily="34" charset="0"/>
              <a:cs typeface="Arial" panose="020B0604020202020204" pitchFamily="34" charset="0"/>
            </a:endParaRPr>
          </a:p>
          <a:p>
            <a:pPr marL="571500" marR="0" lvl="1" indent="-285750">
              <a:spcBef>
                <a:spcPts val="0"/>
              </a:spcBef>
              <a:spcAft>
                <a:spcPts val="600"/>
              </a:spcAft>
              <a:buFont typeface="Wingdings" panose="05000000000000000000" pitchFamily="2" charset="2"/>
              <a:buChar char=""/>
            </a:pPr>
            <a:r>
              <a:rPr lang="en-GB" sz="1000" dirty="0">
                <a:latin typeface="Calibri" panose="020F0502020204030204" pitchFamily="34" charset="0"/>
                <a:ea typeface="Calibri" panose="020F0502020204030204" pitchFamily="34" charset="0"/>
                <a:cs typeface="Calibri" panose="020F0502020204030204" pitchFamily="34" charset="0"/>
              </a:rPr>
              <a:t>Private foundations (international and national) that focus specifically on providing financial support to DPOs, such as the Disability Rights Fund.</a:t>
            </a:r>
            <a:endParaRPr lang="x-none" sz="1000" dirty="0">
              <a:latin typeface="Calibri" panose="020F0502020204030204" pitchFamily="34" charset="0"/>
              <a:ea typeface="Calibri" panose="020F0502020204030204" pitchFamily="34" charset="0"/>
              <a:cs typeface="Arial" panose="020B0604020202020204" pitchFamily="34" charset="0"/>
            </a:endParaRPr>
          </a:p>
          <a:p>
            <a:pPr marL="228600" marR="0" lvl="0" indent="-228600">
              <a:spcBef>
                <a:spcPts val="0"/>
              </a:spcBef>
              <a:spcAft>
                <a:spcPts val="0"/>
              </a:spcAft>
              <a:buFont typeface="Symbol" panose="05050102010706020507" pitchFamily="18" charset="2"/>
              <a:buChar char=""/>
              <a:tabLst>
                <a:tab pos="228600" algn="l"/>
              </a:tabLst>
            </a:pPr>
            <a:r>
              <a:rPr lang="en-US" sz="1000" b="1" dirty="0">
                <a:latin typeface="Calibri" panose="020F0502020204030204" pitchFamily="34" charset="0"/>
                <a:ea typeface="SimSun" panose="02010600030101010101" pitchFamily="2" charset="-122"/>
                <a:cs typeface="Times New Roman" panose="02020603050405020304" pitchFamily="18" charset="0"/>
              </a:rPr>
              <a:t>Government projects:</a:t>
            </a:r>
            <a:r>
              <a:rPr lang="en-US" sz="1000" dirty="0">
                <a:latin typeface="Calibri" panose="020F0502020204030204" pitchFamily="34" charset="0"/>
                <a:ea typeface="SimSun" panose="02010600030101010101" pitchFamily="2" charset="-122"/>
                <a:cs typeface="Times New Roman" panose="02020603050405020304" pitchFamily="18" charset="0"/>
              </a:rPr>
              <a:t> The government may want to contract the organization to deliver services when these align with national priorities. For instance, a government that has reformed its national law or policy to align with the CRPD may contract the services of an organization to build capacity on the rights of persons with disabilities among key national actors and stakeholders. </a:t>
            </a:r>
            <a:endParaRPr lang="x-none" sz="1000" dirty="0">
              <a:latin typeface="Calibri" panose="020F0502020204030204" pitchFamily="34" charset="0"/>
              <a:ea typeface="SimSun" panose="02010600030101010101" pitchFamily="2" charset="-122"/>
              <a:cs typeface="Times New Roman" panose="02020603050405020304" pitchFamily="18" charset="0"/>
            </a:endParaRPr>
          </a:p>
          <a:p>
            <a:pPr marL="228600" marR="0" lvl="0" indent="-228600">
              <a:spcBef>
                <a:spcPts val="0"/>
              </a:spcBef>
              <a:spcAft>
                <a:spcPts val="0"/>
              </a:spcAft>
              <a:buFont typeface="Symbol" panose="05050102010706020507" pitchFamily="18" charset="2"/>
              <a:buChar char=""/>
              <a:tabLst>
                <a:tab pos="228600" algn="l"/>
              </a:tabLst>
            </a:pPr>
            <a:r>
              <a:rPr lang="en-US" sz="1000" b="1" dirty="0">
                <a:latin typeface="Calibri" panose="020F0502020204030204" pitchFamily="34" charset="0"/>
                <a:ea typeface="SimSun" panose="02010600030101010101" pitchFamily="2" charset="-122"/>
                <a:cs typeface="Times New Roman" panose="02020603050405020304" pitchFamily="18" charset="0"/>
              </a:rPr>
              <a:t>Charitable and religious organizations:</a:t>
            </a:r>
            <a:r>
              <a:rPr lang="en-US" sz="1000" dirty="0">
                <a:latin typeface="Calibri" panose="020F0502020204030204" pitchFamily="34" charset="0"/>
                <a:ea typeface="SimSun" panose="02010600030101010101" pitchFamily="2" charset="-122"/>
                <a:cs typeface="Times New Roman" panose="02020603050405020304" pitchFamily="18" charset="0"/>
              </a:rPr>
              <a:t> Both of these types of organizations are generally amenable to helping and supporting groups who experience marginalization. An organization that champions the rights of people with psychosocial, intellectual or cognitive disabilities or that provides psychosocial support is well suited to partner with charitable or religious organizations. </a:t>
            </a:r>
            <a:endParaRPr lang="x-none" sz="1000" dirty="0">
              <a:latin typeface="Calibri" panose="020F0502020204030204" pitchFamily="34" charset="0"/>
              <a:ea typeface="SimSun" panose="02010600030101010101" pitchFamily="2" charset="-122"/>
              <a:cs typeface="Times New Roman" panose="02020603050405020304" pitchFamily="18" charset="0"/>
            </a:endParaRPr>
          </a:p>
          <a:p>
            <a:pPr marL="228600" indent="-228600">
              <a:buFont typeface="Symbol" panose="05050102010706020507" pitchFamily="18" charset="2"/>
              <a:buChar char=""/>
              <a:tabLst>
                <a:tab pos="228600" algn="l"/>
              </a:tabLst>
            </a:pPr>
            <a:r>
              <a:rPr lang="en-US" sz="1000" b="1" dirty="0">
                <a:latin typeface="Calibri" panose="020F0502020204030204" pitchFamily="34" charset="0"/>
                <a:ea typeface="SimSun" panose="02010600030101010101" pitchFamily="2" charset="-122"/>
                <a:cs typeface="Times New Roman" panose="02020603050405020304" pitchFamily="18" charset="0"/>
              </a:rPr>
              <a:t>Sponsors:</a:t>
            </a:r>
            <a:r>
              <a:rPr lang="en-US" sz="1000" dirty="0">
                <a:latin typeface="Calibri" panose="020F0502020204030204" pitchFamily="34" charset="0"/>
                <a:ea typeface="SimSun" panose="02010600030101010101" pitchFamily="2" charset="-122"/>
                <a:cs typeface="Times New Roman" panose="02020603050405020304" pitchFamily="18" charset="0"/>
              </a:rPr>
              <a:t> Sponsors may provide assistance or advice in a variety of areas, including providing equipment, technical, management or legal support and publicity. Sponsors can also offer grants or in-kind donations for such things as snacks, social outings and excursions. A civil society organization may receive support from a sponsor, but it is advisable that the organization continues to function autonomously to avoid potential conflicts of interest. </a:t>
            </a:r>
            <a:endParaRPr lang="x-none" sz="1000" dirty="0">
              <a:latin typeface="Calibri" panose="020F0502020204030204" pitchFamily="34" charset="0"/>
              <a:ea typeface="SimSun" panose="02010600030101010101" pitchFamily="2" charset="-122"/>
              <a:cs typeface="Times New Roman" panose="02020603050405020304" pitchFamily="18" charset="0"/>
            </a:endParaRPr>
          </a:p>
          <a:p>
            <a:pPr marL="228600" indent="-228600">
              <a:buFont typeface="Symbol" panose="05050102010706020507" pitchFamily="18" charset="2"/>
              <a:buChar char=""/>
              <a:tabLst>
                <a:tab pos="228600" algn="l"/>
              </a:tabLst>
            </a:pPr>
            <a:r>
              <a:rPr lang="en-US" sz="1000" b="1" dirty="0">
                <a:latin typeface="Calibri" panose="020F0502020204030204" pitchFamily="34" charset="0"/>
                <a:ea typeface="SimSun" panose="02010600030101010101" pitchFamily="2" charset="-122"/>
                <a:cs typeface="Times New Roman" panose="02020603050405020304" pitchFamily="18" charset="0"/>
              </a:rPr>
              <a:t>Businesses and industry: </a:t>
            </a:r>
            <a:r>
              <a:rPr lang="en-US" sz="1000" dirty="0">
                <a:latin typeface="Calibri" panose="020F0502020204030204" pitchFamily="34" charset="0"/>
                <a:ea typeface="SimSun" panose="02010600030101010101" pitchFamily="2" charset="-122"/>
                <a:cs typeface="Times New Roman" panose="02020603050405020304" pitchFamily="18" charset="0"/>
              </a:rPr>
              <a:t>Resources from the private sector can often be very helpful in allowing the organization to carry out its planned activities. Private-sector funding can come from a variety of sources, including foundations, corporations and individual donors. If the organization does partner with or acquire funds from a business or an industry, it is important to be sure that there is no conflict of interest between the organization and that business, particularly with regard to the pharmaceutical, tobacco and arms industries (</a:t>
            </a:r>
            <a:r>
              <a:rPr lang="en-US" sz="1000" dirty="0">
                <a:latin typeface="Calibri" panose="020F0502020204030204" pitchFamily="34" charset="0"/>
                <a:ea typeface="SimSun" panose="02010600030101010101" pitchFamily="2" charset="-122"/>
                <a:cs typeface="Times New Roman" panose="02020603050405020304" pitchFamily="18" charset="0"/>
                <a:hlinkClick r:id="rId5" action="ppaction://hlinkfile" tooltip=",  #283"/>
              </a:rPr>
              <a:t>26</a:t>
            </a:r>
            <a:r>
              <a:rPr lang="en-US" sz="1000" dirty="0">
                <a:latin typeface="Calibri" panose="020F0502020204030204" pitchFamily="34" charset="0"/>
                <a:ea typeface="SimSun" panose="02010600030101010101" pitchFamily="2" charset="-122"/>
                <a:cs typeface="Times New Roman" panose="02020603050405020304" pitchFamily="18" charset="0"/>
              </a:rPr>
              <a:t>).</a:t>
            </a:r>
            <a:endParaRPr lang="x-none" sz="1000" dirty="0">
              <a:latin typeface="Calibri" panose="020F0502020204030204" pitchFamily="34" charset="0"/>
              <a:ea typeface="SimSun" panose="02010600030101010101" pitchFamily="2" charset="-122"/>
              <a:cs typeface="Times New Roman" panose="02020603050405020304" pitchFamily="18" charset="0"/>
            </a:endParaRPr>
          </a:p>
          <a:p>
            <a:pPr marL="228600" indent="-228600">
              <a:buFont typeface="Symbol" panose="05050102010706020507" pitchFamily="18" charset="2"/>
              <a:buChar char=""/>
              <a:tabLst>
                <a:tab pos="228600" algn="l"/>
              </a:tabLst>
            </a:pPr>
            <a:r>
              <a:rPr lang="en-US" sz="1000" b="1" dirty="0">
                <a:latin typeface="Calibri" panose="020F0502020204030204" pitchFamily="34" charset="0"/>
                <a:ea typeface="SimSun" panose="02010600030101010101" pitchFamily="2" charset="-122"/>
                <a:cs typeface="Times New Roman" panose="02020603050405020304" pitchFamily="18" charset="0"/>
              </a:rPr>
              <a:t>Other fundraising activities: </a:t>
            </a:r>
            <a:r>
              <a:rPr lang="en-US" sz="1000" dirty="0">
                <a:latin typeface="Calibri" panose="020F0502020204030204" pitchFamily="34" charset="0"/>
                <a:ea typeface="SimSun" panose="02010600030101010101" pitchFamily="2" charset="-122"/>
                <a:cs typeface="Times New Roman" panose="02020603050405020304" pitchFamily="18" charset="0"/>
              </a:rPr>
              <a:t>These will vary according to the resources available to the organization, the cultural context and the target audience. Some common activities include music or theatre shows; auctioning of services such as dance lessons, sewing classes, or sports instruction; “cooking-for-a-cause” or raffle or lottery evenings with fees for participation; and more. </a:t>
            </a:r>
            <a:endParaRPr lang="x-none" sz="1000" dirty="0">
              <a:latin typeface="Calibri" panose="020F0502020204030204" pitchFamily="34" charset="0"/>
              <a:ea typeface="SimSun" panose="02010600030101010101" pitchFamily="2" charset="-122"/>
              <a:cs typeface="Times New Roman" panose="02020603050405020304" pitchFamily="18" charset="0"/>
            </a:endParaRPr>
          </a:p>
          <a:p>
            <a:endParaRPr lang="x-none" sz="1000" dirty="0"/>
          </a:p>
        </p:txBody>
      </p:sp>
      <p:sp>
        <p:nvSpPr>
          <p:cNvPr id="4" name="Slide Number Placeholder 3"/>
          <p:cNvSpPr>
            <a:spLocks noGrp="1"/>
          </p:cNvSpPr>
          <p:nvPr>
            <p:ph type="sldNum" sz="quarter" idx="5"/>
          </p:nvPr>
        </p:nvSpPr>
        <p:spPr/>
        <p:txBody>
          <a:bodyPr/>
          <a:lstStyle/>
          <a:p>
            <a:fld id="{D35B9E1D-7BB2-4B83-BB15-79E642ABEF23}" type="slidenum">
              <a:rPr lang="x-none" smtClean="0"/>
              <a:t>49</a:t>
            </a:fld>
            <a:endParaRPr lang="x-none"/>
          </a:p>
        </p:txBody>
      </p:sp>
    </p:spTree>
    <p:extLst>
      <p:ext uri="{BB962C8B-B14F-4D97-AF65-F5344CB8AC3E}">
        <p14:creationId xmlns:p14="http://schemas.microsoft.com/office/powerpoint/2010/main" val="149030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457200"/>
            <a:ext cx="5087937" cy="2862263"/>
          </a:xfrm>
        </p:spPr>
      </p:sp>
      <p:sp>
        <p:nvSpPr>
          <p:cNvPr id="3" name="Notes Placeholder 2"/>
          <p:cNvSpPr>
            <a:spLocks noGrp="1"/>
          </p:cNvSpPr>
          <p:nvPr>
            <p:ph type="body" idx="1"/>
          </p:nvPr>
        </p:nvSpPr>
        <p:spPr>
          <a:xfrm>
            <a:off x="685006" y="3319463"/>
            <a:ext cx="5878506" cy="5623226"/>
          </a:xfrm>
        </p:spPr>
        <p:txBody>
          <a:bodyPr/>
          <a:lstStyle/>
          <a:p>
            <a:pPr marL="171450" indent="-171450">
              <a:buFont typeface="Arial" panose="020B0604020202020204" pitchFamily="34" charset="0"/>
              <a:buChar char="•"/>
            </a:pPr>
            <a:r>
              <a:rPr lang="en-US" dirty="0"/>
              <a:t>We use the terms “people who are using” or “who have previously used” mental health and related services to refer to people who do not necessarily identify as having a disability but who have a variety of experiences applicable to this training.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addition, the use of the term “mental health and social services” in these modules refers to a wide range of services currently being provided by countries including, for example, community mental health </a:t>
            </a:r>
            <a:r>
              <a:rPr lang="en-US" dirty="0" err="1"/>
              <a:t>centres</a:t>
            </a:r>
            <a:r>
              <a:rPr lang="en-US" dirty="0"/>
              <a:t>, primary care clinics, outpatient services, psychiatric hospitals, psychiatric wards in general hospitals, rehabilitation </a:t>
            </a:r>
            <a:r>
              <a:rPr lang="en-US" dirty="0" err="1"/>
              <a:t>centres</a:t>
            </a:r>
            <a:r>
              <a:rPr lang="en-US" dirty="0"/>
              <a:t>, traditional healers, day care </a:t>
            </a:r>
            <a:r>
              <a:rPr lang="en-US" dirty="0" err="1"/>
              <a:t>centres</a:t>
            </a:r>
            <a:r>
              <a:rPr lang="en-US" dirty="0"/>
              <a:t>, homes for older people, and other “group” homes, as well as home-based services and services and supports offering alternatives to traditional mental health or social services, provided by a wide range of health and social care providers within public, private and nongovernmental sectors.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terminology adopted in this document has been selected for the sake of inclusiveness. </a:t>
            </a:r>
          </a:p>
          <a:p>
            <a:pPr marL="628650" lvl="1" indent="-171450">
              <a:buFont typeface="Arial" panose="020B0604020202020204" pitchFamily="34" charset="0"/>
              <a:buChar char="•"/>
            </a:pPr>
            <a:r>
              <a:rPr lang="en-US" dirty="0"/>
              <a:t>It is an individual choice to self-identify with certain expressions or concepts, but human rights still apply to everyone, everywhere. </a:t>
            </a:r>
          </a:p>
          <a:p>
            <a:pPr marL="628650" lvl="1" indent="-171450">
              <a:buFont typeface="Arial" panose="020B0604020202020204" pitchFamily="34" charset="0"/>
              <a:buChar char="•"/>
            </a:pPr>
            <a:r>
              <a:rPr lang="en-US" dirty="0"/>
              <a:t>Above all, a diagnosis or disability should never define a person. </a:t>
            </a:r>
          </a:p>
          <a:p>
            <a:pPr marL="628650" lvl="1" indent="-171450">
              <a:buFont typeface="Arial" panose="020B0604020202020204" pitchFamily="34" charset="0"/>
              <a:buChar char="•"/>
            </a:pPr>
            <a:r>
              <a:rPr lang="en-US" dirty="0"/>
              <a:t>We are all individuals, with a unique social context, personality, autonomy, dreams, goals and aspirations and relationships with others.</a:t>
            </a: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a:t>
            </a:fld>
            <a:endParaRPr lang="en-GB"/>
          </a:p>
        </p:txBody>
      </p:sp>
    </p:spTree>
    <p:extLst>
      <p:ext uri="{BB962C8B-B14F-4D97-AF65-F5344CB8AC3E}">
        <p14:creationId xmlns:p14="http://schemas.microsoft.com/office/powerpoint/2010/main" val="36817908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09575"/>
            <a:ext cx="5486400" cy="3086100"/>
          </a:xfrm>
        </p:spPr>
      </p:sp>
      <p:sp>
        <p:nvSpPr>
          <p:cNvPr id="3" name="Notes Placeholder 2"/>
          <p:cNvSpPr>
            <a:spLocks noGrp="1"/>
          </p:cNvSpPr>
          <p:nvPr>
            <p:ph type="body" idx="1"/>
          </p:nvPr>
        </p:nvSpPr>
        <p:spPr>
          <a:xfrm>
            <a:off x="581025" y="3895725"/>
            <a:ext cx="5591175" cy="4105275"/>
          </a:xfrm>
        </p:spPr>
        <p:txBody>
          <a:bodyPr/>
          <a:lstStyle/>
          <a:p>
            <a:pPr>
              <a:spcAft>
                <a:spcPts val="600"/>
              </a:spcAft>
            </a:pPr>
            <a:endParaRPr lang="en-US" b="1" u="sng" dirty="0"/>
          </a:p>
          <a:p>
            <a:pPr>
              <a:spcAft>
                <a:spcPts val="600"/>
              </a:spcAft>
            </a:pPr>
            <a:r>
              <a:rPr lang="en-US" b="1" u="sng" dirty="0"/>
              <a:t>Funding (3)</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If the organization needs to complete a formal application for additional funding, the group will need to explain how the additional funding will contribute to expected achievements and outcomes.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this context, the organization should describe its current activities and what it has achieved so far (see section </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Monitoring and evaluation</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completing a funding application, it is useful to reference current research which supports the need for, and effectiveness of, the activities being implemented by the organization.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example, there is a growing body of evidence suggesting the benefits of providing peer support services and having people with psychosocial, intellectual or cognitive disabilities lead advocacy actions </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 2013 #225">
                  <a:extLst>
                    <a:ext uri="{A12FA001-AC4F-418D-AE19-62706E023703}">
                      <ahyp:hlinkClr xmlns:ahyp="http://schemas.microsoft.com/office/drawing/2018/hyperlinkcolor" val="tx"/>
                    </a:ext>
                  </a:extLst>
                </a:hlinkClick>
              </a:rPr>
              <a:t>27</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advise government on the direction and evaluation of mental health and social services, policy and law.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Enlisting people who are skilled in grant writing or providing training to members of the organization who wish to take on this task can increase the likelihood of successful applications.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D35B9E1D-7BB2-4B83-BB15-79E642ABEF23}" type="slidenum">
              <a:rPr lang="x-none" smtClean="0"/>
              <a:t>50</a:t>
            </a:fld>
            <a:endParaRPr lang="x-none"/>
          </a:p>
        </p:txBody>
      </p:sp>
    </p:spTree>
    <p:extLst>
      <p:ext uri="{BB962C8B-B14F-4D97-AF65-F5344CB8AC3E}">
        <p14:creationId xmlns:p14="http://schemas.microsoft.com/office/powerpoint/2010/main" val="31976768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74663"/>
            <a:ext cx="5486400" cy="3086100"/>
          </a:xfrm>
        </p:spPr>
      </p:sp>
      <p:sp>
        <p:nvSpPr>
          <p:cNvPr id="3" name="Notes Placeholder 2"/>
          <p:cNvSpPr>
            <a:spLocks noGrp="1"/>
          </p:cNvSpPr>
          <p:nvPr>
            <p:ph type="body" idx="1"/>
          </p:nvPr>
        </p:nvSpPr>
        <p:spPr>
          <a:noFill/>
        </p:spPr>
        <p:txBody>
          <a:bodyPr/>
          <a:lstStyle/>
          <a:p>
            <a:r>
              <a:rPr lang="en-US" b="1" dirty="0"/>
              <a:t>HANDOUT 12</a:t>
            </a:r>
          </a:p>
          <a:p>
            <a:endParaRPr lang="en-US" b="1" dirty="0"/>
          </a:p>
          <a:p>
            <a:r>
              <a:rPr lang="en-US" b="1" dirty="0"/>
              <a:t>NOUSPR</a:t>
            </a:r>
          </a:p>
          <a:p>
            <a:r>
              <a:rPr lang="en-US" dirty="0" err="1"/>
              <a:t>Badege</a:t>
            </a:r>
            <a:r>
              <a:rPr lang="en-US" dirty="0"/>
              <a:t> S. Personal communication. 2016</a:t>
            </a:r>
            <a:r>
              <a:rPr lang="en-US" b="1" dirty="0"/>
              <a:t>.</a:t>
            </a:r>
          </a:p>
          <a:p>
            <a:endParaRPr lang="en-US" dirty="0"/>
          </a:p>
          <a:p>
            <a:r>
              <a:rPr lang="en-US" b="1" dirty="0" err="1"/>
              <a:t>Heartsounds</a:t>
            </a:r>
            <a:r>
              <a:rPr lang="en-US" b="1" dirty="0"/>
              <a:t> Uganda</a:t>
            </a:r>
          </a:p>
          <a:p>
            <a:r>
              <a:rPr lang="en-US" dirty="0" err="1"/>
              <a:t>Heartsounds</a:t>
            </a:r>
            <a:r>
              <a:rPr lang="en-US" dirty="0"/>
              <a:t>: About [Facebook page]. Kampala: </a:t>
            </a:r>
            <a:r>
              <a:rPr lang="en-US" dirty="0" err="1"/>
              <a:t>Heartsounds</a:t>
            </a:r>
            <a:r>
              <a:rPr lang="en-US" dirty="0"/>
              <a:t>. (https://www.facebook.com/pg/Heartsounds-Uganda-182799188438059/about/?ref=page_internal, accessed 24 February 2017).</a:t>
            </a:r>
          </a:p>
          <a:p>
            <a:r>
              <a:rPr lang="en-GB" dirty="0" err="1">
                <a:latin typeface="Calibri" panose="020F0502020204030204" pitchFamily="34" charset="0"/>
                <a:ea typeface="Calibri" panose="020F0502020204030204" pitchFamily="34" charset="0"/>
              </a:rPr>
              <a:t>Atukunda</a:t>
            </a:r>
            <a:r>
              <a:rPr lang="en-GB" dirty="0">
                <a:latin typeface="Calibri" panose="020F0502020204030204" pitchFamily="34" charset="0"/>
                <a:ea typeface="Calibri" panose="020F0502020204030204" pitchFamily="34" charset="0"/>
              </a:rPr>
              <a:t> J. Personal communication. 2015.</a:t>
            </a:r>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51</a:t>
            </a:fld>
            <a:endParaRPr lang="x-none"/>
          </a:p>
        </p:txBody>
      </p:sp>
    </p:spTree>
    <p:extLst>
      <p:ext uri="{BB962C8B-B14F-4D97-AF65-F5344CB8AC3E}">
        <p14:creationId xmlns:p14="http://schemas.microsoft.com/office/powerpoint/2010/main" val="26056862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a:lstStyle/>
          <a:p>
            <a:pPr algn="just"/>
            <a:r>
              <a:rPr lang="en-US" sz="1600" b="1" dirty="0">
                <a:solidFill>
                  <a:schemeClr val="accent1">
                    <a:lumMod val="60000"/>
                    <a:lumOff val="40000"/>
                  </a:schemeClr>
                </a:solidFill>
                <a:latin typeface="Calibri" panose="020F0502020204030204" pitchFamily="34" charset="0"/>
                <a:ea typeface="SimSun" panose="02010600030101010101" pitchFamily="2" charset="-122"/>
                <a:cs typeface="Arial" panose="020B0604020202020204" pitchFamily="34" charset="0"/>
              </a:rPr>
              <a:t>4. Day-to-day operations of the organization</a:t>
            </a:r>
            <a:endParaRPr lang="en-GB" sz="1600" b="1" dirty="0">
              <a:solidFill>
                <a:schemeClr val="accent1">
                  <a:lumMod val="60000"/>
                  <a:lumOff val="40000"/>
                </a:schemeClr>
              </a:solidFill>
              <a:latin typeface="Calibri" panose="020F0502020204030204" pitchFamily="34" charset="0"/>
              <a:ea typeface="SimSun" panose="02010600030101010101" pitchFamily="2" charset="-122"/>
              <a:cs typeface="Arial" panose="020B0604020202020204" pitchFamily="34" charset="0"/>
            </a:endParaRPr>
          </a:p>
          <a:p>
            <a:pPr algn="just"/>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Once a civil society organization has been established, a new set of considerations enters into play and needs to be addressed in order to effectively manage the organization’s day-to-day operations – including:</a:t>
            </a:r>
          </a:p>
          <a:p>
            <a:pPr marL="628650" lvl="1"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leadership, </a:t>
            </a:r>
          </a:p>
          <a:p>
            <a:pPr marL="628650" lvl="1"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members’ responsibilities, </a:t>
            </a:r>
          </a:p>
          <a:p>
            <a:pPr marL="628650" lvl="1"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conducting meetings, </a:t>
            </a:r>
          </a:p>
          <a:p>
            <a:pPr marL="628650" lvl="1"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communication within the organization, </a:t>
            </a:r>
          </a:p>
          <a:p>
            <a:pPr marL="628650" lvl="1"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and effective promotion to build and strengthen the organization and its activities.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52</a:t>
            </a:fld>
            <a:endParaRPr lang="x-none"/>
          </a:p>
        </p:txBody>
      </p:sp>
    </p:spTree>
    <p:extLst>
      <p:ext uri="{BB962C8B-B14F-4D97-AF65-F5344CB8AC3E}">
        <p14:creationId xmlns:p14="http://schemas.microsoft.com/office/powerpoint/2010/main" val="17280699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406400"/>
            <a:ext cx="4152900" cy="2336800"/>
          </a:xfrm>
        </p:spPr>
      </p:sp>
      <p:sp>
        <p:nvSpPr>
          <p:cNvPr id="3" name="Notes Placeholder 2"/>
          <p:cNvSpPr>
            <a:spLocks noGrp="1"/>
          </p:cNvSpPr>
          <p:nvPr>
            <p:ph type="body" idx="1"/>
          </p:nvPr>
        </p:nvSpPr>
        <p:spPr>
          <a:xfrm>
            <a:off x="420914" y="2994660"/>
            <a:ext cx="5751286" cy="5006340"/>
          </a:xfrm>
        </p:spPr>
        <p:txBody>
          <a:bodyPr/>
          <a:lstStyle/>
          <a:p>
            <a:pPr marL="457200" marR="0" indent="-457200" algn="just">
              <a:spcBef>
                <a:spcPts val="0"/>
              </a:spcBef>
              <a:spcAft>
                <a:spcPts val="0"/>
              </a:spcAft>
            </a:pPr>
            <a:r>
              <a:rPr lang="en-GB" b="1" dirty="0">
                <a:solidFill>
                  <a:srgbClr val="002060"/>
                </a:solidFill>
                <a:latin typeface="Calibri" panose="020F0502020204030204" pitchFamily="34" charset="0"/>
                <a:ea typeface="SimSun" panose="02010600030101010101" pitchFamily="2" charset="-122"/>
                <a:cs typeface="Arial" panose="020B0604020202020204" pitchFamily="34" charset="0"/>
              </a:rPr>
              <a:t>Leadership </a:t>
            </a:r>
            <a:endParaRPr lang="x-none" dirty="0">
              <a:solidFill>
                <a:srgbClr val="00206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221E1F"/>
                </a:solidFill>
                <a:latin typeface="Calibri" panose="020F0502020204030204" pitchFamily="34" charset="0"/>
                <a:ea typeface="SimSun" panose="02010600030101010101" pitchFamily="2" charset="-122"/>
                <a:cs typeface="Calibri" panose="020F0502020204030204" pitchFamily="34" charset="0"/>
              </a:rPr>
              <a:t>Effective leaders contribute to an organization’s success. Leadership should be sensitive to social and cultural factors such as relevant community, cultural and gender norms. </a:t>
            </a:r>
          </a:p>
          <a:p>
            <a:pPr marL="628650" lvl="1" indent="-171450" algn="just">
              <a:spcAft>
                <a:spcPts val="600"/>
              </a:spcAft>
              <a:buFont typeface="Arial" panose="020B0604020202020204" pitchFamily="34" charset="0"/>
              <a:buChar char="•"/>
            </a:pPr>
            <a:r>
              <a:rPr lang="en-GB" dirty="0">
                <a:solidFill>
                  <a:srgbClr val="221E1F"/>
                </a:solidFill>
                <a:latin typeface="Calibri" panose="020F0502020204030204" pitchFamily="34" charset="0"/>
                <a:ea typeface="SimSun" panose="02010600030101010101" pitchFamily="2" charset="-122"/>
                <a:cs typeface="Calibri" panose="020F0502020204030204" pitchFamily="34" charset="0"/>
              </a:rPr>
              <a:t>For instance, some organizations may implement activities that are appropriate only for women (or may even be composed only of women) or have branches that are targeted specifically toward young people.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221E1F"/>
                </a:solidFill>
                <a:latin typeface="Calibri" panose="020F0502020204030204" pitchFamily="34" charset="0"/>
                <a:ea typeface="SimSun" panose="02010600030101010101" pitchFamily="2" charset="-122"/>
                <a:cs typeface="Calibri" panose="020F0502020204030204" pitchFamily="34" charset="0"/>
              </a:rPr>
              <a:t>Leadership of the organization is important and should be discussed with all members, as should the leadership structure – e.g. whether it is formal or informal and the types of rules and procedures governing the organization and its activities.</a:t>
            </a:r>
          </a:p>
          <a:p>
            <a:pPr marL="171450" indent="-171450" algn="just">
              <a:spcAft>
                <a:spcPts val="600"/>
              </a:spcAft>
              <a:buFont typeface="Arial" panose="020B0604020202020204" pitchFamily="34" charset="0"/>
              <a:buChar char="•"/>
            </a:pPr>
            <a:r>
              <a:rPr lang="en-GB" dirty="0">
                <a:solidFill>
                  <a:srgbClr val="221E1F"/>
                </a:solidFill>
                <a:latin typeface="Calibri" panose="020F0502020204030204" pitchFamily="34" charset="0"/>
                <a:ea typeface="SimSun" panose="02010600030101010101" pitchFamily="2" charset="-122"/>
                <a:cs typeface="Calibri" panose="020F0502020204030204" pitchFamily="34" charset="0"/>
              </a:rPr>
              <a:t>While the organization is still being established, someone may already be acting in the role of group leader. </a:t>
            </a:r>
          </a:p>
          <a:p>
            <a:pPr marL="171450" indent="-171450" algn="just">
              <a:spcAft>
                <a:spcPts val="600"/>
              </a:spcAft>
              <a:buFont typeface="Arial" panose="020B0604020202020204" pitchFamily="34" charset="0"/>
              <a:buChar char="•"/>
            </a:pPr>
            <a:r>
              <a:rPr lang="en-GB" dirty="0">
                <a:solidFill>
                  <a:srgbClr val="221E1F"/>
                </a:solidFill>
                <a:latin typeface="Calibri" panose="020F0502020204030204" pitchFamily="34" charset="0"/>
                <a:ea typeface="SimSun" panose="02010600030101010101" pitchFamily="2" charset="-122"/>
                <a:cs typeface="Calibri" panose="020F0502020204030204" pitchFamily="34" charset="0"/>
              </a:rPr>
              <a:t>This may be because the person is the founder of the organization or because the person is taking on important responsibilities. </a:t>
            </a:r>
          </a:p>
          <a:p>
            <a:pPr marL="171450" indent="-171450" algn="just">
              <a:spcAft>
                <a:spcPts val="600"/>
              </a:spcAft>
              <a:buFont typeface="Arial" panose="020B0604020202020204" pitchFamily="34" charset="0"/>
              <a:buChar char="•"/>
            </a:pPr>
            <a:r>
              <a:rPr lang="en-GB" dirty="0">
                <a:solidFill>
                  <a:srgbClr val="221E1F"/>
                </a:solidFill>
                <a:latin typeface="Calibri" panose="020F0502020204030204" pitchFamily="34" charset="0"/>
                <a:ea typeface="SimSun" panose="02010600030101010101" pitchFamily="2" charset="-122"/>
                <a:cs typeface="Calibri" panose="020F0502020204030204" pitchFamily="34" charset="0"/>
              </a:rPr>
              <a:t>Subsequently, it may be decided to rotate the leadership among different group members, or to elect one member as the leader to make the process more democratic. </a:t>
            </a:r>
          </a:p>
          <a:p>
            <a:pPr marL="171450" indent="-171450" algn="just">
              <a:spcAft>
                <a:spcPts val="600"/>
              </a:spcAft>
              <a:buFont typeface="Arial" panose="020B0604020202020204" pitchFamily="34" charset="0"/>
              <a:buChar char="•"/>
            </a:pPr>
            <a:r>
              <a:rPr lang="en-GB" dirty="0">
                <a:solidFill>
                  <a:srgbClr val="221E1F"/>
                </a:solidFill>
                <a:latin typeface="Calibri" panose="020F0502020204030204" pitchFamily="34" charset="0"/>
                <a:ea typeface="SimSun" panose="02010600030101010101" pitchFamily="2" charset="-122"/>
                <a:cs typeface="Calibri" panose="020F0502020204030204" pitchFamily="34" charset="0"/>
              </a:rPr>
              <a:t>Even if all members are considered equal within the group and there is no official leader, one or several people may take on more responsibilities or exercise more power than others – e.g. when organizing meetings or activities. </a:t>
            </a:r>
          </a:p>
          <a:p>
            <a:pPr marL="171450" indent="-171450" algn="just">
              <a:buFont typeface="Arial" panose="020B0604020202020204" pitchFamily="34" charset="0"/>
              <a:buChar char="•"/>
            </a:pPr>
            <a:r>
              <a:rPr lang="en-GB" dirty="0">
                <a:solidFill>
                  <a:srgbClr val="221E1F"/>
                </a:solidFill>
                <a:latin typeface="Calibri" panose="020F0502020204030204" pitchFamily="34" charset="0"/>
                <a:ea typeface="SimSun" panose="02010600030101010101" pitchFamily="2" charset="-122"/>
                <a:cs typeface="Calibri" panose="020F0502020204030204" pitchFamily="34" charset="0"/>
              </a:rPr>
              <a:t>Regardless of whether the organization is formal or informal, some type of leadership structure needs to be established in order for the organization to function effectively.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53</a:t>
            </a:fld>
            <a:endParaRPr lang="x-none"/>
          </a:p>
        </p:txBody>
      </p:sp>
    </p:spTree>
    <p:extLst>
      <p:ext uri="{BB962C8B-B14F-4D97-AF65-F5344CB8AC3E}">
        <p14:creationId xmlns:p14="http://schemas.microsoft.com/office/powerpoint/2010/main" val="27701612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5763" y="304800"/>
            <a:ext cx="3941762" cy="2217738"/>
          </a:xfrm>
        </p:spPr>
      </p:sp>
      <p:sp>
        <p:nvSpPr>
          <p:cNvPr id="3" name="Notes Placeholder 2"/>
          <p:cNvSpPr>
            <a:spLocks noGrp="1"/>
          </p:cNvSpPr>
          <p:nvPr>
            <p:ph type="body" idx="1"/>
          </p:nvPr>
        </p:nvSpPr>
        <p:spPr>
          <a:xfrm>
            <a:off x="406399" y="2640330"/>
            <a:ext cx="6275755" cy="6198870"/>
          </a:xfrm>
        </p:spPr>
        <p:txBody>
          <a:bodyPr/>
          <a:lstStyle/>
          <a:p>
            <a:pPr marL="457200" marR="0" indent="-457200" algn="just">
              <a:spcBef>
                <a:spcPts val="0"/>
              </a:spcBef>
              <a:spcAft>
                <a:spcPts val="600"/>
              </a:spcAft>
            </a:pPr>
            <a:r>
              <a:rPr lang="en-GB" sz="1400" b="1" dirty="0">
                <a:solidFill>
                  <a:srgbClr val="002060"/>
                </a:solidFill>
                <a:latin typeface="Calibri" panose="020F0502020204030204" pitchFamily="34" charset="0"/>
                <a:ea typeface="SimSun" panose="02010600030101010101" pitchFamily="2" charset="-122"/>
                <a:cs typeface="Arial" panose="020B0604020202020204" pitchFamily="34" charset="0"/>
              </a:rPr>
              <a:t>Sharing responsibilities</a:t>
            </a:r>
            <a:endParaRPr lang="x-none" sz="1400" dirty="0">
              <a:solidFill>
                <a:srgbClr val="00206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Many organizations are run by their members voluntarily, and many rely on volunteers to drive and implement core activities.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Policies on managing and working with volunteers should be clarified while the group is setting up the organization (see section 3 on </a:t>
            </a:r>
            <a:r>
              <a:rPr lang="en-GB" sz="1400" i="1" dirty="0">
                <a:solidFill>
                  <a:srgbClr val="000000"/>
                </a:solidFill>
                <a:latin typeface="Calibri" panose="020F0502020204030204" pitchFamily="34" charset="0"/>
                <a:ea typeface="SimSun" panose="02010600030101010101" pitchFamily="2" charset="-122"/>
                <a:cs typeface="Calibri" panose="020F0502020204030204" pitchFamily="34" charset="0"/>
              </a:rPr>
              <a:t>Policies and procedures</a:t>
            </a: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Regardless of policy or organizational structure, the idea of “sharing responsibilities” will be important for any organization as this creates a sense of collective ownership and is often important for the daily operations of an organization.</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Shared responsibilities among members may include:</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8580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Acquiring, setting up, and cleaning up meeting spaces.</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68580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Writing and disseminating the agenda and meeting invitations.</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68580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Taking minutes – these should not be a complete narrative, but rather be limited to including important decisions that are made.</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68580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Chairing and facilitating meetings.</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68580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Organizing projects and activities.</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68580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Collecting and sharing relevant information.</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68580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Promoting the organization.</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68580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Treasurer and book-keeping responsibilities.</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68580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Speaking for the organization, representing the organization at external meetings or events.</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Bef>
                <a:spcPts val="600"/>
              </a:spcBef>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Members will bring different experiences and skills to the group, and therefore specific members may be more suited to particular tasks.</a:t>
            </a:r>
          </a:p>
          <a:p>
            <a:pPr marL="171450" indent="-171450" algn="just">
              <a:spcBef>
                <a:spcPts val="600"/>
              </a:spcBef>
              <a:buFont typeface="Arial" panose="020B0604020202020204" pitchFamily="34" charset="0"/>
              <a:buChar char="•"/>
            </a:pPr>
            <a:r>
              <a:rPr lang="en-GB" sz="1400" dirty="0">
                <a:solidFill>
                  <a:srgbClr val="000000"/>
                </a:solidFill>
                <a:latin typeface="Calibri" panose="020F0502020204030204" pitchFamily="34" charset="0"/>
                <a:ea typeface="MyriadPro-Regular"/>
                <a:cs typeface="Calibri" panose="020F0502020204030204" pitchFamily="34" charset="0"/>
              </a:rPr>
              <a:t>As the organization evolves and grows, it may be helpful to divide responsibility between different committees which can manage different areas of responsibility – such as accounting, funding, events, communications and human resources.</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54</a:t>
            </a:fld>
            <a:endParaRPr lang="x-none"/>
          </a:p>
        </p:txBody>
      </p:sp>
    </p:spTree>
    <p:extLst>
      <p:ext uri="{BB962C8B-B14F-4D97-AF65-F5344CB8AC3E}">
        <p14:creationId xmlns:p14="http://schemas.microsoft.com/office/powerpoint/2010/main" val="16860689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0288" y="504825"/>
            <a:ext cx="4384675" cy="2466975"/>
          </a:xfrm>
        </p:spPr>
      </p:sp>
      <p:sp>
        <p:nvSpPr>
          <p:cNvPr id="3" name="Notes Placeholder 2"/>
          <p:cNvSpPr>
            <a:spLocks noGrp="1"/>
          </p:cNvSpPr>
          <p:nvPr>
            <p:ph type="body" idx="1"/>
          </p:nvPr>
        </p:nvSpPr>
        <p:spPr>
          <a:xfrm>
            <a:off x="685799" y="3268979"/>
            <a:ext cx="5802923" cy="5681589"/>
          </a:xfrm>
        </p:spPr>
        <p:txBody>
          <a:bodyPr/>
          <a:lstStyle/>
          <a:p>
            <a:pPr marL="457200" marR="0" indent="-457200" algn="just">
              <a:spcBef>
                <a:spcPts val="0"/>
              </a:spcBef>
              <a:spcAft>
                <a:spcPts val="600"/>
              </a:spcAft>
            </a:pPr>
            <a:r>
              <a:rPr lang="en-GB" sz="1400" b="1"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Communicating with members of the organization </a:t>
            </a:r>
            <a:endParaRPr lang="x-none" sz="1400"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Regular communication with members regarding activities, forums, events and meetings is essential to running an effective organization.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The organization should designate a responsible person or team for communication of information and should identify the different means through which communication should take place.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For instance, some organizations may prefer communicating via text messaging while others may prefer telephone calls. However some may prefer to avoid communicating via telephone altogether for reasons such as lack of access.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Other methods of communication include email, social media platforms and simple word-of-mouth. Depending on the group’s preferences and constraints, members will have to decide carefully what is the best means of communicating with one another.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Encouraging attendance of members at meetings can be challenging and a lot of work and follow-up is required to encourage high levels of attendance.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It can be helpful to send reminders to members that the meeting is due to take place, remind them of the time and place, and share the agenda prior to the meeting in order to encourage attendance.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It is also important to check with members – particularly those who may not be attending – on potential barriers to their attendance (e.g. time of day, need for child care, transport, location).</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55</a:t>
            </a:fld>
            <a:endParaRPr lang="x-none"/>
          </a:p>
        </p:txBody>
      </p:sp>
    </p:spTree>
    <p:extLst>
      <p:ext uri="{BB962C8B-B14F-4D97-AF65-F5344CB8AC3E}">
        <p14:creationId xmlns:p14="http://schemas.microsoft.com/office/powerpoint/2010/main" val="20002002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95438" y="439738"/>
            <a:ext cx="4033837" cy="2270125"/>
          </a:xfrm>
        </p:spPr>
      </p:sp>
      <p:sp>
        <p:nvSpPr>
          <p:cNvPr id="3" name="Notes Placeholder 2"/>
          <p:cNvSpPr>
            <a:spLocks noGrp="1"/>
          </p:cNvSpPr>
          <p:nvPr>
            <p:ph type="body" idx="1"/>
          </p:nvPr>
        </p:nvSpPr>
        <p:spPr>
          <a:xfrm>
            <a:off x="685800" y="3394710"/>
            <a:ext cx="5486400" cy="4606290"/>
          </a:xfrm>
        </p:spPr>
        <p:txBody>
          <a:bodyPr/>
          <a:lstStyle/>
          <a:p>
            <a:pPr marL="457200" marR="0" indent="-457200" algn="just">
              <a:spcBef>
                <a:spcPts val="0"/>
              </a:spcBef>
              <a:spcAft>
                <a:spcPts val="600"/>
              </a:spcAft>
            </a:pPr>
            <a:r>
              <a:rPr lang="en-GB" sz="1400" b="1" dirty="0">
                <a:solidFill>
                  <a:srgbClr val="002060"/>
                </a:solidFill>
                <a:latin typeface="Calibri" panose="020F0502020204030204" pitchFamily="34" charset="0"/>
                <a:ea typeface="SimSun" panose="02010600030101010101" pitchFamily="2" charset="-122"/>
                <a:cs typeface="Arial" panose="020B0604020202020204" pitchFamily="34" charset="0"/>
              </a:rPr>
              <a:t>Running meetings</a:t>
            </a:r>
            <a:endParaRPr lang="x-none" sz="1400" dirty="0">
              <a:solidFill>
                <a:srgbClr val="00206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The frequency, style (e.g. formal or informal) and content of meetings will depend on the organization’s structure and, most importantly, its goals.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In general, meetings are an effective way of sharing important information within the group and deciding on key organizational issues and actions – such as:…</a:t>
            </a:r>
          </a:p>
          <a:p>
            <a:pPr marL="628650" lvl="1"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setting or reviewing ground rules for conducting day-to-day operations ….</a:t>
            </a:r>
          </a:p>
          <a:p>
            <a:pPr marL="628650" lvl="1"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or planning advocacy events and activities. </a:t>
            </a: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56</a:t>
            </a:fld>
            <a:endParaRPr lang="x-none"/>
          </a:p>
        </p:txBody>
      </p:sp>
    </p:spTree>
    <p:extLst>
      <p:ext uri="{BB962C8B-B14F-4D97-AF65-F5344CB8AC3E}">
        <p14:creationId xmlns:p14="http://schemas.microsoft.com/office/powerpoint/2010/main" val="27154758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5588" y="200025"/>
            <a:ext cx="3348037" cy="1884363"/>
          </a:xfrm>
        </p:spPr>
      </p:sp>
      <p:sp>
        <p:nvSpPr>
          <p:cNvPr id="3" name="Notes Placeholder 2"/>
          <p:cNvSpPr>
            <a:spLocks noGrp="1"/>
          </p:cNvSpPr>
          <p:nvPr>
            <p:ph type="body" idx="1"/>
          </p:nvPr>
        </p:nvSpPr>
        <p:spPr>
          <a:xfrm>
            <a:off x="685800" y="2409092"/>
            <a:ext cx="5486400" cy="5591908"/>
          </a:xfrm>
        </p:spPr>
        <p: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US" sz="1400" dirty="0"/>
              <a:t>Important considerations when running meetings include:</a:t>
            </a:r>
          </a:p>
          <a:p>
            <a:pPr algn="just">
              <a:spcAft>
                <a:spcPts val="600"/>
              </a:spcAft>
            </a:pPr>
            <a:endParaRPr lang="en-GB" sz="1400" b="1" u="sng"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sz="1400" b="1" u="sng" dirty="0">
                <a:solidFill>
                  <a:srgbClr val="000000"/>
                </a:solidFill>
                <a:latin typeface="Calibri" panose="020F0502020204030204" pitchFamily="34" charset="0"/>
                <a:ea typeface="SimSun" panose="02010600030101010101" pitchFamily="2" charset="-122"/>
                <a:cs typeface="Arial" panose="020B0604020202020204" pitchFamily="34" charset="0"/>
              </a:rPr>
              <a:t>Meeting preparation</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Adequate planning ensures that meetings are well organized and efficient:</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171450">
              <a:spcBef>
                <a:spcPts val="0"/>
              </a:spcBef>
              <a:spcAft>
                <a:spcPts val="0"/>
              </a:spcAft>
              <a:buFont typeface="Wingdings" panose="05000000000000000000" pitchFamily="2" charset="2"/>
              <a:buChar char="Ø"/>
            </a:pPr>
            <a:r>
              <a:rPr lang="en-US" sz="1400" b="1" dirty="0">
                <a:latin typeface="Calibri" panose="020F0502020204030204" pitchFamily="34" charset="0"/>
                <a:ea typeface="SimSun" panose="02010600030101010101" pitchFamily="2" charset="-122"/>
                <a:cs typeface="Times New Roman" panose="02020603050405020304" pitchFamily="18" charset="0"/>
              </a:rPr>
              <a:t>Agenda:</a:t>
            </a:r>
            <a:r>
              <a:rPr lang="en-US" sz="1400" dirty="0">
                <a:latin typeface="Calibri" panose="020F0502020204030204" pitchFamily="34" charset="0"/>
                <a:ea typeface="SimSun" panose="02010600030101010101" pitchFamily="2" charset="-122"/>
                <a:cs typeface="Times New Roman" panose="02020603050405020304" pitchFamily="18" charset="0"/>
              </a:rPr>
              <a:t> Preparing an agenda based on inputs from members can be helpful for running the meeting more smoothly. </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171450">
              <a:spcBef>
                <a:spcPts val="0"/>
              </a:spcBef>
              <a:spcAft>
                <a:spcPts val="0"/>
              </a:spcAft>
              <a:buFont typeface="Wingdings" panose="05000000000000000000" pitchFamily="2" charset="2"/>
              <a:buChar char="Ø"/>
            </a:pPr>
            <a:r>
              <a:rPr lang="en-US" sz="1400" b="1" dirty="0">
                <a:latin typeface="Calibri" panose="020F0502020204030204" pitchFamily="34" charset="0"/>
                <a:ea typeface="SimSun" panose="02010600030101010101" pitchFamily="2" charset="-122"/>
                <a:cs typeface="Times New Roman" panose="02020603050405020304" pitchFamily="18" charset="0"/>
              </a:rPr>
              <a:t>Place, date and time for the meeting:</a:t>
            </a:r>
            <a:r>
              <a:rPr lang="en-US" sz="1400" dirty="0">
                <a:latin typeface="Calibri" panose="020F0502020204030204" pitchFamily="34" charset="0"/>
                <a:ea typeface="SimSun" panose="02010600030101010101" pitchFamily="2" charset="-122"/>
                <a:cs typeface="Times New Roman" panose="02020603050405020304" pitchFamily="18" charset="0"/>
              </a:rPr>
              <a:t> The setting needs to be adapted to the meeting and should be convenient for members.</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171450">
              <a:spcBef>
                <a:spcPts val="0"/>
              </a:spcBef>
              <a:spcAft>
                <a:spcPts val="600"/>
              </a:spcAft>
              <a:buFont typeface="Wingdings" panose="05000000000000000000" pitchFamily="2" charset="2"/>
              <a:buChar char="Ø"/>
            </a:pPr>
            <a:r>
              <a:rPr lang="en-US" sz="1400" b="1" dirty="0">
                <a:latin typeface="Calibri" panose="020F0502020204030204" pitchFamily="34" charset="0"/>
                <a:ea typeface="SimSun" panose="02010600030101010101" pitchFamily="2" charset="-122"/>
                <a:cs typeface="Times New Roman" panose="02020603050405020304" pitchFamily="18" charset="0"/>
              </a:rPr>
              <a:t>Supplies and refreshments: </a:t>
            </a:r>
            <a:r>
              <a:rPr lang="en-US" sz="1400" dirty="0">
                <a:latin typeface="Calibri" panose="020F0502020204030204" pitchFamily="34" charset="0"/>
                <a:ea typeface="SimSun" panose="02010600030101010101" pitchFamily="2" charset="-122"/>
                <a:cs typeface="Times New Roman" panose="02020603050405020304" pitchFamily="18" charset="0"/>
              </a:rPr>
              <a:t>For example,</a:t>
            </a:r>
            <a:r>
              <a:rPr lang="en-US" sz="1400" b="1" dirty="0">
                <a:latin typeface="Calibri" panose="020F0502020204030204" pitchFamily="34" charset="0"/>
                <a:ea typeface="SimSun" panose="02010600030101010101" pitchFamily="2" charset="-122"/>
                <a:cs typeface="Times New Roman" panose="02020603050405020304" pitchFamily="18" charset="0"/>
              </a:rPr>
              <a:t> </a:t>
            </a:r>
            <a:r>
              <a:rPr lang="en-US" sz="1400" dirty="0">
                <a:latin typeface="Calibri" panose="020F0502020204030204" pitchFamily="34" charset="0"/>
                <a:ea typeface="SimSun" panose="02010600030101010101" pitchFamily="2" charset="-122"/>
                <a:cs typeface="Times New Roman" panose="02020603050405020304" pitchFamily="18" charset="0"/>
              </a:rPr>
              <a:t>flipcharts, markers, pens, paper, nametags as well as food and drinks.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Meetings can also take place virtually. This online option may be particularly relevant if organizations are national, regional or international in scope, if members do not live near each other, if members prefer a virtual platform or if it is not feasible to convene in person. </a:t>
            </a:r>
          </a:p>
          <a:p>
            <a:pPr marL="171450" indent="-171450" algn="jus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A mix of face-to-face and virtual meetings is also an option to consider.</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57</a:t>
            </a:fld>
            <a:endParaRPr lang="x-none"/>
          </a:p>
        </p:txBody>
      </p:sp>
    </p:spTree>
    <p:extLst>
      <p:ext uri="{BB962C8B-B14F-4D97-AF65-F5344CB8AC3E}">
        <p14:creationId xmlns:p14="http://schemas.microsoft.com/office/powerpoint/2010/main" val="41954781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422275"/>
            <a:ext cx="3840162" cy="2160588"/>
          </a:xfrm>
        </p:spPr>
      </p:sp>
      <p:sp>
        <p:nvSpPr>
          <p:cNvPr id="3" name="Notes Placeholder 2"/>
          <p:cNvSpPr>
            <a:spLocks noGrp="1"/>
          </p:cNvSpPr>
          <p:nvPr>
            <p:ph type="body" idx="1"/>
          </p:nvPr>
        </p:nvSpPr>
        <p:spPr>
          <a:xfrm>
            <a:off x="685800" y="2848707"/>
            <a:ext cx="5838092" cy="5873017"/>
          </a:xfrm>
        </p:spPr>
        <p:txBody>
          <a:bodyPr/>
          <a:lstStyle/>
          <a:p>
            <a:pPr algn="just">
              <a:spcAft>
                <a:spcPts val="600"/>
              </a:spcAft>
            </a:pPr>
            <a:r>
              <a:rPr lang="en-GB" sz="1400" b="1" u="sng" dirty="0">
                <a:solidFill>
                  <a:srgbClr val="000000"/>
                </a:solidFill>
                <a:latin typeface="Calibri" panose="020F0502020204030204" pitchFamily="34" charset="0"/>
                <a:ea typeface="SimSun" panose="02010600030101010101" pitchFamily="2" charset="-122"/>
                <a:cs typeface="Arial" panose="020B0604020202020204" pitchFamily="34" charset="0"/>
              </a:rPr>
              <a:t>Function of meetings</a:t>
            </a:r>
            <a:endParaRPr lang="x-none" sz="1400" u="sng"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In general, meetings offer opportunities for members to share ideas, concerns, successes, feedback, and relevant information; however, more specific functions of meetings will be determined by the group’s goal(s) and objectives. </a:t>
            </a:r>
          </a:p>
          <a:p>
            <a:pPr marL="628650" lvl="1"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For example, a working group dedicated to promoting human rights may use meetings as opportunities to plan key advocacy events and activities,….</a:t>
            </a:r>
          </a:p>
          <a:p>
            <a:pPr marL="628650" lvl="1"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…while organizations aimed at providing peer support services may use meetings as a way to liaise with members in the community who have benefited from, or are currently involved in, peer support services as a way to build the capacity of all members.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The function and purpose of meetings will vary from organization to organization and should be both specific and relevant to the work being carried out.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While some organizations may find it appropriate to share and disseminate important information relating to the priority issue, others may find it more useful to invest this time in planning activities and events, linking with other people, stakeholders, or organizations in the community, hosting guest speakers, or identifying existing community resources.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Regardless of the group’s purpose and activities, meetings offer the opportunity for members to share valuable input and to contribute to the overall work and vision of the organization.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58</a:t>
            </a:fld>
            <a:endParaRPr lang="x-none"/>
          </a:p>
        </p:txBody>
      </p:sp>
    </p:spTree>
    <p:extLst>
      <p:ext uri="{BB962C8B-B14F-4D97-AF65-F5344CB8AC3E}">
        <p14:creationId xmlns:p14="http://schemas.microsoft.com/office/powerpoint/2010/main" val="33593484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9888"/>
            <a:ext cx="5486400" cy="3086100"/>
          </a:xfrm>
        </p:spPr>
      </p:sp>
      <p:sp>
        <p:nvSpPr>
          <p:cNvPr id="3" name="Notes Placeholder 2"/>
          <p:cNvSpPr>
            <a:spLocks noGrp="1"/>
          </p:cNvSpPr>
          <p:nvPr>
            <p:ph type="body" idx="1"/>
          </p:nvPr>
        </p:nvSpPr>
        <p:spPr>
          <a:xfrm>
            <a:off x="685800" y="3833446"/>
            <a:ext cx="5486400" cy="4167554"/>
          </a:xfrm>
        </p:spPr>
        <p:txBody>
          <a:bodyPr/>
          <a:lstStyle/>
          <a:p>
            <a:pPr marL="457200" marR="0" indent="-457200" algn="just">
              <a:spcBef>
                <a:spcPts val="0"/>
              </a:spcBef>
              <a:spcAft>
                <a:spcPts val="0"/>
              </a:spcAft>
            </a:pPr>
            <a:r>
              <a:rPr lang="en-GB" sz="1400" b="1"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Privacy and confidentiality</a:t>
            </a:r>
            <a:endParaRPr lang="x-none" sz="1400"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endParaRPr>
          </a:p>
          <a:p>
            <a:pPr algn="just"/>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It is important to be thoughtful and careful about how the organization stores and uses private information – whether it is the personal information of members or information collected as part of research or advocacy (e.g. names, addresses</a:t>
            </a: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 feedback etc.). </a:t>
            </a:r>
          </a:p>
          <a:p>
            <a:pPr marL="171450" indent="-171450" algn="jus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This includes keeping email lists and contact details private. </a:t>
            </a:r>
          </a:p>
          <a:p>
            <a:pPr marL="171450" indent="-171450" algn="jus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Members or participants in certain activities or events may wish to keep their participation confidential, and this confidentiality needs to be respected and protected </a:t>
            </a:r>
            <a:r>
              <a:rPr lang="en-GB" sz="1400"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sz="1400"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  #286">
                  <a:extLst>
                    <a:ext uri="{A12FA001-AC4F-418D-AE19-62706E023703}">
                      <ahyp:hlinkClr xmlns:ahyp="http://schemas.microsoft.com/office/drawing/2018/hyperlinkcolor" val="tx"/>
                    </a:ext>
                  </a:extLst>
                </a:hlinkClick>
              </a:rPr>
              <a:t>31</a:t>
            </a:r>
            <a:r>
              <a:rPr lang="en-GB" sz="1400"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59</a:t>
            </a:fld>
            <a:endParaRPr lang="x-none"/>
          </a:p>
        </p:txBody>
      </p:sp>
    </p:spTree>
    <p:extLst>
      <p:ext uri="{BB962C8B-B14F-4D97-AF65-F5344CB8AC3E}">
        <p14:creationId xmlns:p14="http://schemas.microsoft.com/office/powerpoint/2010/main" val="2607757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solidFill>
                  <a:srgbClr val="4F81BD"/>
                </a:solidFill>
                <a:latin typeface="Calibri" panose="020F0502020204030204" pitchFamily="34" charset="0"/>
                <a:ea typeface="SimSun" panose="02010600030101010101" pitchFamily="2" charset="-122"/>
                <a:cs typeface="Arial" panose="020B0604020202020204" pitchFamily="34" charset="0"/>
              </a:rPr>
              <a:t>For the full list of references included in the notes pages of these slides please refer to the corresponding Module.</a:t>
            </a:r>
          </a:p>
          <a:p>
            <a:endParaRPr lang="x-none"/>
          </a:p>
        </p:txBody>
      </p:sp>
      <p:sp>
        <p:nvSpPr>
          <p:cNvPr id="4" name="Slide Number Placeholder 3"/>
          <p:cNvSpPr>
            <a:spLocks noGrp="1"/>
          </p:cNvSpPr>
          <p:nvPr>
            <p:ph type="sldNum" sz="quarter" idx="5"/>
          </p:nvPr>
        </p:nvSpPr>
        <p:spPr/>
        <p:txBody>
          <a:bodyPr/>
          <a:lstStyle/>
          <a:p>
            <a:fld id="{D35B9E1D-7BB2-4B83-BB15-79E642ABEF23}" type="slidenum">
              <a:rPr lang="x-none" smtClean="0"/>
              <a:t>6</a:t>
            </a:fld>
            <a:endParaRPr lang="x-none"/>
          </a:p>
        </p:txBody>
      </p:sp>
    </p:spTree>
    <p:extLst>
      <p:ext uri="{BB962C8B-B14F-4D97-AF65-F5344CB8AC3E}">
        <p14:creationId xmlns:p14="http://schemas.microsoft.com/office/powerpoint/2010/main" val="5803580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0688" y="344488"/>
            <a:ext cx="3332162" cy="1874837"/>
          </a:xfrm>
        </p:spPr>
      </p:sp>
      <p:sp>
        <p:nvSpPr>
          <p:cNvPr id="3" name="Notes Placeholder 2"/>
          <p:cNvSpPr>
            <a:spLocks noGrp="1"/>
          </p:cNvSpPr>
          <p:nvPr>
            <p:ph type="body" idx="1"/>
          </p:nvPr>
        </p:nvSpPr>
        <p:spPr>
          <a:xfrm>
            <a:off x="391885" y="2219325"/>
            <a:ext cx="6202345" cy="6580187"/>
          </a:xfrm>
        </p:spPr>
        <p:txBody>
          <a:bodyPr/>
          <a:lstStyle/>
          <a:p>
            <a:pPr marL="457200" marR="0" indent="-457200" algn="just">
              <a:spcBef>
                <a:spcPts val="0"/>
              </a:spcBef>
              <a:spcAft>
                <a:spcPts val="600"/>
              </a:spcAft>
            </a:pPr>
            <a:r>
              <a:rPr lang="en-GB" sz="1400" b="1"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Welcoming and engaging new members</a:t>
            </a:r>
            <a:endParaRPr lang="x-none" sz="1400"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New members should be welcomed and made to feel comfortable as part of the organization.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People contributing to the organization should be valued and encouraged. Sending a welcome letter and a certificate of membership can be a way to initiate new members and to let them know that their participation is valued.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It is also important to point out that people who have experienced discrimination or human rights violations may not feel confident about joining a group or may face social or structural barriers to joining.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It should be made clear from the outset that participation in activities is voluntary and that members can choose to leave the group or opt out of activities at any time.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Each member will have something unique to offer the organization.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How members are engaged in the organization should depend on the unique talents, experiences, skills and strengths that they bring, as well as on the nature of the activities being conducted. In order for members to make the greatest contribution it is important to link individual strengths and skills with specific activities. </a:t>
            </a:r>
          </a:p>
          <a:p>
            <a:pPr marL="628650" lvl="1"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For instance, members with strong writing skills will be good candidates for writing grant proposals or keeping meeting notes, members who are creative can take the lead on creating and designing promotional events or group activities, members with strong organizational skills may be a good fit to manage community events or activities, while members with specific experience or expertise related to a particular issue may develop materials or plans related to that issue.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60</a:t>
            </a:fld>
            <a:endParaRPr lang="x-none"/>
          </a:p>
        </p:txBody>
      </p:sp>
    </p:spTree>
    <p:extLst>
      <p:ext uri="{BB962C8B-B14F-4D97-AF65-F5344CB8AC3E}">
        <p14:creationId xmlns:p14="http://schemas.microsoft.com/office/powerpoint/2010/main" val="28106348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46063"/>
            <a:ext cx="5486400" cy="3086100"/>
          </a:xfrm>
        </p:spPr>
      </p:sp>
      <p:sp>
        <p:nvSpPr>
          <p:cNvPr id="3" name="Notes Placeholder 2"/>
          <p:cNvSpPr>
            <a:spLocks noGrp="1"/>
          </p:cNvSpPr>
          <p:nvPr>
            <p:ph type="body" idx="1"/>
          </p:nvPr>
        </p:nvSpPr>
        <p:spPr>
          <a:xfrm>
            <a:off x="703385" y="3631102"/>
            <a:ext cx="5486400" cy="4668837"/>
          </a:xfrm>
        </p:spPr>
        <p:txBody>
          <a:bodyPr/>
          <a:lstStyle/>
          <a:p>
            <a:pPr marL="457200" marR="0" indent="-457200" algn="just">
              <a:spcBef>
                <a:spcPts val="0"/>
              </a:spcBef>
              <a:spcAft>
                <a:spcPts val="600"/>
              </a:spcAft>
            </a:pPr>
            <a:r>
              <a:rPr lang="en-GB" sz="1400" b="1" dirty="0">
                <a:solidFill>
                  <a:srgbClr val="002060"/>
                </a:solidFill>
                <a:latin typeface="Calibri" panose="020F0502020204030204" pitchFamily="34" charset="0"/>
                <a:ea typeface="SimSun" panose="02010600030101010101" pitchFamily="2" charset="-122"/>
                <a:cs typeface="Arial" panose="020B0604020202020204" pitchFamily="34" charset="0"/>
              </a:rPr>
              <a:t>Promoting the organization</a:t>
            </a:r>
            <a:endParaRPr lang="x-none" sz="1400" dirty="0">
              <a:solidFill>
                <a:srgbClr val="00206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Promoting the organization is an important activity that will contribute to its overall growth and success.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The primary goal of promotion is to spread awareness of the group and share information about its goals and objectives with stakeholders, the target audience and the wider community.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By increasing the public’s knowledge of the organization and its activities, more support can be gained from the community, including stakeholders, persons of influence, and other organizations with similar interests.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While many dissemination strategies are listed below it may be preferable to focus on a few strategies in order to implement them effectively, rather than attempting to implement all of them.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61</a:t>
            </a:fld>
            <a:endParaRPr lang="x-none"/>
          </a:p>
        </p:txBody>
      </p:sp>
    </p:spTree>
    <p:extLst>
      <p:ext uri="{BB962C8B-B14F-4D97-AF65-F5344CB8AC3E}">
        <p14:creationId xmlns:p14="http://schemas.microsoft.com/office/powerpoint/2010/main" val="15885515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182563"/>
            <a:ext cx="3413125" cy="1920875"/>
          </a:xfrm>
        </p:spPr>
      </p:sp>
      <p:sp>
        <p:nvSpPr>
          <p:cNvPr id="3" name="Notes Placeholder 2"/>
          <p:cNvSpPr>
            <a:spLocks noGrp="1"/>
          </p:cNvSpPr>
          <p:nvPr>
            <p:ph type="body" idx="1"/>
          </p:nvPr>
        </p:nvSpPr>
        <p:spPr>
          <a:xfrm>
            <a:off x="493486" y="2286000"/>
            <a:ext cx="6212114" cy="5715000"/>
          </a:xfrm>
        </p:spPr>
        <p:txBody>
          <a:bodyPr/>
          <a:lstStyle/>
          <a:p>
            <a:pPr algn="just">
              <a:spcAft>
                <a:spcPts val="600"/>
              </a:spcAft>
            </a:pPr>
            <a:endParaRPr lang="en-GB" sz="1400" b="1"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400" b="1" u="sng" dirty="0">
                <a:latin typeface="Calibri" panose="020F0502020204030204" pitchFamily="34" charset="0"/>
                <a:ea typeface="SimSun" panose="02010600030101010101" pitchFamily="2" charset="-122"/>
                <a:cs typeface="Calibri" panose="020F0502020204030204" pitchFamily="34" charset="0"/>
              </a:rPr>
              <a:t>Official</a:t>
            </a:r>
            <a:r>
              <a:rPr lang="en-GB" sz="1400" b="1" u="sng" dirty="0">
                <a:latin typeface="Calibri" panose="020F0502020204030204" pitchFamily="34" charset="0"/>
                <a:ea typeface="SimSun" panose="02010600030101010101" pitchFamily="2" charset="-122"/>
                <a:cs typeface="Arial" panose="020B0604020202020204" pitchFamily="34" charset="0"/>
              </a:rPr>
              <a:t> launch or information session (1)</a:t>
            </a:r>
            <a:endParaRPr lang="x-none" sz="1400" u="sng"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An official launch can be a helpful </a:t>
            </a: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means to promote the organization.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A launch does not necessarily take place at the very beginning of an organization’s existence; it depends on whether and at what point the group decides that publicity is desirable.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When planning a launch, </a:t>
            </a: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it is useful to invite important stakeholders and to solicit media interest in the organization and the issue(s) it is addressing.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As for any meeting or event, it is helpful to plan ahead. Some questions that can aid the group’s planning include:</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85750" marR="0" lvl="0" indent="-228600">
              <a:spcBef>
                <a:spcPts val="0"/>
              </a:spcBef>
              <a:spcAft>
                <a:spcPts val="0"/>
              </a:spcAft>
              <a:buFont typeface="Wingdings" panose="05000000000000000000" pitchFamily="2" charset="2"/>
              <a:buChar char="Ø"/>
            </a:pPr>
            <a:r>
              <a:rPr lang="en-US" sz="1400" dirty="0">
                <a:solidFill>
                  <a:srgbClr val="292929"/>
                </a:solidFill>
                <a:latin typeface="Calibri" panose="020F0502020204030204" pitchFamily="34" charset="0"/>
                <a:ea typeface="SimSun" panose="02010600030101010101" pitchFamily="2" charset="-122"/>
                <a:cs typeface="Times New Roman" panose="02020603050405020304" pitchFamily="18" charset="0"/>
              </a:rPr>
              <a:t>What is </a:t>
            </a:r>
            <a:r>
              <a:rPr lang="en-US" sz="1400" dirty="0">
                <a:latin typeface="Calibri" panose="020F0502020204030204" pitchFamily="34" charset="0"/>
                <a:ea typeface="SimSun" panose="02010600030101010101" pitchFamily="2" charset="-122"/>
                <a:cs typeface="Times New Roman" panose="02020603050405020304" pitchFamily="18" charset="0"/>
              </a:rPr>
              <a:t>the purpose of the launch/session?</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285750" marR="0" lvl="0" indent="-2286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Where will it be located?</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285750" marR="0" lvl="0" indent="-2286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Who should attend, and what will make the event appealing to attract a large crowd (e.g. a high-profile guest speaker or food and drinks provided)?</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285750" marR="0" lvl="0" indent="-2286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Will the event be accessible to different population groups?</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285750" marR="0" lvl="0" indent="-2286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Will the organization require any materials or resources? If so, how will these be acquired? </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285750" marR="0" lvl="0" indent="-2286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What will take place at the event (i.e. agenda)?</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285750" marR="0" lvl="0" indent="-2286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Will the organization require </a:t>
            </a:r>
            <a:r>
              <a:rPr lang="en-US" sz="1400" dirty="0" err="1">
                <a:latin typeface="Calibri" panose="020F0502020204030204" pitchFamily="34" charset="0"/>
                <a:ea typeface="SimSun" panose="02010600030101010101" pitchFamily="2" charset="-122"/>
                <a:cs typeface="Times New Roman" panose="02020603050405020304" pitchFamily="18" charset="0"/>
              </a:rPr>
              <a:t>licences</a:t>
            </a:r>
            <a:r>
              <a:rPr lang="en-US" sz="1400" dirty="0">
                <a:latin typeface="Calibri" panose="020F0502020204030204" pitchFamily="34" charset="0"/>
                <a:ea typeface="SimSun" panose="02010600030101010101" pitchFamily="2" charset="-122"/>
                <a:cs typeface="Times New Roman" panose="02020603050405020304" pitchFamily="18" charset="0"/>
              </a:rPr>
              <a:t>, insurance or other sorts of permission to host the event or use the location? From whom, and how will the group attain these?</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285750" marR="0" lvl="0" indent="-2286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How will the event be promoted (e.g. reaching out to local or national media and involving them in advocacy/promotion of the event and the organization)?</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62</a:t>
            </a:fld>
            <a:endParaRPr lang="x-none"/>
          </a:p>
        </p:txBody>
      </p:sp>
    </p:spTree>
    <p:extLst>
      <p:ext uri="{BB962C8B-B14F-4D97-AF65-F5344CB8AC3E}">
        <p14:creationId xmlns:p14="http://schemas.microsoft.com/office/powerpoint/2010/main" val="190751407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23825"/>
            <a:ext cx="5486400" cy="3086100"/>
          </a:xfrm>
        </p:spPr>
      </p:sp>
      <p:sp>
        <p:nvSpPr>
          <p:cNvPr id="3" name="Notes Placeholder 2"/>
          <p:cNvSpPr>
            <a:spLocks noGrp="1"/>
          </p:cNvSpPr>
          <p:nvPr>
            <p:ph type="body" idx="1"/>
          </p:nvPr>
        </p:nvSpPr>
        <p:spPr>
          <a:xfrm>
            <a:off x="685800" y="3569677"/>
            <a:ext cx="5486400" cy="4431323"/>
          </a:xfrm>
        </p:spPr>
        <p:txBody>
          <a:bodyPr/>
          <a:lstStyle/>
          <a:p>
            <a:pPr>
              <a:spcAft>
                <a:spcPts val="600"/>
              </a:spcAft>
            </a:pPr>
            <a:r>
              <a:rPr lang="en-US" sz="1400" b="1" u="sng" dirty="0"/>
              <a:t>Official launch or information session (2)</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Additionally, finding and taking advantage of strategic opportunities to announce the creation of the organization to the public can help make the launch more successful.</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For instance, launches often receive more attention, and </a:t>
            </a: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therefore reach a wider audience, if they are paired with important calendar dates, events or announcements related to the organization’s goal(s) and objectives.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Examples of globally celebrated events include World Health Day (7 April), </a:t>
            </a: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International Day In Solidarity with Survivors of Torture (26 June), Mad Pride/Bastille Day (14 July), </a:t>
            </a: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World Alzheimer’s Day (21 September), </a:t>
            </a: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Psychiatric Survivors Week (5–10 October), </a:t>
            </a: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World Mental Health Day (10 October), </a:t>
            </a:r>
            <a:r>
              <a:rPr lang="en" sz="1400" dirty="0">
                <a:solidFill>
                  <a:srgbClr val="000000"/>
                </a:solidFill>
                <a:latin typeface="Calibri" panose="020F0502020204030204" pitchFamily="34" charset="0"/>
                <a:ea typeface="SimSun" panose="02010600030101010101" pitchFamily="2" charset="-122"/>
                <a:cs typeface="Calibri" panose="020F0502020204030204" pitchFamily="34" charset="0"/>
              </a:rPr>
              <a:t>International Day of Persons with Disabilities (3 December), </a:t>
            </a: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Human Rights Day (10 December) </a:t>
            </a:r>
            <a:r>
              <a:rPr lang="en" sz="1400" dirty="0">
                <a:solidFill>
                  <a:srgbClr val="000000"/>
                </a:solidFill>
                <a:latin typeface="Calibri" panose="020F0502020204030204" pitchFamily="34" charset="0"/>
                <a:ea typeface="SimSun" panose="02010600030101010101" pitchFamily="2" charset="-122"/>
                <a:cs typeface="Calibri" panose="020F0502020204030204" pitchFamily="34" charset="0"/>
              </a:rPr>
              <a:t>and Mad Pride Day </a:t>
            </a:r>
            <a:r>
              <a:rPr lang="en" sz="1400"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 sz="1400" i="1"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3" action="ppaction://hlinkfile" tooltip=", 2018 #473">
                  <a:extLst>
                    <a:ext uri="{A12FA001-AC4F-418D-AE19-62706E023703}">
                      <ahyp:hlinkClr xmlns:ahyp="http://schemas.microsoft.com/office/drawing/2018/hyperlinkcolor" val="tx"/>
                    </a:ext>
                  </a:extLst>
                </a:hlinkClick>
              </a:rPr>
              <a:t>32</a:t>
            </a:r>
            <a:r>
              <a:rPr lang="en" sz="1400"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 sz="1400" dirty="0">
                <a:solidFill>
                  <a:srgbClr val="000000"/>
                </a:solidFill>
                <a:latin typeface="Calibri" panose="020F0502020204030204" pitchFamily="34" charset="0"/>
                <a:ea typeface="SimSun" panose="02010600030101010101" pitchFamily="2" charset="-122"/>
                <a:cs typeface="Calibri" panose="020F0502020204030204" pitchFamily="34" charset="0"/>
              </a:rPr>
              <a:t>. </a:t>
            </a:r>
          </a:p>
          <a:p>
            <a:pPr marL="171450" indent="-171450" algn="just">
              <a:buFont typeface="Arial" panose="020B0604020202020204" pitchFamily="34" charset="0"/>
              <a:buChar char="•"/>
            </a:pPr>
            <a:r>
              <a:rPr lang="en" sz="1400" dirty="0">
                <a:solidFill>
                  <a:srgbClr val="000000"/>
                </a:solidFill>
                <a:latin typeface="Calibri" panose="020F0502020204030204" pitchFamily="34" charset="0"/>
                <a:ea typeface="SimSun" panose="02010600030101010101" pitchFamily="2" charset="-122"/>
                <a:cs typeface="Calibri" panose="020F0502020204030204" pitchFamily="34" charset="0"/>
              </a:rPr>
              <a:t>(Note that Mad Pride may be celebrated any time but is most often observed in the month of July, usually on or around 14 July).</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63</a:t>
            </a:fld>
            <a:endParaRPr lang="x-none"/>
          </a:p>
        </p:txBody>
      </p:sp>
    </p:spTree>
    <p:extLst>
      <p:ext uri="{BB962C8B-B14F-4D97-AF65-F5344CB8AC3E}">
        <p14:creationId xmlns:p14="http://schemas.microsoft.com/office/powerpoint/2010/main" val="31350200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28600"/>
            <a:ext cx="5486400" cy="3086100"/>
          </a:xfrm>
        </p:spPr>
      </p:sp>
      <p:sp>
        <p:nvSpPr>
          <p:cNvPr id="3" name="Notes Placeholder 2"/>
          <p:cNvSpPr>
            <a:spLocks noGrp="1"/>
          </p:cNvSpPr>
          <p:nvPr>
            <p:ph type="body" idx="1"/>
          </p:nvPr>
        </p:nvSpPr>
        <p:spPr>
          <a:xfrm>
            <a:off x="685800" y="3640015"/>
            <a:ext cx="5486400" cy="4360985"/>
          </a:xfrm>
          <a:noFill/>
        </p:spPr>
        <p:txBody>
          <a:bodyPr/>
          <a:lstStyle/>
          <a:p>
            <a:pPr algn="just">
              <a:spcAft>
                <a:spcPts val="600"/>
              </a:spcAft>
            </a:pPr>
            <a:r>
              <a:rPr lang="en-GB" sz="1400" b="1" dirty="0">
                <a:solidFill>
                  <a:srgbClr val="000000"/>
                </a:solidFill>
                <a:latin typeface="Calibri" panose="020F0502020204030204" pitchFamily="34" charset="0"/>
                <a:ea typeface="SimSun" panose="02010600030101010101" pitchFamily="2" charset="-122"/>
                <a:cs typeface="Arial" panose="020B0604020202020204" pitchFamily="34" charset="0"/>
              </a:rPr>
              <a:t>National Organization of Users and Survivors of Psychiatry (NOUSPR), Rwanda – launch on World Mental Health Day October 10 </a:t>
            </a: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Badege, 2016 #284">
                  <a:extLst>
                    <a:ext uri="{A12FA001-AC4F-418D-AE19-62706E023703}">
                      <ahyp:hlinkClr xmlns:ahyp="http://schemas.microsoft.com/office/drawing/2018/hyperlinkcolor" val="tx"/>
                    </a:ext>
                  </a:extLst>
                </a:hlinkClick>
              </a:rPr>
              <a:t>28</a:t>
            </a: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The launching of NOUSPR took place on World Mental Health Day (10 October). We wanted people to know that, apart from physical disabilities, there are “hidden disabilities” that are less prominent and not as easily recognized, such as emotional distress or mental health conditions. For the celebrations we invited DPOs, NGOs and government officials.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We chose a kite as a symbol of hope and reliance on people with psychosocial disabilities.</a:t>
            </a:r>
          </a:p>
          <a:p>
            <a:pPr algn="just"/>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The message, in summary, was “Like a kite in the air I am swayed to and from what you call a reality. I run through the strange world, my dreams are never true, I am going astray… so you say, but the string that connects me with my roots is strong … enough to keep me a human being. I need to keep being valued with trust and dignity.”</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sz="1400" b="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64</a:t>
            </a:fld>
            <a:endParaRPr lang="x-none"/>
          </a:p>
        </p:txBody>
      </p:sp>
    </p:spTree>
    <p:extLst>
      <p:ext uri="{BB962C8B-B14F-4D97-AF65-F5344CB8AC3E}">
        <p14:creationId xmlns:p14="http://schemas.microsoft.com/office/powerpoint/2010/main" val="32064742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28600"/>
            <a:ext cx="5486400" cy="3086100"/>
          </a:xfrm>
        </p:spPr>
      </p:sp>
      <p:sp>
        <p:nvSpPr>
          <p:cNvPr id="3" name="Notes Placeholder 2"/>
          <p:cNvSpPr>
            <a:spLocks noGrp="1"/>
          </p:cNvSpPr>
          <p:nvPr>
            <p:ph type="body" idx="1"/>
          </p:nvPr>
        </p:nvSpPr>
        <p:spPr>
          <a:xfrm>
            <a:off x="685800" y="3486151"/>
            <a:ext cx="5486400" cy="4686300"/>
          </a:xfrm>
        </p:spPr>
        <p:txBody>
          <a:bodyPr/>
          <a:lstStyle/>
          <a:p>
            <a:pPr algn="just">
              <a:spcAft>
                <a:spcPts val="600"/>
              </a:spcAft>
            </a:pPr>
            <a:r>
              <a:rPr lang="en-US" sz="1400" b="1" u="sng" dirty="0">
                <a:solidFill>
                  <a:srgbClr val="000000"/>
                </a:solidFill>
                <a:latin typeface="Calibri" panose="020F0502020204030204" pitchFamily="34" charset="0"/>
                <a:ea typeface="SimSun" panose="02010600030101010101" pitchFamily="2" charset="-122"/>
                <a:cs typeface="Arial" panose="020B0604020202020204" pitchFamily="34" charset="0"/>
              </a:rPr>
              <a:t>Official launch or information session (3)</a:t>
            </a:r>
            <a:endParaRPr lang="en-GB" sz="1400" u="sng"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Other activities can also be put in place to promote the organization on an ongoing basis.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Such activities include information sessions,</a:t>
            </a:r>
            <a:r>
              <a:rPr lang="en-GB" sz="1400" b="1" dirty="0">
                <a:solidFill>
                  <a:srgbClr val="221E1F"/>
                </a:solidFill>
                <a:latin typeface="Calibri" panose="020F0502020204030204" pitchFamily="34" charset="0"/>
                <a:ea typeface="SimSun" panose="02010600030101010101" pitchFamily="2" charset="-122"/>
                <a:cs typeface="Arial" panose="020B0604020202020204" pitchFamily="34" charset="0"/>
              </a:rPr>
              <a:t> </a:t>
            </a:r>
            <a:r>
              <a:rPr lang="en-GB" sz="1400" dirty="0">
                <a:solidFill>
                  <a:srgbClr val="221E1F"/>
                </a:solidFill>
                <a:latin typeface="Calibri" panose="020F0502020204030204" pitchFamily="34" charset="0"/>
                <a:ea typeface="SimSun" panose="02010600030101010101" pitchFamily="2" charset="-122"/>
                <a:cs typeface="Arial" panose="020B0604020202020204" pitchFamily="34" charset="0"/>
              </a:rPr>
              <a:t>expression of interest and membership forms,</a:t>
            </a:r>
            <a:r>
              <a:rPr lang="en-GB" sz="1400" b="1" dirty="0">
                <a:solidFill>
                  <a:srgbClr val="221E1F"/>
                </a:solidFill>
                <a:latin typeface="Calibri" panose="020F0502020204030204" pitchFamily="34" charset="0"/>
                <a:ea typeface="SimSun" panose="02010600030101010101" pitchFamily="2" charset="-122"/>
                <a:cs typeface="Arial" panose="020B0604020202020204" pitchFamily="34" charset="0"/>
              </a:rPr>
              <a:t> </a:t>
            </a:r>
            <a:r>
              <a:rPr lang="en-GB" sz="1400" dirty="0">
                <a:solidFill>
                  <a:srgbClr val="221E1F"/>
                </a:solidFill>
                <a:latin typeface="Calibri" panose="020F0502020204030204" pitchFamily="34" charset="0"/>
                <a:ea typeface="SimSun" panose="02010600030101010101" pitchFamily="2" charset="-122"/>
                <a:cs typeface="Arial" panose="020B0604020202020204" pitchFamily="34" charset="0"/>
              </a:rPr>
              <a:t>brochures and flyers, posters and notices (in mental health and related service areas in addition to</a:t>
            </a:r>
            <a:r>
              <a:rPr lang="en-GB" sz="1400" b="1" dirty="0">
                <a:solidFill>
                  <a:srgbClr val="221E1F"/>
                </a:solidFill>
                <a:latin typeface="Calibri" panose="020F0502020204030204" pitchFamily="34" charset="0"/>
                <a:ea typeface="SimSun" panose="02010600030101010101" pitchFamily="2" charset="-122"/>
                <a:cs typeface="Arial" panose="020B0604020202020204" pitchFamily="34" charset="0"/>
              </a:rPr>
              <a:t> </a:t>
            </a: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community venues)</a:t>
            </a:r>
            <a:r>
              <a:rPr lang="en-GB" sz="1400" dirty="0">
                <a:solidFill>
                  <a:srgbClr val="221E1F"/>
                </a:solidFill>
                <a:latin typeface="Calibri" panose="020F0502020204030204" pitchFamily="34" charset="0"/>
                <a:ea typeface="SimSun" panose="02010600030101010101" pitchFamily="2" charset="-122"/>
                <a:cs typeface="Arial" panose="020B0604020202020204" pitchFamily="34" charset="0"/>
              </a:rPr>
              <a:t>, newsletters</a:t>
            </a: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 national and local media outlets, websites and/or social media platforms.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These activities are described in more detail below.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65</a:t>
            </a:fld>
            <a:endParaRPr lang="x-none"/>
          </a:p>
        </p:txBody>
      </p:sp>
    </p:spTree>
    <p:extLst>
      <p:ext uri="{BB962C8B-B14F-4D97-AF65-F5344CB8AC3E}">
        <p14:creationId xmlns:p14="http://schemas.microsoft.com/office/powerpoint/2010/main" val="230938157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80988"/>
            <a:ext cx="5486400" cy="3086100"/>
          </a:xfrm>
        </p:spPr>
      </p:sp>
      <p:sp>
        <p:nvSpPr>
          <p:cNvPr id="3" name="Notes Placeholder 2"/>
          <p:cNvSpPr>
            <a:spLocks noGrp="1"/>
          </p:cNvSpPr>
          <p:nvPr>
            <p:ph type="body" idx="1"/>
          </p:nvPr>
        </p:nvSpPr>
        <p:spPr>
          <a:xfrm>
            <a:off x="685800" y="3622431"/>
            <a:ext cx="5486400" cy="4378569"/>
          </a:xfrm>
        </p:spPr>
        <p:txBody>
          <a:bodyPr/>
          <a:lstStyle/>
          <a:p>
            <a:pPr algn="just"/>
            <a:r>
              <a:rPr lang="en-GB" sz="1400" b="1" u="sng" dirty="0">
                <a:solidFill>
                  <a:srgbClr val="000000"/>
                </a:solidFill>
                <a:latin typeface="Calibri" panose="020F0502020204030204" pitchFamily="34" charset="0"/>
                <a:ea typeface="SimSun" panose="02010600030101010101" pitchFamily="2" charset="-122"/>
                <a:cs typeface="Arial" panose="020B0604020202020204" pitchFamily="34" charset="0"/>
              </a:rPr>
              <a:t>Expression of interest and membership forms </a:t>
            </a:r>
            <a:endParaRPr lang="x-none" sz="1400" u="sng"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sz="1400" b="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“Expression of interest” forms are used to identify people who are interested in taking part in the group or finding out more about it</a:t>
            </a:r>
            <a:r>
              <a:rPr lang="en-GB" sz="1400" baseline="30000"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en-GB" sz="1400"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sz="1400"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  #286">
                  <a:extLst>
                    <a:ext uri="{A12FA001-AC4F-418D-AE19-62706E023703}">
                      <ahyp:hlinkClr xmlns:ahyp="http://schemas.microsoft.com/office/drawing/2018/hyperlinkcolor" val="tx"/>
                    </a:ext>
                  </a:extLst>
                </a:hlinkClick>
              </a:rPr>
              <a:t>31</a:t>
            </a:r>
            <a:r>
              <a:rPr lang="en-GB" sz="1400"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“Membership forms” on the other hand, are applications to become a member of the organization.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These forms can have different formats depending on the organization.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These forms can also be included as a part of, or alongside, the organization’s brochure or newsletter, or can be disseminated at events and gatherings.</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Membership and expression of interest forms should provide space for:</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00050" marR="0" lvl="0" indent="-17145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People’s names</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400050" marR="0" lvl="0" indent="-17145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Preferred methods of communication (telephone, email, or mail)</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400050" marR="0" lvl="0" indent="-171450">
              <a:spcBef>
                <a:spcPts val="0"/>
              </a:spcBef>
              <a:spcAft>
                <a:spcPts val="0"/>
              </a:spcAft>
              <a:buFont typeface="Wingdings" panose="05000000000000000000" pitchFamily="2" charset="2"/>
              <a:buChar char="Ø"/>
            </a:pPr>
            <a:r>
              <a:rPr lang="en-US" sz="1400" dirty="0">
                <a:solidFill>
                  <a:srgbClr val="000000"/>
                </a:solidFill>
                <a:latin typeface="Calibri" panose="020F0502020204030204" pitchFamily="34" charset="0"/>
                <a:ea typeface="SimSun" panose="02010600030101010101" pitchFamily="2" charset="-122"/>
                <a:cs typeface="Calibri" panose="020F0502020204030204" pitchFamily="34" charset="0"/>
              </a:rPr>
              <a:t>Preferred methods of participation; </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400050" marR="0" lvl="0" indent="-171450">
              <a:spcBef>
                <a:spcPts val="0"/>
              </a:spcBef>
              <a:spcAft>
                <a:spcPts val="0"/>
              </a:spcAft>
              <a:buFont typeface="Wingdings" panose="05000000000000000000" pitchFamily="2" charset="2"/>
              <a:buChar char="Ø"/>
            </a:pPr>
            <a:r>
              <a:rPr lang="en-US" sz="1400" dirty="0">
                <a:solidFill>
                  <a:srgbClr val="000000"/>
                </a:solidFill>
                <a:latin typeface="Calibri" panose="020F0502020204030204" pitchFamily="34" charset="0"/>
                <a:ea typeface="SimSun" panose="02010600030101010101" pitchFamily="2" charset="-122"/>
                <a:cs typeface="Calibri" panose="020F0502020204030204" pitchFamily="34" charset="0"/>
              </a:rPr>
              <a:t>Details on how the form can be returned to the group. </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66</a:t>
            </a:fld>
            <a:endParaRPr lang="x-none"/>
          </a:p>
        </p:txBody>
      </p:sp>
    </p:spTree>
    <p:extLst>
      <p:ext uri="{BB962C8B-B14F-4D97-AF65-F5344CB8AC3E}">
        <p14:creationId xmlns:p14="http://schemas.microsoft.com/office/powerpoint/2010/main" val="22997138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28600"/>
            <a:ext cx="5486400" cy="3086100"/>
          </a:xfrm>
        </p:spPr>
      </p:sp>
      <p:sp>
        <p:nvSpPr>
          <p:cNvPr id="3" name="Notes Placeholder 2"/>
          <p:cNvSpPr>
            <a:spLocks noGrp="1"/>
          </p:cNvSpPr>
          <p:nvPr>
            <p:ph type="body" idx="1"/>
          </p:nvPr>
        </p:nvSpPr>
        <p:spPr>
          <a:xfrm>
            <a:off x="685800" y="3314699"/>
            <a:ext cx="5700486" cy="5370513"/>
          </a:xfrm>
        </p:spPr>
        <p:txBody>
          <a:bodyPr/>
          <a:lstStyle/>
          <a:p>
            <a:pPr algn="just">
              <a:spcAft>
                <a:spcPts val="600"/>
              </a:spcAft>
            </a:pPr>
            <a:r>
              <a:rPr lang="en-GB" sz="1400" b="1" u="sng" dirty="0">
                <a:solidFill>
                  <a:srgbClr val="262626"/>
                </a:solidFill>
                <a:latin typeface="Calibri" panose="020F0502020204030204" pitchFamily="34" charset="0"/>
                <a:ea typeface="SimSun" panose="02010600030101010101" pitchFamily="2" charset="-122"/>
                <a:cs typeface="Times New Roman" panose="02020603050405020304" pitchFamily="18" charset="0"/>
              </a:rPr>
              <a:t>Brochures and flyers (1)</a:t>
            </a:r>
            <a:endParaRPr lang="x-none" sz="1400" u="sng"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The organization may wish to inform the broader community about its activities and attract new members and support via brochures and/or flyers. </a:t>
            </a:r>
          </a:p>
          <a:p>
            <a:pPr algn="just">
              <a:spcAft>
                <a:spcPts val="600"/>
              </a:spcAft>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Before the group starts designing and writing this material, it is useful to ask the following questions </a:t>
            </a:r>
            <a:r>
              <a:rPr lang="en-GB" sz="1400"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sz="1400" i="1"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3" action="ppaction://hlinkfile" tooltip=",  #286">
                  <a:extLst>
                    <a:ext uri="{A12FA001-AC4F-418D-AE19-62706E023703}">
                      <ahyp:hlinkClr xmlns:ahyp="http://schemas.microsoft.com/office/drawing/2018/hyperlinkcolor" val="tx"/>
                    </a:ext>
                  </a:extLst>
                </a:hlinkClick>
              </a:rPr>
              <a:t>31</a:t>
            </a:r>
            <a:r>
              <a:rPr lang="en-GB" sz="1400"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What does the organization need to say? Try to keep it short and simple, including only the main points.</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spcBef>
                <a:spcPts val="0"/>
              </a:spcBef>
              <a:spcAft>
                <a:spcPts val="60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Who is it written for? It is important that the style and content is relevant to the target group(s), or group(s) that the organization is trying to engage. Consider the use of pictures and graphic representations for settings where literacy rates are low. Also consider accessibility – e.g. by using braille.</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spcBef>
                <a:spcPts val="0"/>
              </a:spcBef>
              <a:spcAft>
                <a:spcPts val="60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How should the brochure or flyer look? For instance, should it look professional, simple, welcoming etc.? Who will design it?</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spcBef>
                <a:spcPts val="0"/>
              </a:spcBef>
              <a:spcAft>
                <a:spcPts val="60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How will the organization get the flyer or brochure printed? How much will it cost? How many should be printed? What happens if the supply runs out?</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Where will it be distributed? Consider strategic locations to capture the target audience.</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67</a:t>
            </a:fld>
            <a:endParaRPr lang="x-none"/>
          </a:p>
        </p:txBody>
      </p:sp>
    </p:spTree>
    <p:extLst>
      <p:ext uri="{BB962C8B-B14F-4D97-AF65-F5344CB8AC3E}">
        <p14:creationId xmlns:p14="http://schemas.microsoft.com/office/powerpoint/2010/main" val="40275960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15913"/>
            <a:ext cx="5486400" cy="3086100"/>
          </a:xfrm>
        </p:spPr>
      </p:sp>
      <p:sp>
        <p:nvSpPr>
          <p:cNvPr id="3" name="Notes Placeholder 2"/>
          <p:cNvSpPr>
            <a:spLocks noGrp="1"/>
          </p:cNvSpPr>
          <p:nvPr>
            <p:ph type="body" idx="1"/>
          </p:nvPr>
        </p:nvSpPr>
        <p:spPr>
          <a:xfrm>
            <a:off x="527538" y="3552092"/>
            <a:ext cx="5644662" cy="4448908"/>
          </a:xfrm>
        </p:spPr>
        <p:txBody>
          <a:bodyPr/>
          <a:lstStyle/>
          <a:p>
            <a:pPr algn="just">
              <a:spcAft>
                <a:spcPts val="600"/>
              </a:spcAft>
            </a:pPr>
            <a:r>
              <a:rPr lang="en-GB" sz="1400" b="1" u="sng" dirty="0">
                <a:solidFill>
                  <a:srgbClr val="000000"/>
                </a:solidFill>
                <a:latin typeface="Calibri" panose="020F0502020204030204" pitchFamily="34" charset="0"/>
                <a:ea typeface="SimSun" panose="02010600030101010101" pitchFamily="2" charset="-122"/>
                <a:cs typeface="Arial" panose="020B0604020202020204" pitchFamily="34" charset="0"/>
              </a:rPr>
              <a:t>Brochures and flyers (2)</a:t>
            </a:r>
          </a:p>
          <a:p>
            <a:pPr algn="just">
              <a:spcAft>
                <a:spcPts val="600"/>
              </a:spcAft>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Information contained within the brochure or flyer may include: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Name and purpose of the organization.</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51435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Goals and objectives of the organization.</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51435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Type of organization (open or closed membership, etc.).</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51435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Meeting time(s) and place(s).</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51435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How to contact the organization.</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51435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Seeking information from the community on issues of concern and ideas to prioritize.</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68</a:t>
            </a:fld>
            <a:endParaRPr lang="x-none"/>
          </a:p>
        </p:txBody>
      </p:sp>
    </p:spTree>
    <p:extLst>
      <p:ext uri="{BB962C8B-B14F-4D97-AF65-F5344CB8AC3E}">
        <p14:creationId xmlns:p14="http://schemas.microsoft.com/office/powerpoint/2010/main" val="180438797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141288"/>
            <a:ext cx="4429125" cy="2492375"/>
          </a:xfrm>
        </p:spPr>
      </p:sp>
      <p:sp>
        <p:nvSpPr>
          <p:cNvPr id="3" name="Notes Placeholder 2"/>
          <p:cNvSpPr>
            <a:spLocks noGrp="1"/>
          </p:cNvSpPr>
          <p:nvPr>
            <p:ph type="body" idx="1"/>
          </p:nvPr>
        </p:nvSpPr>
        <p:spPr>
          <a:xfrm>
            <a:off x="566057" y="2971800"/>
            <a:ext cx="5606143" cy="5838092"/>
          </a:xfrm>
        </p:spPr>
        <p:txBody>
          <a:bodyPr/>
          <a:lstStyle/>
          <a:p>
            <a:pPr algn="just">
              <a:spcAft>
                <a:spcPts val="600"/>
              </a:spcAft>
            </a:pPr>
            <a:r>
              <a:rPr lang="en-GB" sz="1400" b="1" u="sng" dirty="0">
                <a:latin typeface="Calibri" panose="020F0502020204030204" pitchFamily="34" charset="0"/>
                <a:ea typeface="SimSun" panose="02010600030101010101" pitchFamily="2" charset="-122"/>
                <a:cs typeface="Times New Roman" panose="02020603050405020304" pitchFamily="18" charset="0"/>
              </a:rPr>
              <a:t>Posters and notices</a:t>
            </a:r>
            <a:endParaRPr lang="x-none" sz="1400" u="sng" dirty="0">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Posters and notices are a great way to advertise the group.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When creating posters and notices it is important to consider using designs and appropriate images to convey key messages that persuade and motivate the target audience to take action to engage in and support the organization.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Key messages should be positive, persuasive and relevant to the local culture and context. Some important questions to ask when creating posters and notices include:</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Who is the organization trying to reach? </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51435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What is the benefit of the group for potential members?</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51435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What does the organization want the audience to do? Some intended action items include attending a support group, signing up for the organization’s newsletter, visiting the organization’s headquarters, or engaging in advocacy actions.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As in the case of brochures and flyers, posters and notices should be placed and/or distributed in strategic locations in order for them to be most effective and accessible – e.g. in community and mental health and related service venues visited by the target groups (such as clinics, community centres, churches, libraries and social service agencies).</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69</a:t>
            </a:fld>
            <a:endParaRPr lang="x-none"/>
          </a:p>
        </p:txBody>
      </p:sp>
    </p:spTree>
    <p:extLst>
      <p:ext uri="{BB962C8B-B14F-4D97-AF65-F5344CB8AC3E}">
        <p14:creationId xmlns:p14="http://schemas.microsoft.com/office/powerpoint/2010/main" val="4099700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SzPts val="1600"/>
              <a:buFont typeface="+mj-lt"/>
              <a:buAutoNum type="arabicPeriod"/>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Introduction</a:t>
            </a:r>
            <a:endParaRPr lang="x-none" b="1"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This guidance module aims to assist people with psychosocial, intellectual or cognitive disabilities, as well as their supporters, in setting up and operating a civil society organization to address issues and needs they have identified as relevant.</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Depending on their purpose, civil society organizations may consist solely of people with psychosocial, intellectual or cognitive disabilities or may have a variety of stakeholders.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This guidance module contains information and suggestions for structuring a civil society organization, designing its programmatic focus and day-to-day operations, and monitoring, evaluating and reporting progress.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7</a:t>
            </a:fld>
            <a:endParaRPr lang="x-none"/>
          </a:p>
        </p:txBody>
      </p:sp>
    </p:spTree>
    <p:extLst>
      <p:ext uri="{BB962C8B-B14F-4D97-AF65-F5344CB8AC3E}">
        <p14:creationId xmlns:p14="http://schemas.microsoft.com/office/powerpoint/2010/main" val="97623552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75" y="217488"/>
            <a:ext cx="4667250" cy="2625725"/>
          </a:xfrm>
        </p:spPr>
      </p:sp>
      <p:sp>
        <p:nvSpPr>
          <p:cNvPr id="3" name="Notes Placeholder 2"/>
          <p:cNvSpPr>
            <a:spLocks noGrp="1"/>
          </p:cNvSpPr>
          <p:nvPr>
            <p:ph type="body" idx="1"/>
          </p:nvPr>
        </p:nvSpPr>
        <p:spPr>
          <a:xfrm>
            <a:off x="1" y="2843213"/>
            <a:ext cx="6682154" cy="6083073"/>
          </a:xfrm>
        </p:spPr>
        <p:txBody>
          <a:bodyPr/>
          <a:lstStyle/>
          <a:p>
            <a:pPr algn="just">
              <a:spcAft>
                <a:spcPts val="600"/>
              </a:spcAft>
            </a:pPr>
            <a:r>
              <a:rPr lang="en-GB" sz="1400" b="1" u="sng" dirty="0">
                <a:solidFill>
                  <a:srgbClr val="262626"/>
                </a:solidFill>
                <a:latin typeface="Calibri" panose="020F0502020204030204" pitchFamily="34" charset="0"/>
                <a:ea typeface="SimSun" panose="02010600030101010101" pitchFamily="2" charset="-122"/>
                <a:cs typeface="Times New Roman" panose="02020603050405020304" pitchFamily="18" charset="0"/>
              </a:rPr>
              <a:t>Newsletters</a:t>
            </a:r>
            <a:r>
              <a:rPr lang="en-GB" sz="1400" b="1" dirty="0">
                <a:solidFill>
                  <a:srgbClr val="262626"/>
                </a:solidFill>
                <a:latin typeface="Calibri" panose="020F0502020204030204" pitchFamily="34" charset="0"/>
                <a:ea typeface="SimSun" panose="02010600030101010101" pitchFamily="2" charset="-122"/>
                <a:cs typeface="Times New Roman" panose="02020603050405020304" pitchFamily="18" charset="0"/>
              </a:rPr>
              <a:t>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Newsletters can be an effective strategy for reaching a large audience, as they are often easy to create and distribute. For instance, a short bulletin can be distributed via mail or email </a:t>
            </a:r>
            <a:r>
              <a:rPr lang="en-GB" sz="1400"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sz="1400"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  #286">
                  <a:extLst>
                    <a:ext uri="{A12FA001-AC4F-418D-AE19-62706E023703}">
                      <ahyp:hlinkClr xmlns:ahyp="http://schemas.microsoft.com/office/drawing/2018/hyperlinkcolor" val="tx"/>
                    </a:ext>
                  </a:extLst>
                </a:hlinkClick>
              </a:rPr>
              <a:t>31</a:t>
            </a:r>
            <a:r>
              <a:rPr lang="en-GB" sz="1400"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endPar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Content of the newsletter can include:</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800100" marR="0" lvl="1" indent="-342900">
              <a:spcBef>
                <a:spcPts val="0"/>
              </a:spcBef>
              <a:spcAft>
                <a:spcPts val="0"/>
              </a:spcAft>
              <a:buFont typeface="Wingdings" panose="05000000000000000000" pitchFamily="2" charset="2"/>
              <a:buChar char="Ø"/>
            </a:pPr>
            <a:r>
              <a:rPr lang="en-US" sz="1400" b="1" dirty="0">
                <a:solidFill>
                  <a:srgbClr val="221E1F"/>
                </a:solidFill>
                <a:latin typeface="Calibri" panose="020F0502020204030204" pitchFamily="34" charset="0"/>
                <a:ea typeface="SimSun" panose="02010600030101010101" pitchFamily="2" charset="-122"/>
                <a:cs typeface="Linotype Univers"/>
              </a:rPr>
              <a:t>Reports of events and meetings.</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800100" marR="0" lvl="1" indent="-342900">
              <a:spcBef>
                <a:spcPts val="0"/>
              </a:spcBef>
              <a:spcAft>
                <a:spcPts val="0"/>
              </a:spcAft>
              <a:buFont typeface="Wingdings" panose="05000000000000000000" pitchFamily="2" charset="2"/>
              <a:buChar char="Ø"/>
            </a:pPr>
            <a:r>
              <a:rPr lang="en-US" sz="1400" b="1" dirty="0">
                <a:solidFill>
                  <a:srgbClr val="221E1F"/>
                </a:solidFill>
                <a:latin typeface="Calibri" panose="020F0502020204030204" pitchFamily="34" charset="0"/>
                <a:ea typeface="SimSun" panose="02010600030101010101" pitchFamily="2" charset="-122"/>
                <a:cs typeface="Linotype Univers"/>
              </a:rPr>
              <a:t>A calendar of upcoming meetings and events.</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800100" marR="0" lvl="1" indent="-342900">
              <a:spcBef>
                <a:spcPts val="0"/>
              </a:spcBef>
              <a:spcAft>
                <a:spcPts val="0"/>
              </a:spcAft>
              <a:buFont typeface="Wingdings" panose="05000000000000000000" pitchFamily="2" charset="2"/>
              <a:buChar char="Ø"/>
            </a:pPr>
            <a:r>
              <a:rPr lang="en-US" sz="1400" b="1" dirty="0">
                <a:solidFill>
                  <a:srgbClr val="221E1F"/>
                </a:solidFill>
                <a:latin typeface="Calibri" panose="020F0502020204030204" pitchFamily="34" charset="0"/>
                <a:ea typeface="SimSun" panose="02010600030101010101" pitchFamily="2" charset="-122"/>
                <a:cs typeface="Linotype Univers"/>
              </a:rPr>
              <a:t>News relating to the individual members of the organization (with their permission).</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800100" marR="0" lvl="1" indent="-342900">
              <a:spcBef>
                <a:spcPts val="0"/>
              </a:spcBef>
              <a:spcAft>
                <a:spcPts val="0"/>
              </a:spcAft>
              <a:buFont typeface="Wingdings" panose="05000000000000000000" pitchFamily="2" charset="2"/>
              <a:buChar char="Ø"/>
            </a:pPr>
            <a:r>
              <a:rPr lang="fr-CH" sz="1400" b="1" dirty="0">
                <a:solidFill>
                  <a:srgbClr val="221E1F"/>
                </a:solidFill>
                <a:latin typeface="Calibri" panose="020F0502020204030204" pitchFamily="34" charset="0"/>
                <a:ea typeface="SimSun" panose="02010600030101010101" pitchFamily="2" charset="-122"/>
                <a:cs typeface="Linotype Univers"/>
              </a:rPr>
              <a:t>A</a:t>
            </a:r>
            <a:r>
              <a:rPr lang="fr-CH" sz="1400" b="1" dirty="0">
                <a:latin typeface="Calibri" panose="020F0502020204030204" pitchFamily="34" charset="0"/>
                <a:ea typeface="SimSun" panose="02010600030101010101" pitchFamily="2" charset="-122"/>
                <a:cs typeface="Calibri" panose="020F0502020204030204" pitchFamily="34" charset="0"/>
              </a:rPr>
              <a:t>rticles</a:t>
            </a:r>
            <a:r>
              <a:rPr lang="fr-CH" sz="1400" dirty="0">
                <a:latin typeface="Calibri" panose="020F0502020204030204" pitchFamily="34" charset="0"/>
                <a:ea typeface="SimSun" panose="02010600030101010101" pitchFamily="2" charset="-122"/>
                <a:cs typeface="Calibri" panose="020F0502020204030204" pitchFamily="34" charset="0"/>
              </a:rPr>
              <a:t>, opinions, reports of </a:t>
            </a:r>
            <a:r>
              <a:rPr lang="fr-CH" sz="1400" dirty="0" err="1">
                <a:latin typeface="Calibri" panose="020F0502020204030204" pitchFamily="34" charset="0"/>
                <a:ea typeface="SimSun" panose="02010600030101010101" pitchFamily="2" charset="-122"/>
                <a:cs typeface="Calibri" panose="020F0502020204030204" pitchFamily="34" charset="0"/>
              </a:rPr>
              <a:t>current</a:t>
            </a:r>
            <a:r>
              <a:rPr lang="fr-CH" sz="1400" dirty="0">
                <a:latin typeface="Calibri" panose="020F0502020204030204" pitchFamily="34" charset="0"/>
                <a:ea typeface="SimSun" panose="02010600030101010101" pitchFamily="2" charset="-122"/>
                <a:cs typeface="Calibri" panose="020F0502020204030204" pitchFamily="34" charset="0"/>
              </a:rPr>
              <a:t> </a:t>
            </a:r>
            <a:r>
              <a:rPr lang="fr-CH" sz="1400" dirty="0" err="1">
                <a:latin typeface="Calibri" panose="020F0502020204030204" pitchFamily="34" charset="0"/>
                <a:ea typeface="SimSun" panose="02010600030101010101" pitchFamily="2" charset="-122"/>
                <a:cs typeface="Calibri" panose="020F0502020204030204" pitchFamily="34" charset="0"/>
              </a:rPr>
              <a:t>debates</a:t>
            </a:r>
            <a:r>
              <a:rPr lang="fr-CH" sz="1400" dirty="0">
                <a:latin typeface="Calibri" panose="020F0502020204030204" pitchFamily="34" charset="0"/>
                <a:ea typeface="SimSun" panose="02010600030101010101" pitchFamily="2" charset="-122"/>
                <a:cs typeface="Calibri" panose="020F0502020204030204" pitchFamily="34" charset="0"/>
              </a:rPr>
              <a:t>, </a:t>
            </a:r>
            <a:r>
              <a:rPr lang="fr-CH" sz="1400" dirty="0" err="1">
                <a:latin typeface="Calibri" panose="020F0502020204030204" pitchFamily="34" charset="0"/>
                <a:ea typeface="SimSun" panose="02010600030101010101" pitchFamily="2" charset="-122"/>
                <a:cs typeface="Calibri" panose="020F0502020204030204" pitchFamily="34" charset="0"/>
              </a:rPr>
              <a:t>quotes</a:t>
            </a:r>
            <a:r>
              <a:rPr lang="fr-CH" sz="1400" dirty="0">
                <a:latin typeface="Calibri" panose="020F0502020204030204" pitchFamily="34" charset="0"/>
                <a:ea typeface="SimSun" panose="02010600030101010101" pitchFamily="2" charset="-122"/>
                <a:cs typeface="Calibri" panose="020F0502020204030204" pitchFamily="34" charset="0"/>
              </a:rPr>
              <a:t>, cartoons, photos etc.</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800100" marR="0" lvl="1" indent="-342900">
              <a:spcBef>
                <a:spcPts val="0"/>
              </a:spcBef>
              <a:spcAft>
                <a:spcPts val="60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Calibri" panose="020F0502020204030204" pitchFamily="34" charset="0"/>
              </a:rPr>
              <a:t>Members</a:t>
            </a:r>
            <a:r>
              <a:rPr lang="en-US" sz="1400" dirty="0">
                <a:latin typeface="Calibri" panose="020F0502020204030204" pitchFamily="34" charset="0"/>
                <a:ea typeface="SimSun" panose="02010600030101010101" pitchFamily="2" charset="-122"/>
                <a:cs typeface="Times New Roman" panose="02020603050405020304" pitchFamily="18" charset="0"/>
              </a:rPr>
              <a:t>’</a:t>
            </a:r>
            <a:r>
              <a:rPr lang="en-US" sz="1400" dirty="0">
                <a:latin typeface="Calibri" panose="020F0502020204030204" pitchFamily="34" charset="0"/>
                <a:ea typeface="SimSun" panose="02010600030101010101" pitchFamily="2" charset="-122"/>
                <a:cs typeface="Calibri" panose="020F0502020204030204" pitchFamily="34" charset="0"/>
              </a:rPr>
              <a:t> poetry, jokes, essays, thoughts, ideas, descriptions of personal experiences, art etc.</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171450" marR="0" lvl="0" indent="-171450">
              <a:spcBef>
                <a:spcPts val="0"/>
              </a:spcBef>
              <a:spcAft>
                <a:spcPts val="600"/>
              </a:spcAft>
              <a:buFont typeface="Arial" panose="020B0604020202020204" pitchFamily="34" charset="0"/>
              <a:buChar char="•"/>
            </a:pPr>
            <a:endPar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The tasks of writing the newsletter can be rotated among members and should follow </a:t>
            </a:r>
            <a:r>
              <a:rPr lang="en-GB" sz="1400" dirty="0">
                <a:latin typeface="Calibri" panose="020F0502020204030204" pitchFamily="34" charset="0"/>
                <a:ea typeface="SimSun" panose="02010600030101010101" pitchFamily="2" charset="-122"/>
                <a:cs typeface="Arial" panose="020B0604020202020204" pitchFamily="34" charset="0"/>
              </a:rPr>
              <a:t>some simple editorial rules. Examples may include: </a:t>
            </a:r>
            <a:endParaRPr lang="x-none" sz="1400" dirty="0">
              <a:latin typeface="Calibri" panose="020F0502020204030204" pitchFamily="34" charset="0"/>
              <a:ea typeface="SimSun" panose="02010600030101010101" pitchFamily="2" charset="-122"/>
              <a:cs typeface="Arial" panose="020B0604020202020204" pitchFamily="34" charset="0"/>
            </a:endParaRPr>
          </a:p>
          <a:p>
            <a:pPr marL="800100" marR="0" lvl="1"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Linotype Univers"/>
              </a:rPr>
              <a:t>Within the bounds of respectful discussion, open debate on issues of policy or other matters relevant to the organization will be encouraged.</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800100" marR="0" lvl="1"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Linotype Univers"/>
              </a:rPr>
              <a:t>Statements that could put the group at risk of legal action will be avoided or, if important to the organization’s work, the risks will be mitigated following legal advice.</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800100" marR="0" lvl="1"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Linotype Univers"/>
              </a:rPr>
              <a:t>Statements that in any way undermine the rights and dignity of people with disabilities will be rejected</a:t>
            </a:r>
            <a:r>
              <a:rPr lang="en-US" sz="1400" b="1" dirty="0">
                <a:latin typeface="Calibri" panose="020F0502020204030204" pitchFamily="34" charset="0"/>
                <a:ea typeface="SimSun" panose="02010600030101010101" pitchFamily="2" charset="-122"/>
                <a:cs typeface="Linotype Univers"/>
              </a:rPr>
              <a:t>.</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70</a:t>
            </a:fld>
            <a:endParaRPr lang="x-none"/>
          </a:p>
        </p:txBody>
      </p:sp>
    </p:spTree>
    <p:extLst>
      <p:ext uri="{BB962C8B-B14F-4D97-AF65-F5344CB8AC3E}">
        <p14:creationId xmlns:p14="http://schemas.microsoft.com/office/powerpoint/2010/main" val="1473119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28600"/>
            <a:ext cx="5486400" cy="3086100"/>
          </a:xfrm>
        </p:spPr>
      </p:sp>
      <p:sp>
        <p:nvSpPr>
          <p:cNvPr id="3" name="Notes Placeholder 2"/>
          <p:cNvSpPr>
            <a:spLocks noGrp="1"/>
          </p:cNvSpPr>
          <p:nvPr>
            <p:ph type="body" idx="1"/>
          </p:nvPr>
        </p:nvSpPr>
        <p:spPr>
          <a:xfrm>
            <a:off x="685799" y="3569677"/>
            <a:ext cx="5685971" cy="5115536"/>
          </a:xfrm>
        </p:spPr>
        <p:txBody>
          <a:bodyPr/>
          <a:lstStyle/>
          <a:p>
            <a:pPr algn="just"/>
            <a:r>
              <a:rPr lang="en-GB" sz="1400" b="1" u="sng" dirty="0">
                <a:solidFill>
                  <a:srgbClr val="000000"/>
                </a:solidFill>
                <a:latin typeface="Calibri" panose="020F0502020204030204" pitchFamily="34" charset="0"/>
                <a:ea typeface="SimSun" panose="02010600030101010101" pitchFamily="2" charset="-122"/>
                <a:cs typeface="Arial" panose="020B0604020202020204" pitchFamily="34" charset="0"/>
              </a:rPr>
              <a:t>Websites, blogs and social media platforms (1)</a:t>
            </a:r>
            <a:endParaRPr lang="x-none" sz="1400" u="sng"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sz="1400" b="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Websites, blogs and social media platforms such as Facebook, Twitter and LinkedIn can be effective ways to communicate with members and stakeholders and promote the organization.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The content can include the organization’s vision, objectives and activities, contact details, important news, regular updates and/or developments, upcoming events, campaigns, or </a:t>
            </a: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stories from members who wish to share successes or personal experiences.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Maintaining websites with up-to-date, well organized information can be used as a means of educating the public and decision-makers about the organization’s goal(s), objectives, activities and priority concerns.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In addition, websites can be used to conduct online polling of public attitudes to the organization’s priority concerns which in turn can provide useful information about policies or interventions which might be best suited to address those concerns. </a:t>
            </a:r>
          </a:p>
          <a:p>
            <a:pPr marL="171450" indent="-171450" algn="jus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This information can then become the basis for future activities </a:t>
            </a:r>
            <a:r>
              <a:rPr lang="en-GB" sz="1400"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sz="1400"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 2013 #287">
                  <a:extLst>
                    <a:ext uri="{A12FA001-AC4F-418D-AE19-62706E023703}">
                      <ahyp:hlinkClr xmlns:ahyp="http://schemas.microsoft.com/office/drawing/2018/hyperlinkcolor" val="tx"/>
                    </a:ext>
                  </a:extLst>
                </a:hlinkClick>
              </a:rPr>
              <a:t>33</a:t>
            </a:r>
            <a:r>
              <a:rPr lang="en-GB" sz="1400"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71</a:t>
            </a:fld>
            <a:endParaRPr lang="x-none"/>
          </a:p>
        </p:txBody>
      </p:sp>
    </p:spTree>
    <p:extLst>
      <p:ext uri="{BB962C8B-B14F-4D97-AF65-F5344CB8AC3E}">
        <p14:creationId xmlns:p14="http://schemas.microsoft.com/office/powerpoint/2010/main" val="134786051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280988"/>
            <a:ext cx="4937125" cy="2778125"/>
          </a:xfrm>
        </p:spPr>
      </p:sp>
      <p:sp>
        <p:nvSpPr>
          <p:cNvPr id="3" name="Notes Placeholder 2"/>
          <p:cNvSpPr>
            <a:spLocks noGrp="1"/>
          </p:cNvSpPr>
          <p:nvPr>
            <p:ph type="body" idx="1"/>
          </p:nvPr>
        </p:nvSpPr>
        <p:spPr>
          <a:xfrm>
            <a:off x="493486" y="3305909"/>
            <a:ext cx="5820228" cy="5068834"/>
          </a:xfrm>
        </p:spPr>
        <p:txBody>
          <a:bodyPr/>
          <a:lstStyle/>
          <a:p>
            <a:pPr>
              <a:spcAft>
                <a:spcPts val="600"/>
              </a:spcAft>
            </a:pPr>
            <a:r>
              <a:rPr lang="en-US" sz="1400" b="1" u="sng" dirty="0"/>
              <a:t>Websites, blogs and social media platforms (2)</a:t>
            </a:r>
          </a:p>
          <a:p>
            <a:pPr marL="171450" indent="-171450" algn="just">
              <a:spcAft>
                <a:spcPts val="600"/>
              </a:spcAft>
              <a:buFont typeface="Arial" panose="020B0604020202020204" pitchFamily="34" charset="0"/>
              <a:buChar char="•"/>
            </a:pPr>
            <a:r>
              <a:rPr lang="en-GB" sz="1400" dirty="0">
                <a:solidFill>
                  <a:srgbClr val="191919"/>
                </a:solidFill>
                <a:latin typeface="Calibri" panose="020F0502020204030204" pitchFamily="34" charset="0"/>
                <a:ea typeface="SimSun" panose="02010600030101010101" pitchFamily="2" charset="-122"/>
                <a:cs typeface="Calibri" panose="020F0502020204030204" pitchFamily="34" charset="0"/>
              </a:rPr>
              <a:t>The use of social media platforms has a number of benefits, including the low cost (sometimes even free of charge), the ability to deliver instantaneous messaging to target audiences, and the opportunity to monitor an organization’s activities and their effectiveness (e.g. via online polls, discussion forums, or feedback from the target group). </a:t>
            </a:r>
          </a:p>
          <a:p>
            <a:pPr marL="171450" indent="-171450" algn="just">
              <a:spcAft>
                <a:spcPts val="600"/>
              </a:spcAft>
              <a:buFont typeface="Arial" panose="020B0604020202020204" pitchFamily="34" charset="0"/>
              <a:buChar char="•"/>
            </a:pPr>
            <a:r>
              <a:rPr lang="en-GB" sz="1400" dirty="0">
                <a:solidFill>
                  <a:srgbClr val="191919"/>
                </a:solidFill>
                <a:latin typeface="Calibri" panose="020F0502020204030204" pitchFamily="34" charset="0"/>
                <a:ea typeface="SimSun" panose="02010600030101010101" pitchFamily="2" charset="-122"/>
                <a:cs typeface="Calibri" panose="020F0502020204030204" pitchFamily="34" charset="0"/>
              </a:rPr>
              <a:t>Different social media platforms will target different audiences, so research </a:t>
            </a: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into the demographics of platform users can help identify the best fit between the organization’s goals and the social media platform.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Some general strategies to keep in mind when using social media include (</a:t>
            </a: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3" action="ppaction://hlinkfile" tooltip="Davidson,  #288">
                  <a:extLst>
                    <a:ext uri="{A12FA001-AC4F-418D-AE19-62706E023703}">
                      <ahyp:hlinkClr xmlns:ahyp="http://schemas.microsoft.com/office/drawing/2018/hyperlinkcolor" val="tx"/>
                    </a:ext>
                  </a:extLst>
                </a:hlinkClick>
              </a:rPr>
              <a:t>34</a:t>
            </a: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85800" lvl="1" indent="-171450">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Selecting specific platforms which will not only be most effective but also manageable in terms of time and effort. </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685800" lvl="1" indent="-171450">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Posting only relevant content and ensuring that this content comes from credible, reliable sources. </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685800" lvl="1" indent="-171450">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Posting regularly. If an account is not updated regularly with new information it is likely that the audience will lose interest quickly. </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685800" lvl="1" indent="-171450">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Setting clear objectives for how the social media platform will be used (e.g. to share information about important events and/or engage broadly with a target audience on the priority issue, or both).</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72</a:t>
            </a:fld>
            <a:endParaRPr lang="x-none"/>
          </a:p>
        </p:txBody>
      </p:sp>
    </p:spTree>
    <p:extLst>
      <p:ext uri="{BB962C8B-B14F-4D97-AF65-F5344CB8AC3E}">
        <p14:creationId xmlns:p14="http://schemas.microsoft.com/office/powerpoint/2010/main" val="177564988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5613" y="623888"/>
            <a:ext cx="5946775" cy="3346450"/>
          </a:xfrm>
        </p:spPr>
      </p:sp>
      <p:sp>
        <p:nvSpPr>
          <p:cNvPr id="3" name="Notes Placeholder 2"/>
          <p:cNvSpPr>
            <a:spLocks noGrp="1"/>
          </p:cNvSpPr>
          <p:nvPr>
            <p:ph type="body" idx="1"/>
          </p:nvPr>
        </p:nvSpPr>
        <p:spPr/>
        <p:txBody>
          <a:bodyPr/>
          <a:lstStyle/>
          <a:p>
            <a:pPr algn="just"/>
            <a:r>
              <a:rPr lang="en-US" b="1" dirty="0">
                <a:solidFill>
                  <a:srgbClr val="000000"/>
                </a:solidFill>
                <a:latin typeface="Calibri" panose="020F0502020204030204" pitchFamily="34" charset="0"/>
                <a:ea typeface="SimSun" panose="02010600030101010101" pitchFamily="2" charset="-122"/>
                <a:cs typeface="Calibri" panose="020F0502020204030204" pitchFamily="34" charset="0"/>
              </a:rPr>
              <a:t>HANDOUT 13</a:t>
            </a:r>
            <a:endParaRPr lang="en-GB" b="1" dirty="0">
              <a:solidFill>
                <a:srgbClr val="000000"/>
              </a:solidFill>
              <a:latin typeface="Calibri" panose="020F0502020204030204" pitchFamily="34" charset="0"/>
              <a:ea typeface="SimSun" panose="02010600030101010101" pitchFamily="2" charset="-122"/>
              <a:cs typeface="Calibri" panose="020F0502020204030204" pitchFamily="34" charset="0"/>
            </a:endParaRPr>
          </a:p>
          <a:p>
            <a:pPr algn="just"/>
            <a:endParaRPr lang="en-GB" b="1" dirty="0">
              <a:solidFill>
                <a:srgbClr val="000000"/>
              </a:solidFill>
              <a:latin typeface="Calibri" panose="020F0502020204030204" pitchFamily="34" charset="0"/>
              <a:ea typeface="SimSun" panose="02010600030101010101" pitchFamily="2" charset="-122"/>
              <a:cs typeface="Calibri" panose="020F050202020403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Calibri" panose="020F0502020204030204" pitchFamily="34" charset="0"/>
              </a:rPr>
              <a:t>Autistic Self Advocacy Network </a:t>
            </a:r>
          </a:p>
          <a:p>
            <a:pPr algn="just"/>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For more information, see: </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3">
                  <a:extLst>
                    <a:ext uri="{A12FA001-AC4F-418D-AE19-62706E023703}">
                      <ahyp:hlinkClr xmlns:ahyp="http://schemas.microsoft.com/office/drawing/2018/hyperlinkcolor" val="tx"/>
                    </a:ext>
                  </a:extLst>
                </a:hlinkClick>
              </a:rPr>
              <a:t>http://autisticadvocacy.org/</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73</a:t>
            </a:fld>
            <a:endParaRPr lang="x-none"/>
          </a:p>
        </p:txBody>
      </p:sp>
    </p:spTree>
    <p:extLst>
      <p:ext uri="{BB962C8B-B14F-4D97-AF65-F5344CB8AC3E}">
        <p14:creationId xmlns:p14="http://schemas.microsoft.com/office/powerpoint/2010/main" val="1819737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15913"/>
            <a:ext cx="5486400" cy="3086100"/>
          </a:xfrm>
        </p:spPr>
      </p:sp>
      <p:sp>
        <p:nvSpPr>
          <p:cNvPr id="3" name="Notes Placeholder 2"/>
          <p:cNvSpPr>
            <a:spLocks noGrp="1"/>
          </p:cNvSpPr>
          <p:nvPr>
            <p:ph type="body" idx="1"/>
          </p:nvPr>
        </p:nvSpPr>
        <p:spPr>
          <a:xfrm>
            <a:off x="685800" y="3657600"/>
            <a:ext cx="5486400" cy="4343400"/>
          </a:xfrm>
        </p:spPr>
        <p:txBody>
          <a:bodyPr/>
          <a:lstStyle/>
          <a:p>
            <a:pPr>
              <a:spcAft>
                <a:spcPts val="600"/>
              </a:spcAft>
            </a:pPr>
            <a:r>
              <a:rPr lang="en-US" b="1" dirty="0">
                <a:solidFill>
                  <a:schemeClr val="accent1"/>
                </a:solidFill>
              </a:rPr>
              <a:t>5</a:t>
            </a:r>
            <a:r>
              <a:rPr lang="en-US" sz="1400" b="1" dirty="0">
                <a:solidFill>
                  <a:schemeClr val="accent1"/>
                </a:solidFill>
              </a:rPr>
              <a:t>. Monitoring, evaluation and reporting</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Monitoring refers to the routine tracking of key elements of the organization’s activities, while evaluation refers to a process of systematically assessing the value and effectiveness of an activity.</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Evaluation is essential for understanding whether the organization is having the impact that is anticipated. </a:t>
            </a: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Both monitoring and evaluation will also help to identify factors that are facilitating the organization’s goal(s) and objectives or acting as barriers to achieving them.</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The following slides show different aspects of an organization that should be monitored and evaluated.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b="1" dirty="0"/>
          </a:p>
        </p:txBody>
      </p:sp>
      <p:sp>
        <p:nvSpPr>
          <p:cNvPr id="4" name="Slide Number Placeholder 3"/>
          <p:cNvSpPr>
            <a:spLocks noGrp="1"/>
          </p:cNvSpPr>
          <p:nvPr>
            <p:ph type="sldNum" sz="quarter" idx="5"/>
          </p:nvPr>
        </p:nvSpPr>
        <p:spPr/>
        <p:txBody>
          <a:bodyPr/>
          <a:lstStyle/>
          <a:p>
            <a:fld id="{D35B9E1D-7BB2-4B83-BB15-79E642ABEF23}" type="slidenum">
              <a:rPr lang="x-none" smtClean="0"/>
              <a:t>74</a:t>
            </a:fld>
            <a:endParaRPr lang="x-none"/>
          </a:p>
        </p:txBody>
      </p:sp>
    </p:spTree>
    <p:extLst>
      <p:ext uri="{BB962C8B-B14F-4D97-AF65-F5344CB8AC3E}">
        <p14:creationId xmlns:p14="http://schemas.microsoft.com/office/powerpoint/2010/main" val="296689470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98450"/>
            <a:ext cx="5486400" cy="3086100"/>
          </a:xfrm>
        </p:spPr>
      </p:sp>
      <p:sp>
        <p:nvSpPr>
          <p:cNvPr id="3" name="Notes Placeholder 2"/>
          <p:cNvSpPr>
            <a:spLocks noGrp="1"/>
          </p:cNvSpPr>
          <p:nvPr>
            <p:ph type="body" idx="1"/>
          </p:nvPr>
        </p:nvSpPr>
        <p:spPr>
          <a:xfrm>
            <a:off x="685800" y="3903784"/>
            <a:ext cx="5486400" cy="4781429"/>
          </a:xfrm>
        </p:spPr>
        <p:txBody>
          <a:bodyPr/>
          <a:lstStyle/>
          <a:p>
            <a:pPr algn="just"/>
            <a:r>
              <a:rPr lang="en-GB" sz="1400" b="1" u="sng" dirty="0">
                <a:solidFill>
                  <a:srgbClr val="000000"/>
                </a:solidFill>
                <a:latin typeface="Calibri" panose="020F0502020204030204" pitchFamily="34" charset="0"/>
                <a:ea typeface="SimSun" panose="02010600030101010101" pitchFamily="2" charset="-122"/>
                <a:cs typeface="Arial" panose="020B0604020202020204" pitchFamily="34" charset="0"/>
              </a:rPr>
              <a:t>Overall functioning of the organization, its programmes and activities</a:t>
            </a:r>
            <a:endParaRPr lang="x-none" sz="1400" u="sng"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sz="1400" b="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It is useful to understand the overall functioning of the organization through monitoring, for instance, whether: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The planned activities have been completed.</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The time frames that were originally planned have been met. </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The human and financial resources used were available and sufficient to meet the organization’s needs. </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75</a:t>
            </a:fld>
            <a:endParaRPr lang="x-none"/>
          </a:p>
        </p:txBody>
      </p:sp>
    </p:spTree>
    <p:extLst>
      <p:ext uri="{BB962C8B-B14F-4D97-AF65-F5344CB8AC3E}">
        <p14:creationId xmlns:p14="http://schemas.microsoft.com/office/powerpoint/2010/main" val="159282402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4513" y="352425"/>
            <a:ext cx="5486400" cy="3086100"/>
          </a:xfrm>
        </p:spPr>
      </p:sp>
      <p:sp>
        <p:nvSpPr>
          <p:cNvPr id="3" name="Notes Placeholder 2"/>
          <p:cNvSpPr>
            <a:spLocks noGrp="1"/>
          </p:cNvSpPr>
          <p:nvPr>
            <p:ph type="body" idx="1"/>
          </p:nvPr>
        </p:nvSpPr>
        <p:spPr>
          <a:xfrm>
            <a:off x="685800" y="3763107"/>
            <a:ext cx="5486400" cy="5028467"/>
          </a:xfrm>
        </p:spPr>
        <p:txBody>
          <a:bodyPr/>
          <a:lstStyle/>
          <a:p>
            <a:pPr algn="just"/>
            <a:r>
              <a:rPr lang="en-GB" sz="1400" b="1" u="sng" dirty="0">
                <a:solidFill>
                  <a:srgbClr val="000000"/>
                </a:solidFill>
                <a:latin typeface="Calibri" panose="020F0502020204030204" pitchFamily="34" charset="0"/>
                <a:ea typeface="SimSun" panose="02010600030101010101" pitchFamily="2" charset="-122"/>
                <a:cs typeface="Arial" panose="020B0604020202020204" pitchFamily="34" charset="0"/>
              </a:rPr>
              <a:t>Participation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sz="1400" b="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The organization can track and record simple statistics in order to monitor the level of participation. Examples include:</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7150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Number of attendees.</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57150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Type of participants (e.g. people with disabilities, family, care partners, mental health and other practitioners, people across diverse social positions etc.).</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57150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Frequency of participation.</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57150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Length of time a person participates.</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57150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Satisfaction with membership and attendance.</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algn="just"/>
            <a:r>
              <a:rPr lang="en-GB" sz="1400"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Monitoring participation will provide an understanding of the most popular activities, whether numbers are increasing or decreasing over time, who generally wants and is able to participate in the organization’s work, and whether target groups are participating as planned.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76</a:t>
            </a:fld>
            <a:endParaRPr lang="x-none"/>
          </a:p>
        </p:txBody>
      </p:sp>
    </p:spTree>
    <p:extLst>
      <p:ext uri="{BB962C8B-B14F-4D97-AF65-F5344CB8AC3E}">
        <p14:creationId xmlns:p14="http://schemas.microsoft.com/office/powerpoint/2010/main" val="22742966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3588" y="212725"/>
            <a:ext cx="2965450" cy="1668463"/>
          </a:xfrm>
        </p:spPr>
      </p:sp>
      <p:sp>
        <p:nvSpPr>
          <p:cNvPr id="3" name="Notes Placeholder 2"/>
          <p:cNvSpPr>
            <a:spLocks noGrp="1"/>
          </p:cNvSpPr>
          <p:nvPr>
            <p:ph type="body" idx="1"/>
          </p:nvPr>
        </p:nvSpPr>
        <p:spPr>
          <a:xfrm>
            <a:off x="293914" y="2081053"/>
            <a:ext cx="6270171" cy="6833553"/>
          </a:xfrm>
        </p:spPr>
        <p:txBody>
          <a:bodyPr/>
          <a:lstStyle/>
          <a:p>
            <a:pPr algn="just">
              <a:spcAft>
                <a:spcPts val="600"/>
              </a:spcAft>
            </a:pPr>
            <a:r>
              <a:rPr lang="en-GB" b="1" u="sng" dirty="0">
                <a:solidFill>
                  <a:srgbClr val="000000"/>
                </a:solidFill>
                <a:latin typeface="Calibri" panose="020F0502020204030204" pitchFamily="34" charset="0"/>
                <a:ea typeface="SimSun" panose="02010600030101010101" pitchFamily="2" charset="-122"/>
                <a:cs typeface="Arial" panose="020B0604020202020204" pitchFamily="34" charset="0"/>
              </a:rPr>
              <a:t>Impact of the organization’s work</a:t>
            </a:r>
            <a:endParaRPr lang="x-none" u="sng"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In general, it is important to be clear about what the organization wishes to achieve and to continually collect information and evidence to track progress – for instance, by recording group activities and obtaining internal and external evaluations of these activities (e.g. what worked versus what did not work). Evaluation methods can take many different forms – including surveys, focus groups and individual structured interviews.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Case study and photo essays can also be used to collect qualitative data and document outcomes.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The evaluation method selected should depend on the objectives of the actions, activities, services or programmes implemented and the feasibility of collecting and analysing these data.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It should be emphasized that, in general, organizational activities are expected to produce changes in knowledge, attitudes and behaviour and/or an improvement in well-being, quality of life or empowerment at the individual level, or changes in policy and legislation at systemic levels.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Consequently, careful evaluation of each of the activities is required to ensure that the organization is having its desired and intended impact. For example, when an organization conducts advocacy actions to eliminate discrimination against people with psychosocial, intellectual or cognitive disabilities, it is helpful to understand – for each service, programme or action that the organization has initiated – the degree to which people have participated, the impact of the initiative on knowledge, attitudes and/or practices, and/or the overall impact of the action on the well-being of the target group (i.e. did it benefit them in the intended way or did it benefit some more than others?)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It is also important to identify strategies and mechanisms to integrate evaluation results into the organization’s functioning in order to achieve meaningful improvements.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Sometimes donors will require a more formal evaluation of an organization and its activities, functions and processes, as well its impact and outcome measures relating to the programmes or services that are in place. For instance, donors may wish to see an analysis of the organization’s finances, including budgeting allocations and what specific funds and funding sources the group may need in the future.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If such reporting is required, completing these evaluations in a timely and accurate manner will be important for the organization’s overall success (see section on </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Reporting</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77</a:t>
            </a:fld>
            <a:endParaRPr lang="x-none"/>
          </a:p>
        </p:txBody>
      </p:sp>
    </p:spTree>
    <p:extLst>
      <p:ext uri="{BB962C8B-B14F-4D97-AF65-F5344CB8AC3E}">
        <p14:creationId xmlns:p14="http://schemas.microsoft.com/office/powerpoint/2010/main" val="195721600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0863" y="268288"/>
            <a:ext cx="3546475" cy="1995487"/>
          </a:xfrm>
        </p:spPr>
      </p:sp>
      <p:sp>
        <p:nvSpPr>
          <p:cNvPr id="3" name="Notes Placeholder 2"/>
          <p:cNvSpPr>
            <a:spLocks noGrp="1"/>
          </p:cNvSpPr>
          <p:nvPr>
            <p:ph type="body" idx="1"/>
          </p:nvPr>
        </p:nvSpPr>
        <p:spPr>
          <a:xfrm>
            <a:off x="319314" y="2264229"/>
            <a:ext cx="6081486" cy="6141217"/>
          </a:xfrm>
        </p:spPr>
        <p:txBody>
          <a:bodyPr/>
          <a:lstStyle/>
          <a:p>
            <a:pPr marL="457200" marR="0" indent="-457200" algn="just">
              <a:spcBef>
                <a:spcPts val="0"/>
              </a:spcBef>
              <a:spcAft>
                <a:spcPts val="600"/>
              </a:spcAft>
            </a:pPr>
            <a:r>
              <a:rPr lang="en-GB" b="1" u="none" dirty="0">
                <a:solidFill>
                  <a:srgbClr val="002060"/>
                </a:solidFill>
                <a:latin typeface="Calibri" panose="020F0502020204030204" pitchFamily="34" charset="0"/>
                <a:ea typeface="SimSun" panose="02010600030101010101" pitchFamily="2" charset="-122"/>
                <a:cs typeface="Times New Roman" panose="02020603050405020304" pitchFamily="18" charset="0"/>
              </a:rPr>
              <a:t>Reporting</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a:latin typeface="Calibri" panose="020F0502020204030204" pitchFamily="34" charset="0"/>
                <a:ea typeface="SimSun" panose="02010600030101010101" pitchFamily="2" charset="-122"/>
                <a:cs typeface="Arial" panose="020B0604020202020204" pitchFamily="34" charset="0"/>
                <a:hlinkClick r:id="rId3" action="ppaction://hlinkfile" tooltip=", 1999 #292">
                  <a:extLst>
                    <a:ext uri="{A12FA001-AC4F-418D-AE19-62706E023703}">
                      <ahyp:hlinkClr xmlns:ahyp="http://schemas.microsoft.com/office/drawing/2018/hyperlinkcolor" val="tx"/>
                    </a:ext>
                  </a:extLst>
                </a:hlinkClick>
              </a:rPr>
              <a:t>35</a:t>
            </a:r>
            <a:r>
              <a:rPr lang="en-GB" b="1" dirty="0">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Reporting to funders, partners and others who are likely to help the organization is important if the organization wants their continued support. Evaluation should form the basis of these reports.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If the organization has received funding from a government or benevolent grant scheme, then there may also be specific requirements in reporting that need to be met.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This might include reporting on: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2286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Achievement of agreed milestones and progress in implementing the objectives of the organization.</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514350" marR="0" lvl="0" indent="-2286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Stories of successes (or challenges).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514350" marR="0" lvl="0" indent="-2286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Budget income and expenditure and links with expected outputs (including audit report where relevant).</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514350" marR="0" lvl="0" indent="-2286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Number of people engaged within a predetermined time frame.</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514350" marR="0" lvl="0" indent="-2286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Recruitment of new members or volunteers.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Bef>
                <a:spcPts val="600"/>
              </a:spcBef>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It is essential that all reports are completed as required and are aimed at the needs and interests of the target audience. </a:t>
            </a:r>
          </a:p>
          <a:p>
            <a:pPr marL="171450" indent="-171450" algn="just">
              <a:spcBef>
                <a:spcPts val="600"/>
              </a:spcBef>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example, a report to a funder would need to include a summary of how funds were used; a report to an advocacy target needs to emphasise advocacy messages; a report to members needs to report against planned priorities for the year. </a:t>
            </a:r>
          </a:p>
          <a:p>
            <a:pPr marL="171450" indent="-171450" algn="just">
              <a:spcBef>
                <a:spcPts val="600"/>
              </a:spcBef>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It is usually more efficient to produce a single report that needs to fulfil all these purposes.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Bef>
                <a:spcPts val="600"/>
              </a:spcBef>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Ongoing communication with donors and other supporters is necessary. </a:t>
            </a:r>
          </a:p>
          <a:p>
            <a:pPr marL="171450" indent="-171450" algn="just">
              <a:spcBef>
                <a:spcPts val="600"/>
              </a:spcBef>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It is critical to inform funding bodies as early as possible of any potential setbacks or challenges with regard to timely reporting in order not to jeopardize the organization’s ongoing funding or endorsement.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78</a:t>
            </a:fld>
            <a:endParaRPr lang="x-none"/>
          </a:p>
        </p:txBody>
      </p:sp>
    </p:spTree>
    <p:extLst>
      <p:ext uri="{BB962C8B-B14F-4D97-AF65-F5344CB8AC3E}">
        <p14:creationId xmlns:p14="http://schemas.microsoft.com/office/powerpoint/2010/main" val="50033525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0863" y="268288"/>
            <a:ext cx="3546475" cy="1995487"/>
          </a:xfrm>
        </p:spPr>
      </p:sp>
      <p:sp>
        <p:nvSpPr>
          <p:cNvPr id="3" name="Notes Placeholder 2"/>
          <p:cNvSpPr>
            <a:spLocks noGrp="1"/>
          </p:cNvSpPr>
          <p:nvPr>
            <p:ph type="body" idx="1"/>
          </p:nvPr>
        </p:nvSpPr>
        <p:spPr>
          <a:xfrm>
            <a:off x="319314" y="2264229"/>
            <a:ext cx="6081486" cy="6141217"/>
          </a:xfrm>
        </p:spPr>
        <p:txBody>
          <a:bodyPr/>
          <a:lstStyle/>
          <a:p>
            <a:pPr marL="457200" marR="0" indent="-457200" algn="just">
              <a:spcBef>
                <a:spcPts val="0"/>
              </a:spcBef>
              <a:spcAft>
                <a:spcPts val="600"/>
              </a:spcAft>
            </a:pPr>
            <a:r>
              <a:rPr lang="en-GB" b="1" u="none" dirty="0">
                <a:solidFill>
                  <a:srgbClr val="002060"/>
                </a:solidFill>
                <a:latin typeface="Calibri" panose="020F0502020204030204" pitchFamily="34" charset="0"/>
                <a:ea typeface="SimSun" panose="02010600030101010101" pitchFamily="2" charset="-122"/>
                <a:cs typeface="Times New Roman" panose="02020603050405020304" pitchFamily="18" charset="0"/>
              </a:rPr>
              <a:t>Reporting</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a:latin typeface="Calibri" panose="020F0502020204030204" pitchFamily="34" charset="0"/>
                <a:ea typeface="SimSun" panose="02010600030101010101" pitchFamily="2" charset="-122"/>
                <a:cs typeface="Arial" panose="020B0604020202020204" pitchFamily="34" charset="0"/>
                <a:hlinkClick r:id="rId3" action="ppaction://hlinkfile" tooltip=", 1999 #292">
                  <a:extLst>
                    <a:ext uri="{A12FA001-AC4F-418D-AE19-62706E023703}">
                      <ahyp:hlinkClr xmlns:ahyp="http://schemas.microsoft.com/office/drawing/2018/hyperlinkcolor" val="tx"/>
                    </a:ext>
                  </a:extLst>
                </a:hlinkClick>
              </a:rPr>
              <a:t>35</a:t>
            </a:r>
            <a:r>
              <a:rPr lang="en-GB" b="1" dirty="0">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Reporting to funders, partners and others who are likely to help the organization is important if the organization wants their continued support. Evaluation should form the basis of these reports.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If the organization has received funding from a government or benevolent grant scheme, then there may also be specific requirements in reporting that need to be met.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This might include reporting on: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2286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Achievement of agreed milestones and progress in implementing the objectives of the organization.</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514350" marR="0" lvl="0" indent="-2286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Stories of successes (or challenges).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514350" marR="0" lvl="0" indent="-2286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Budget income and expenditure and links with expected outputs (including audit report where relevant).</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514350" marR="0" lvl="0" indent="-2286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Number of people engaged within a predetermined time frame.</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514350" marR="0" lvl="0" indent="-2286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Recruitment of new members or volunteers.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Bef>
                <a:spcPts val="600"/>
              </a:spcBef>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It is essential that all reports are completed as required and are aimed at the needs and interests of the target audience. </a:t>
            </a:r>
          </a:p>
          <a:p>
            <a:pPr marL="171450" indent="-171450" algn="just">
              <a:spcBef>
                <a:spcPts val="600"/>
              </a:spcBef>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example, a report to a funder would need to include a summary of how funds were used; a report to an advocacy target needs to emphasise advocacy messages; a report to members needs to report against planned priorities for the year. </a:t>
            </a:r>
          </a:p>
          <a:p>
            <a:pPr marL="171450" indent="-171450" algn="just">
              <a:spcBef>
                <a:spcPts val="600"/>
              </a:spcBef>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It is usually more efficient to produce a single report that needs to fulfil all these purposes.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Bef>
                <a:spcPts val="600"/>
              </a:spcBef>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Ongoing communication with donors and other supporters is necessary. </a:t>
            </a:r>
          </a:p>
          <a:p>
            <a:pPr marL="171450" indent="-171450" algn="just">
              <a:spcBef>
                <a:spcPts val="600"/>
              </a:spcBef>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It is critical to inform funding bodies as early as possible of any potential setbacks or challenges with regard to timely reporting in order not to jeopardize the organization’s ongoing funding or endorsement.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79</a:t>
            </a:fld>
            <a:endParaRPr lang="x-none"/>
          </a:p>
        </p:txBody>
      </p:sp>
    </p:spTree>
    <p:extLst>
      <p:ext uri="{BB962C8B-B14F-4D97-AF65-F5344CB8AC3E}">
        <p14:creationId xmlns:p14="http://schemas.microsoft.com/office/powerpoint/2010/main" val="500335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285750"/>
            <a:ext cx="4046537" cy="2276475"/>
          </a:xfrm>
        </p:spPr>
      </p:sp>
      <p:sp>
        <p:nvSpPr>
          <p:cNvPr id="3" name="Notes Placeholder 2"/>
          <p:cNvSpPr>
            <a:spLocks noGrp="1"/>
          </p:cNvSpPr>
          <p:nvPr>
            <p:ph type="body" idx="1"/>
          </p:nvPr>
        </p:nvSpPr>
        <p:spPr>
          <a:xfrm>
            <a:off x="685800" y="2948940"/>
            <a:ext cx="5486400" cy="5052060"/>
          </a:xfrm>
        </p:spPr>
        <p:txBody>
          <a:bodyPr/>
          <a:lstStyle/>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What is a civil society organization?</a:t>
            </a:r>
          </a:p>
          <a:p>
            <a:pPr algn="just"/>
            <a:endParaRPr lang="en-GB"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term “civil society organization” is used to describe a non-state (independent from government) organization, association or group that aims to advance a common interest of its members.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the purpose of this guidance, that common interest is to work together to bring about important change in an area that people with psychosocial, intellectual or cognitive disabilities have identified as being central to improving their lives.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Organizations made up of persons with disabilities – including persons with psychosocial, intellectual or cognitive disabilities – are commonly known as “organizations of persons with disabilities” or “disabled persons’ organizations” (known as DPOs for short).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However, civil society organizations working in this field that are predominantly made up of other types of members – e.g. families, care partners or health practitioners – are not considered as DPOs.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Disability organizations are often organized separately but they may decide to organize together or take part in forming cross-disability organizations open to all people with disabilities.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Civil society organizations in general, which are often at the forefront of advocating for social justice and human rights, play an increasingly influential role in setting and implementing agendas around the world </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 2005 #259">
                  <a:extLst>
                    <a:ext uri="{A12FA001-AC4F-418D-AE19-62706E023703}">
                      <ahyp:hlinkClr xmlns:ahyp="http://schemas.microsoft.com/office/drawing/2018/hyperlinkcolor" val="tx"/>
                    </a:ext>
                  </a:extLst>
                </a:hlinkClick>
              </a:rPr>
              <a:t>1</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ction="ppaction://hlinkfile" tooltip="Kleintjes S, 2013 #469">
                  <a:extLst>
                    <a:ext uri="{A12FA001-AC4F-418D-AE19-62706E023703}">
                      <ahyp:hlinkClr xmlns:ahyp="http://schemas.microsoft.com/office/drawing/2018/hyperlinkcolor" val="tx"/>
                    </a:ext>
                  </a:extLst>
                </a:hlinkClick>
              </a:rPr>
              <a:t>2</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Although there has been an increase in the number of civil society organizations addressing health and social issues, there still remains a need for such organizations in mental health and related areas.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E5FEED-3F11-4018-8801-9319A9A00358}"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276074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noFill/>
        </p:spPr>
        <p:txBody>
          <a:bodyPr/>
          <a:lstStyle/>
          <a:p>
            <a:pPr algn="just"/>
            <a:r>
              <a:rPr lang="en-GB" b="1" dirty="0">
                <a:solidFill>
                  <a:srgbClr val="1F497D"/>
                </a:solidFill>
                <a:latin typeface="Calibri" panose="020F0502020204030204" pitchFamily="34" charset="0"/>
                <a:ea typeface="SimSun" panose="02010600030101010101" pitchFamily="2" charset="-122"/>
                <a:cs typeface="Arial" panose="020B0604020202020204" pitchFamily="34" charset="0"/>
              </a:rPr>
              <a:t>Examples of reports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1F497D"/>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SimSun" panose="02010600030101010101" pitchFamily="2" charset="-122"/>
                <a:cs typeface="Times New Roman" panose="02020603050405020304" pitchFamily="18" charset="0"/>
              </a:rPr>
              <a:t>CBM Annual Review 2015</a:t>
            </a:r>
            <a:r>
              <a:rPr lang="en-US" dirty="0">
                <a:latin typeface="Calibri" panose="020F0502020204030204" pitchFamily="34" charset="0"/>
                <a:ea typeface="SimSun" panose="02010600030101010101" pitchFamily="2" charset="-122"/>
                <a:cs typeface="Times New Roman" panose="02020603050405020304" pitchFamily="18" charset="0"/>
                <a:sym typeface="Symbol" panose="05050102010706020507" pitchFamily="18" charset="2"/>
              </a:rPr>
              <a:t></a:t>
            </a:r>
            <a:r>
              <a:rPr lang="en-US" dirty="0">
                <a:latin typeface="Calibri" panose="020F0502020204030204" pitchFamily="34" charset="0"/>
                <a:ea typeface="SimSun" panose="02010600030101010101" pitchFamily="2" charset="-122"/>
                <a:cs typeface="Times New Roman" panose="02020603050405020304" pitchFamily="18" charset="0"/>
              </a:rPr>
              <a:t>2016 can be found at: </a:t>
            </a:r>
            <a:r>
              <a:rPr lang="en-US" u="sng" dirty="0">
                <a:solidFill>
                  <a:srgbClr val="0000FF"/>
                </a:solidFill>
                <a:latin typeface="Calibri" panose="020F0502020204030204" pitchFamily="34" charset="0"/>
                <a:ea typeface="SimSun" panose="02010600030101010101" pitchFamily="2" charset="-122"/>
                <a:cs typeface="Times New Roman" panose="02020603050405020304" pitchFamily="18" charset="0"/>
                <a:hlinkClick r:id="rId3">
                  <a:extLst>
                    <a:ext uri="{A12FA001-AC4F-418D-AE19-62706E023703}">
                      <ahyp:hlinkClr xmlns:ahyp="http://schemas.microsoft.com/office/drawing/2018/hyperlinkcolor" val="tx"/>
                    </a:ext>
                  </a:extLst>
                </a:hlinkClick>
              </a:rPr>
              <a:t>http://www.cbmuk.org.uk/wp-content/uploads/2016/04/MU21187-CBM-Annual-Report-accessible.pdf</a:t>
            </a:r>
            <a:r>
              <a:rPr lang="en-US" dirty="0">
                <a:latin typeface="Calibri" panose="020F0502020204030204" pitchFamily="34" charset="0"/>
                <a:ea typeface="SimSun" panose="02010600030101010101" pitchFamily="2" charset="-122"/>
                <a:cs typeface="Times New Roman" panose="02020603050405020304" pitchFamily="18" charset="0"/>
              </a:rPr>
              <a:t>.</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err="1">
                <a:latin typeface="Calibri" panose="020F0502020204030204" pitchFamily="34" charset="0"/>
                <a:ea typeface="SimSun" panose="02010600030101010101" pitchFamily="2" charset="-122"/>
                <a:cs typeface="Times New Roman" panose="02020603050405020304" pitchFamily="18" charset="0"/>
              </a:rPr>
              <a:t>MindFreedom</a:t>
            </a:r>
            <a:r>
              <a:rPr lang="en-US" dirty="0">
                <a:latin typeface="Calibri" panose="020F0502020204030204" pitchFamily="34" charset="0"/>
                <a:ea typeface="SimSun" panose="02010600030101010101" pitchFamily="2" charset="-122"/>
                <a:cs typeface="Times New Roman" panose="02020603050405020304" pitchFamily="18" charset="0"/>
              </a:rPr>
              <a:t> Ireland Annual Report 2015 can be found at </a:t>
            </a:r>
            <a:r>
              <a:rPr lang="en-US" u="sng" dirty="0">
                <a:solidFill>
                  <a:srgbClr val="0000FF"/>
                </a:solidFill>
                <a:latin typeface="Calibri" panose="020F0502020204030204" pitchFamily="34" charset="0"/>
                <a:ea typeface="SimSun" panose="02010600030101010101" pitchFamily="2" charset="-122"/>
                <a:cs typeface="Times New Roman" panose="02020603050405020304" pitchFamily="18" charset="0"/>
                <a:hlinkClick r:id="rId4">
                  <a:extLst>
                    <a:ext uri="{A12FA001-AC4F-418D-AE19-62706E023703}">
                      <ahyp:hlinkClr xmlns:ahyp="http://schemas.microsoft.com/office/drawing/2018/hyperlinkcolor" val="tx"/>
                    </a:ext>
                  </a:extLst>
                </a:hlinkClick>
              </a:rPr>
              <a:t>http://www.mindfreedomireland.com/index.php/annual-reports</a:t>
            </a:r>
            <a:r>
              <a:rPr lang="en-US" u="sng" dirty="0">
                <a:solidFill>
                  <a:srgbClr val="0000FF"/>
                </a:solidFill>
                <a:latin typeface="Calibri" panose="020F0502020204030204" pitchFamily="34" charset="0"/>
                <a:ea typeface="SimSun" panose="02010600030101010101" pitchFamily="2" charset="-122"/>
                <a:cs typeface="Times New Roman" panose="02020603050405020304" pitchFamily="18" charset="0"/>
              </a:rPr>
              <a:t>.</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80</a:t>
            </a:fld>
            <a:endParaRPr lang="x-none"/>
          </a:p>
        </p:txBody>
      </p:sp>
    </p:spTree>
    <p:extLst>
      <p:ext uri="{BB962C8B-B14F-4D97-AF65-F5344CB8AC3E}">
        <p14:creationId xmlns:p14="http://schemas.microsoft.com/office/powerpoint/2010/main" val="412203416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0"/>
              </a:spcAft>
              <a:buSzPts val="1600"/>
            </a:pPr>
            <a:r>
              <a:rPr lang="en-GB" sz="1800" b="1" dirty="0">
                <a:solidFill>
                  <a:srgbClr val="4F81BD"/>
                </a:solidFill>
                <a:latin typeface="Calibri" panose="020F0502020204030204" pitchFamily="34" charset="0"/>
                <a:ea typeface="SimSun" panose="02010600030101010101" pitchFamily="2" charset="-122"/>
                <a:cs typeface="Arial" panose="020B0604020202020204" pitchFamily="34" charset="0"/>
              </a:rPr>
              <a:t>6. Sustainability </a:t>
            </a:r>
            <a:endParaRPr lang="x-none" sz="1800" b="1"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81</a:t>
            </a:fld>
            <a:endParaRPr lang="x-none"/>
          </a:p>
        </p:txBody>
      </p:sp>
    </p:spTree>
    <p:extLst>
      <p:ext uri="{BB962C8B-B14F-4D97-AF65-F5344CB8AC3E}">
        <p14:creationId xmlns:p14="http://schemas.microsoft.com/office/powerpoint/2010/main" val="128452918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615950"/>
            <a:ext cx="5375275" cy="3024188"/>
          </a:xfrm>
        </p:spPr>
      </p:sp>
      <p:sp>
        <p:nvSpPr>
          <p:cNvPr id="3" name="Notes Placeholder 2"/>
          <p:cNvSpPr>
            <a:spLocks noGrp="1"/>
          </p:cNvSpPr>
          <p:nvPr>
            <p:ph type="body" idx="1"/>
          </p:nvPr>
        </p:nvSpPr>
        <p:spPr>
          <a:xfrm>
            <a:off x="685800" y="3640139"/>
            <a:ext cx="5486400" cy="5045074"/>
          </a:xfrm>
        </p:spPr>
        <p:txBody>
          <a:bodyPr/>
          <a:lstStyle/>
          <a:p>
            <a:pPr marL="457200" marR="0" indent="-457200" algn="just">
              <a:spcBef>
                <a:spcPts val="0"/>
              </a:spcBef>
              <a:spcAft>
                <a:spcPts val="0"/>
              </a:spcAft>
            </a:pPr>
            <a:r>
              <a:rPr lang="en-GB" sz="1400" b="1" dirty="0">
                <a:solidFill>
                  <a:srgbClr val="002060"/>
                </a:solidFill>
                <a:latin typeface="Calibri" panose="020F0502020204030204" pitchFamily="34" charset="0"/>
                <a:ea typeface="SimSun" panose="02010600030101010101" pitchFamily="2" charset="-122"/>
                <a:cs typeface="Arial" panose="020B0604020202020204" pitchFamily="34" charset="0"/>
              </a:rPr>
              <a:t>Keeping people motivated</a:t>
            </a:r>
            <a:endParaRPr lang="x-none" sz="1400" dirty="0">
              <a:solidFill>
                <a:srgbClr val="002060"/>
              </a:solidFill>
              <a:latin typeface="Calibri" panose="020F0502020204030204" pitchFamily="34" charset="0"/>
              <a:ea typeface="SimSun" panose="02010600030101010101" pitchFamily="2" charset="-122"/>
              <a:cs typeface="Arial" panose="020B0604020202020204" pitchFamily="34" charset="0"/>
            </a:endParaRPr>
          </a:p>
          <a:p>
            <a:pPr marL="457200" marR="0" indent="-457200" algn="just">
              <a:spcBef>
                <a:spcPts val="0"/>
              </a:spcBef>
              <a:spcAft>
                <a:spcPts val="0"/>
              </a:spcAft>
            </a:pPr>
            <a:r>
              <a:rPr lang="en-GB" sz="1400" b="1"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40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People may have many different reasons for joining an organization. </a:t>
            </a:r>
          </a:p>
          <a:p>
            <a:pPr marL="171450" indent="-171450" algn="jus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However, they will remain involved only if they feel they are gaining or contributing something meaningful through their participation.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Some motivating factors to stay involved in an organization may stem from:</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sz="1400" dirty="0">
                <a:solidFill>
                  <a:srgbClr val="000000"/>
                </a:solidFill>
                <a:latin typeface="Calibri" panose="020F0502020204030204" pitchFamily="34" charset="0"/>
                <a:ea typeface="SimSun" panose="02010600030101010101" pitchFamily="2" charset="-122"/>
                <a:cs typeface="Calibri" panose="020F0502020204030204" pitchFamily="34" charset="0"/>
              </a:rPr>
              <a:t> </a:t>
            </a:r>
            <a:endParaRPr lang="x-none" sz="14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8580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A sense of belonging from being part of a community and being with others.</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68580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Satisfaction from helping others in a meaningful way.</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68580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Receiving positive feedback about the work being carried out.</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68580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Members deriving a sense of ownership of the organization, a feeling that that their inputs and contributions matter and that they are driving the goals, directions and activities of the organization.</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pPr marL="685800" marR="0" lvl="0" indent="-342900">
              <a:spcBef>
                <a:spcPts val="0"/>
              </a:spcBef>
              <a:spcAft>
                <a:spcPts val="0"/>
              </a:spcAft>
              <a:buFont typeface="Wingdings" panose="05000000000000000000" pitchFamily="2" charset="2"/>
              <a:buChar char="Ø"/>
            </a:pPr>
            <a:r>
              <a:rPr lang="en-US" sz="1400" dirty="0">
                <a:latin typeface="Calibri" panose="020F0502020204030204" pitchFamily="34" charset="0"/>
                <a:ea typeface="SimSun" panose="02010600030101010101" pitchFamily="2" charset="-122"/>
                <a:cs typeface="Times New Roman" panose="02020603050405020304" pitchFamily="18" charset="0"/>
              </a:rPr>
              <a:t>Feeling that there is transparency and integrity in the organization’s leadership and decision-making processes.</a:t>
            </a:r>
            <a:endParaRPr lang="x-none" sz="1400"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82</a:t>
            </a:fld>
            <a:endParaRPr lang="x-none"/>
          </a:p>
        </p:txBody>
      </p:sp>
    </p:spTree>
    <p:extLst>
      <p:ext uri="{BB962C8B-B14F-4D97-AF65-F5344CB8AC3E}">
        <p14:creationId xmlns:p14="http://schemas.microsoft.com/office/powerpoint/2010/main" val="229853944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9888"/>
            <a:ext cx="5486400" cy="3086100"/>
          </a:xfrm>
        </p:spPr>
      </p:sp>
      <p:sp>
        <p:nvSpPr>
          <p:cNvPr id="3" name="Notes Placeholder 2"/>
          <p:cNvSpPr>
            <a:spLocks noGrp="1"/>
          </p:cNvSpPr>
          <p:nvPr>
            <p:ph type="body" idx="1"/>
          </p:nvPr>
        </p:nvSpPr>
        <p:spPr>
          <a:xfrm>
            <a:off x="685800" y="3587262"/>
            <a:ext cx="5486400" cy="4413738"/>
          </a:xfrm>
        </p:spPr>
        <p:txBody>
          <a:bodyPr/>
          <a:lstStyle/>
          <a:p>
            <a:pPr>
              <a:spcAft>
                <a:spcPts val="600"/>
              </a:spcAft>
            </a:pPr>
            <a:r>
              <a:rPr lang="en-US" b="1" dirty="0">
                <a:solidFill>
                  <a:srgbClr val="002060"/>
                </a:solidFill>
              </a:rPr>
              <a:t>Keeping people motivated (cont’d)</a:t>
            </a:r>
            <a:endParaRPr lang="en-US" dirty="0">
              <a:solidFill>
                <a:srgbClr val="002060"/>
              </a:solidFill>
            </a:endParaRPr>
          </a:p>
          <a:p>
            <a:pPr algn="just">
              <a:spcAft>
                <a:spcPts val="600"/>
              </a:spcAft>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Generally, one of the roles of the leader is to make sure that members are satisfied with their involvement in the organization.</a:t>
            </a:r>
          </a:p>
          <a:p>
            <a:pPr algn="just">
              <a:spcAft>
                <a:spcPts val="600"/>
              </a:spcAft>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This may be achieved through </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3" action="ppaction://hlinkfile" tooltip=", 1999 #292">
                  <a:extLst>
                    <a:ext uri="{A12FA001-AC4F-418D-AE19-62706E023703}">
                      <ahyp:hlinkClr xmlns:ahyp="http://schemas.microsoft.com/office/drawing/2018/hyperlinkcolor" val="tx"/>
                    </a:ext>
                  </a:extLst>
                </a:hlinkClick>
              </a:rPr>
              <a:t>35</a:t>
            </a:r>
            <a:r>
              <a:rPr lang="en-GB" i="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indent="-279400" algn="jus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Ensuring that the organization’s purpose and activities are meaningful.</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2794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Allowing members to enjoy social interaction with others.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2794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Making sure to allocate and share responsibility and to support members in their tasks.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2794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Making sure that no one is left aside and that every member is able to contribute.</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2794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Providing members with adequate skills training and competence development.</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2794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Encouraging members to share ideas for improvement and new projects.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2794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Being able to settle potential conflicts within the organization.</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279400">
              <a:spcBef>
                <a:spcPts val="0"/>
              </a:spcBef>
              <a:spcAft>
                <a:spcPts val="0"/>
              </a:spcAft>
              <a:buFont typeface="Wingdings" panose="05000000000000000000" pitchFamily="2" charset="2"/>
              <a:buChar char="Ø"/>
            </a:pPr>
            <a:r>
              <a:rPr lang="en-US" dirty="0">
                <a:latin typeface="Calibri" panose="020F0502020204030204" pitchFamily="34" charset="0"/>
                <a:ea typeface="SimSun" panose="02010600030101010101" pitchFamily="2" charset="-122"/>
                <a:cs typeface="Times New Roman" panose="02020603050405020304" pitchFamily="18" charset="0"/>
              </a:rPr>
              <a:t>Encouraging and rewarding achievements,</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83</a:t>
            </a:fld>
            <a:endParaRPr lang="x-none"/>
          </a:p>
        </p:txBody>
      </p:sp>
    </p:spTree>
    <p:extLst>
      <p:ext uri="{BB962C8B-B14F-4D97-AF65-F5344CB8AC3E}">
        <p14:creationId xmlns:p14="http://schemas.microsoft.com/office/powerpoint/2010/main" val="394401880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630238"/>
            <a:ext cx="4318000" cy="2428875"/>
          </a:xfrm>
        </p:spPr>
      </p:sp>
      <p:sp>
        <p:nvSpPr>
          <p:cNvPr id="3" name="Notes Placeholder 2"/>
          <p:cNvSpPr>
            <a:spLocks noGrp="1"/>
          </p:cNvSpPr>
          <p:nvPr>
            <p:ph type="body" idx="1"/>
          </p:nvPr>
        </p:nvSpPr>
        <p:spPr>
          <a:xfrm>
            <a:off x="685800" y="3464169"/>
            <a:ext cx="5486400" cy="4536831"/>
          </a:xfrm>
        </p:spPr>
        <p:txBody>
          <a:bodyPr/>
          <a:lstStyle/>
          <a:p>
            <a:pPr marL="457200" marR="0" indent="-457200" algn="just">
              <a:spcBef>
                <a:spcPts val="0"/>
              </a:spcBef>
              <a:spcAft>
                <a:spcPts val="0"/>
              </a:spcAft>
            </a:pPr>
            <a:r>
              <a:rPr lang="en-GB" b="1" dirty="0">
                <a:solidFill>
                  <a:srgbClr val="002060"/>
                </a:solidFill>
                <a:latin typeface="Calibri" panose="020F0502020204030204" pitchFamily="34" charset="0"/>
                <a:ea typeface="SimSun" panose="02010600030101010101" pitchFamily="2" charset="-122"/>
                <a:cs typeface="Arial" panose="020B0604020202020204" pitchFamily="34" charset="0"/>
              </a:rPr>
              <a:t>Celebrating achievements 	</a:t>
            </a:r>
            <a:endParaRPr lang="x-none" b="1" dirty="0">
              <a:solidFill>
                <a:srgbClr val="00206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Organizations may have ambitious goals; however, setting goals that are unrealistic or unachievable will lead to disappointment and can be demoralising for everyone in the group.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The likelihood of success can be enhanced by setting smaller, more readily achievable objectives – even if this means that goals may take a longer amount of time to reach.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It is also important for all members to celebrate successes and achievements, no matter how small.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It can take a great deal of energy and time to achieve results; therefore, celebrating accomplishments will keep people motivated and will encourage them to remain engaged.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Publicizing successes will also build support from others who will appreciate the good work being carried out by the organization.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D35B9E1D-7BB2-4B83-BB15-79E642ABEF23}" type="slidenum">
              <a:rPr lang="x-none" smtClean="0"/>
              <a:t>84</a:t>
            </a:fld>
            <a:endParaRPr lang="x-none"/>
          </a:p>
        </p:txBody>
      </p:sp>
    </p:spTree>
    <p:extLst>
      <p:ext uri="{BB962C8B-B14F-4D97-AF65-F5344CB8AC3E}">
        <p14:creationId xmlns:p14="http://schemas.microsoft.com/office/powerpoint/2010/main" val="34965463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35B9E1D-7BB2-4B83-BB15-79E642ABEF23}" type="slidenum">
              <a:rPr lang="x-none" smtClean="0"/>
              <a:t>85</a:t>
            </a:fld>
            <a:endParaRPr lang="x-none"/>
          </a:p>
        </p:txBody>
      </p:sp>
    </p:spTree>
    <p:extLst>
      <p:ext uri="{BB962C8B-B14F-4D97-AF65-F5344CB8AC3E}">
        <p14:creationId xmlns:p14="http://schemas.microsoft.com/office/powerpoint/2010/main" val="346928283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3525" y="223838"/>
            <a:ext cx="1165225" cy="655637"/>
          </a:xfrm>
        </p:spPr>
      </p:sp>
      <p:sp>
        <p:nvSpPr>
          <p:cNvPr id="3" name="Notes Placeholder 2"/>
          <p:cNvSpPr>
            <a:spLocks noGrp="1"/>
          </p:cNvSpPr>
          <p:nvPr>
            <p:ph type="body" idx="1"/>
          </p:nvPr>
        </p:nvSpPr>
        <p:spPr>
          <a:xfrm>
            <a:off x="332573" y="1091724"/>
            <a:ext cx="6091088" cy="6452076"/>
          </a:xfrm>
          <a:solidFill>
            <a:schemeClr val="accent1">
              <a:lumMod val="20000"/>
              <a:lumOff val="80000"/>
            </a:schemeClr>
          </a:solid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Until recently, there have been no public mental health services in the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Kisumu slum areas in Kenya. Respecting, empowering and initiating support for people suffering from trauma and emotional distress has been identified as a critical need to improve the well-being of many people in Kenya – especially in view of the trauma inflicted by the post-election violence of 2007 and 2008.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Persons who have experienced trauma need a safe and healing place in their community where they have the opportunity to cope and to overcome traumatic experiences. The organization Normal Difference Mental Health in Kenya has provided this place by offering a drop-in centre that includes self-help groups, counselling, support and creative activities. The goal is to give people a chance to find positive and empowering ways to deal with their concerns, regain strength and self-confidence, and live self-determined lives in their communities. This is particularly challenging given rising poverty levels.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project was initiated in February 2009 when a group of four people in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one of the many ghettos in Nairobi, founded the community-based self-help organization Normal Difference Mental Health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 August 2009 the Normal Difference Mental Health idea spread to Kisumu, Kenya’s third biggest city situated near Lake Victoria.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By integrating local African beliefs into supportive services, Normal Difference Mental Health seeks to promote healing and well-being by addressing individual experiences of trauma and distress that often require special attention and intervention. The organization recognizes that from an African point of view these issues can be caused by a variety of factors – including traumatic events in the past (e.g. loss of job, death of a loved one, abuse), witchcraft, ancestral spirits, drug abuse, disease (e.g. cerebral malaria) and genealogically passed trauma.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October 2009,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 International Hearing Voices Network gave Normal Difference Mental Health membership status at its annual meeting in Maastricht, Netherlands.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13DD5433-70DE-46E9-A271-879C79CF7BE4}" type="slidenum">
              <a:rPr lang="x-none" smtClean="0"/>
              <a:t>86</a:t>
            </a:fld>
            <a:endParaRPr lang="x-none"/>
          </a:p>
        </p:txBody>
      </p:sp>
    </p:spTree>
    <p:extLst>
      <p:ext uri="{BB962C8B-B14F-4D97-AF65-F5344CB8AC3E}">
        <p14:creationId xmlns:p14="http://schemas.microsoft.com/office/powerpoint/2010/main" val="182763859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3525" y="223838"/>
            <a:ext cx="1165225" cy="655637"/>
          </a:xfrm>
        </p:spPr>
      </p:sp>
      <p:sp>
        <p:nvSpPr>
          <p:cNvPr id="3" name="Notes Placeholder 2"/>
          <p:cNvSpPr>
            <a:spLocks noGrp="1"/>
          </p:cNvSpPr>
          <p:nvPr>
            <p:ph type="body" idx="1"/>
          </p:nvPr>
        </p:nvSpPr>
        <p:spPr>
          <a:xfrm>
            <a:off x="332573" y="1091724"/>
            <a:ext cx="6091088" cy="6452076"/>
          </a:xfrm>
          <a:solidFill>
            <a:schemeClr val="accent1">
              <a:lumMod val="20000"/>
              <a:lumOff val="80000"/>
            </a:schemeClr>
          </a:solid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Until recently, there have been no public mental health services in the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Kisumu slum areas in Kenya. Respecting, empowering and initiating support for people suffering from trauma and emotional distress has been identified as a critical need to improve the well-being of many people in Kenya – especially in view of the trauma inflicted by the post-election violence of 2007 and 2008.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Persons who have experienced trauma need a safe and healing place in their community where they have the opportunity to cope and to overcome traumatic experiences. The organization Normal Difference Mental Health in Kenya has provided this place by offering a drop-in centre that includes self-help groups, counselling, support and creative activities. The goal is to give people a chance to find positive and empowering ways to deal with their concerns, regain strength and self-confidence, and live self-determined lives in their communities. This is particularly challenging given rising poverty levels.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project was initiated in February 2009 when a group of four people in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one of the many ghettos in Nairobi, founded the community-based self-help organization Normal Difference Mental Health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 August 2009 the Normal Difference Mental Health idea spread to Kisumu, Kenya’s third biggest city situated near Lake Victoria.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By integrating local African beliefs into supportive services, Normal Difference Mental Health seeks to promote healing and well-being by addressing individual experiences of trauma and distress that often require special attention and intervention. The organization recognizes that from an African point of view these issues can be caused by a variety of factors – including traumatic events in the past (e.g. loss of job, death of a loved one, abuse), witchcraft, ancestral spirits, drug abuse, disease (e.g. cerebral malaria) and genealogically passed trauma.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October 2009,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 International Hearing Voices Network gave Normal Difference Mental Health membership status at its annual meeting in Maastricht, Netherlands.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13DD5433-70DE-46E9-A271-879C79CF7BE4}" type="slidenum">
              <a:rPr lang="x-none" smtClean="0"/>
              <a:t>87</a:t>
            </a:fld>
            <a:endParaRPr lang="x-none"/>
          </a:p>
        </p:txBody>
      </p:sp>
    </p:spTree>
    <p:extLst>
      <p:ext uri="{BB962C8B-B14F-4D97-AF65-F5344CB8AC3E}">
        <p14:creationId xmlns:p14="http://schemas.microsoft.com/office/powerpoint/2010/main" val="182763859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3525" y="223838"/>
            <a:ext cx="1165225" cy="655637"/>
          </a:xfrm>
        </p:spPr>
      </p:sp>
      <p:sp>
        <p:nvSpPr>
          <p:cNvPr id="3" name="Notes Placeholder 2"/>
          <p:cNvSpPr>
            <a:spLocks noGrp="1"/>
          </p:cNvSpPr>
          <p:nvPr>
            <p:ph type="body" idx="1"/>
          </p:nvPr>
        </p:nvSpPr>
        <p:spPr>
          <a:xfrm>
            <a:off x="332573" y="1091724"/>
            <a:ext cx="6091088" cy="6452076"/>
          </a:xfrm>
          <a:solidFill>
            <a:schemeClr val="accent1">
              <a:lumMod val="20000"/>
              <a:lumOff val="80000"/>
            </a:schemeClr>
          </a:solid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Until recently, there have been no public mental health services in the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Kisumu slum areas in Kenya. Respecting, empowering and initiating support for people suffering from trauma and emotional distress has been identified as a critical need to improve the well-being of many people in Kenya – especially in view of the trauma inflicted by the post-election violence of 2007 and 2008.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Persons who have experienced trauma need a safe and healing place in their community where they have the opportunity to cope and to overcome traumatic experiences. The organization Normal Difference Mental Health in Kenya has provided this place by offering a drop-in centre that includes self-help groups, counselling, support and creative activities. The goal is to give people a chance to find positive and empowering ways to deal with their concerns, regain strength and self-confidence, and live self-determined lives in their communities. This is particularly challenging given rising poverty levels.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project was initiated in February 2009 when a group of four people in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one of the many ghettos in Nairobi, founded the community-based self-help organization Normal Difference Mental Health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 August 2009 the Normal Difference Mental Health idea spread to Kisumu, Kenya’s third biggest city situated near Lake Victoria.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By integrating local African beliefs into supportive services, Normal Difference Mental Health seeks to promote healing and well-being by addressing individual experiences of trauma and distress that often require special attention and intervention. The organization recognizes that from an African point of view these issues can be caused by a variety of factors – including traumatic events in the past (e.g. loss of job, death of a loved one, abuse), witchcraft, ancestral spirits, drug abuse, disease (e.g. cerebral malaria) and genealogically passed trauma.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October 2009,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 International Hearing Voices Network gave Normal Difference Mental Health membership status at its annual meeting in Maastricht, Netherlands.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13DD5433-70DE-46E9-A271-879C79CF7BE4}" type="slidenum">
              <a:rPr lang="x-none" smtClean="0"/>
              <a:t>88</a:t>
            </a:fld>
            <a:endParaRPr lang="x-none"/>
          </a:p>
        </p:txBody>
      </p:sp>
    </p:spTree>
    <p:extLst>
      <p:ext uri="{BB962C8B-B14F-4D97-AF65-F5344CB8AC3E}">
        <p14:creationId xmlns:p14="http://schemas.microsoft.com/office/powerpoint/2010/main" val="182763859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3525" y="223838"/>
            <a:ext cx="1165225" cy="655637"/>
          </a:xfrm>
        </p:spPr>
      </p:sp>
      <p:sp>
        <p:nvSpPr>
          <p:cNvPr id="3" name="Notes Placeholder 2"/>
          <p:cNvSpPr>
            <a:spLocks noGrp="1"/>
          </p:cNvSpPr>
          <p:nvPr>
            <p:ph type="body" idx="1"/>
          </p:nvPr>
        </p:nvSpPr>
        <p:spPr>
          <a:xfrm>
            <a:off x="332573" y="1091724"/>
            <a:ext cx="6091088" cy="6452076"/>
          </a:xfrm>
          <a:solidFill>
            <a:schemeClr val="accent1">
              <a:lumMod val="20000"/>
              <a:lumOff val="80000"/>
            </a:schemeClr>
          </a:solid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Until recently, there have been no public mental health services in the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Kisumu slum areas in Kenya. Respecting, empowering and initiating support for people suffering from trauma and emotional distress has been identified as a critical need to improve the well-being of many people in Kenya – especially in view of the trauma inflicted by the post-election violence of 2007 and 2008.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Persons who have experienced trauma need a safe and healing place in their community where they have the opportunity to cope and to overcome traumatic experiences. The organization Normal Difference Mental Health in Kenya has provided this place by offering a drop-in centre that includes self-help groups, counselling, support and creative activities. The goal is to give people a chance to find positive and empowering ways to deal with their concerns, regain strength and self-confidence, and live self-determined lives in their communities. This is particularly challenging given rising poverty levels.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project was initiated in February 2009 when a group of four people in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one of the many ghettos in Nairobi, founded the community-based self-help organization Normal Difference Mental Health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 August 2009 the Normal Difference Mental Health idea spread to Kisumu, Kenya’s third biggest city situated near Lake Victoria.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By integrating local African beliefs into supportive services, Normal Difference Mental Health seeks to promote healing and well-being by addressing individual experiences of trauma and distress that often require special attention and intervention. The organization recognizes that from an African point of view these issues can be caused by a variety of factors – including traumatic events in the past (e.g. loss of job, death of a loved one, abuse), witchcraft, ancestral spirits, drug abuse, disease (e.g. cerebral malaria) and genealogically passed trauma.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October 2009,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 International Hearing Voices Network gave Normal Difference Mental Health membership status at its annual meeting in Maastricht, Netherlands.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13DD5433-70DE-46E9-A271-879C79CF7BE4}" type="slidenum">
              <a:rPr lang="x-none" smtClean="0"/>
              <a:t>89</a:t>
            </a:fld>
            <a:endParaRPr lang="x-none"/>
          </a:p>
        </p:txBody>
      </p:sp>
    </p:spTree>
    <p:extLst>
      <p:ext uri="{BB962C8B-B14F-4D97-AF65-F5344CB8AC3E}">
        <p14:creationId xmlns:p14="http://schemas.microsoft.com/office/powerpoint/2010/main" val="1827638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D4481-A8A4-4ADB-B768-6DF1FE3A744C}"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B9DD6AEC-BD28-4AC6-9E11-C3F3BAA66DEE}"/>
              </a:ext>
            </a:extLst>
          </p:cNvPr>
          <p:cNvGraphicFramePr>
            <a:graphicFrameLocks noGrp="1"/>
          </p:cNvGraphicFramePr>
          <p:nvPr>
            <p:extLst>
              <p:ext uri="{D42A27DB-BD31-4B8C-83A1-F6EECF244321}">
                <p14:modId xmlns:p14="http://schemas.microsoft.com/office/powerpoint/2010/main" val="4196013905"/>
              </p:ext>
            </p:extLst>
          </p:nvPr>
        </p:nvGraphicFramePr>
        <p:xfrm>
          <a:off x="685800" y="4633277"/>
          <a:ext cx="5486400" cy="3530283"/>
        </p:xfrm>
        <a:graphic>
          <a:graphicData uri="http://schemas.openxmlformats.org/drawingml/2006/table">
            <a:tbl>
              <a:tblPr firstRow="1" firstCol="1" bandRow="1"/>
              <a:tblGrid>
                <a:gridCol w="5486400">
                  <a:extLst>
                    <a:ext uri="{9D8B030D-6E8A-4147-A177-3AD203B41FA5}">
                      <a16:colId xmlns:a16="http://schemas.microsoft.com/office/drawing/2014/main" val="3700581353"/>
                    </a:ext>
                  </a:extLst>
                </a:gridCol>
              </a:tblGrid>
              <a:tr h="3530283">
                <a:tc>
                  <a:txBody>
                    <a:bodyPr/>
                    <a:lstStyle/>
                    <a:p>
                      <a:pPr marL="0" marR="0" algn="just">
                        <a:spcBef>
                          <a:spcPts val="0"/>
                        </a:spcBef>
                        <a:spcAft>
                          <a:spcPts val="1000"/>
                        </a:spcAft>
                      </a:pPr>
                      <a:r>
                        <a:rPr lang="en-GB" sz="1100" b="1" dirty="0">
                          <a:solidFill>
                            <a:srgbClr val="000000"/>
                          </a:solidFill>
                          <a:effectLst/>
                          <a:latin typeface="Calibri" panose="020F0502020204030204" pitchFamily="34" charset="0"/>
                          <a:ea typeface="SimSun" panose="02010600030101010101" pitchFamily="2" charset="-122"/>
                          <a:cs typeface="Arial" panose="020B0604020202020204" pitchFamily="34" charset="0"/>
                        </a:rPr>
                        <a:t>Mental Health Peer Connection (MHPC), United States – a peer driven advocacy organization </a:t>
                      </a:r>
                      <a:r>
                        <a:rPr lang="en-GB" sz="1100" dirty="0">
                          <a:solidFill>
                            <a:srgbClr val="000000"/>
                          </a:solidFill>
                          <a:effectLst/>
                          <a:latin typeface="Calibri" panose="020F0502020204030204" pitchFamily="34" charset="0"/>
                          <a:ea typeface="SimSun" panose="02010600030101010101" pitchFamily="2" charset="-122"/>
                          <a:cs typeface="Arial" panose="020B0604020202020204" pitchFamily="34" charset="0"/>
                        </a:rPr>
                        <a:t>(</a:t>
                      </a:r>
                      <a:r>
                        <a:rPr lang="en-GB" sz="1100" u="none" strike="noStrike" dirty="0">
                          <a:solidFill>
                            <a:srgbClr val="000000"/>
                          </a:solidFill>
                          <a:effectLst/>
                          <a:latin typeface="Calibri" panose="020F0502020204030204" pitchFamily="34" charset="0"/>
                          <a:ea typeface="SimSun" panose="02010600030101010101" pitchFamily="2" charset="-122"/>
                          <a:cs typeface="Arial" panose="020B0604020202020204" pitchFamily="34" charset="0"/>
                          <a:hlinkClick r:id="rId3" action="ppaction://hlinkfile" tooltip=",  #260"/>
                        </a:rPr>
                        <a:t>3</a:t>
                      </a:r>
                      <a:r>
                        <a:rPr lang="en-GB" sz="1100" dirty="0">
                          <a:solidFill>
                            <a:srgbClr val="000000"/>
                          </a:solidFill>
                          <a:effectLst/>
                          <a:latin typeface="Calibri" panose="020F0502020204030204" pitchFamily="34" charset="0"/>
                          <a:ea typeface="SimSun" panose="02010600030101010101" pitchFamily="2" charset="-122"/>
                          <a:cs typeface="Arial" panose="020B0604020202020204" pitchFamily="34" charset="0"/>
                        </a:rPr>
                        <a:t>),(</a:t>
                      </a:r>
                      <a:r>
                        <a:rPr lang="en-GB" sz="1100" u="none" strike="noStrike" dirty="0">
                          <a:solidFill>
                            <a:srgbClr val="000000"/>
                          </a:solidFill>
                          <a:effectLst/>
                          <a:latin typeface="Calibri" panose="020F0502020204030204" pitchFamily="34" charset="0"/>
                          <a:ea typeface="SimSun" panose="02010600030101010101" pitchFamily="2" charset="-122"/>
                          <a:cs typeface="Arial" panose="020B0604020202020204" pitchFamily="34" charset="0"/>
                          <a:hlinkClick r:id="rId4" action="ppaction://hlinkfile" tooltip="Avery S, 2013 #261"/>
                        </a:rPr>
                        <a:t>4</a:t>
                      </a:r>
                      <a:r>
                        <a:rPr lang="en-GB" sz="1100" dirty="0">
                          <a:solidFill>
                            <a:srgbClr val="000000"/>
                          </a:solidFill>
                          <a:effectLst/>
                          <a:latin typeface="Calibri" panose="020F0502020204030204" pitchFamily="34" charset="0"/>
                          <a:ea typeface="SimSun" panose="02010600030101010101" pitchFamily="2" charset="-122"/>
                          <a:cs typeface="Arial" panose="020B0604020202020204" pitchFamily="34" charset="0"/>
                        </a:rPr>
                        <a:t>)</a:t>
                      </a:r>
                      <a:endParaRPr lang="x-none" sz="11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p>
                      <a:pPr marL="171450" marR="0" indent="-171450" algn="just">
                        <a:spcBef>
                          <a:spcPts val="0"/>
                        </a:spcBef>
                        <a:spcAft>
                          <a:spcPts val="600"/>
                        </a:spcAft>
                        <a:buFont typeface="Arial" panose="020B0604020202020204" pitchFamily="34" charset="0"/>
                        <a:buChar char="•"/>
                      </a:pPr>
                      <a:r>
                        <a:rPr lang="en-GB" sz="1100" dirty="0">
                          <a:solidFill>
                            <a:srgbClr val="000000"/>
                          </a:solidFill>
                          <a:effectLst/>
                          <a:latin typeface="Calibri" panose="020F0502020204030204" pitchFamily="34" charset="0"/>
                          <a:ea typeface="SimSun" panose="02010600030101010101" pitchFamily="2" charset="-122"/>
                          <a:cs typeface="Arial" panose="020B0604020202020204" pitchFamily="34" charset="0"/>
                        </a:rPr>
                        <a:t>MHPC is a peer-driven advocacy organization that is dedicated to facilitating self-directed growth, wellness and choice through genuine peer mentoring. </a:t>
                      </a:r>
                    </a:p>
                    <a:p>
                      <a:pPr marL="171450" marR="0" indent="-171450" algn="just">
                        <a:spcBef>
                          <a:spcPts val="0"/>
                        </a:spcBef>
                        <a:spcAft>
                          <a:spcPts val="600"/>
                        </a:spcAft>
                        <a:buFont typeface="Arial" panose="020B0604020202020204" pitchFamily="34" charset="0"/>
                        <a:buChar char="•"/>
                      </a:pPr>
                      <a:r>
                        <a:rPr lang="en-GB" sz="1100" dirty="0">
                          <a:solidFill>
                            <a:srgbClr val="000000"/>
                          </a:solidFill>
                          <a:effectLst/>
                          <a:latin typeface="Calibri" panose="020F0502020204030204" pitchFamily="34" charset="0"/>
                          <a:ea typeface="SimSun" panose="02010600030101010101" pitchFamily="2" charset="-122"/>
                          <a:cs typeface="Arial" panose="020B0604020202020204" pitchFamily="34" charset="0"/>
                        </a:rPr>
                        <a:t>MHPC’s members are peers who are in recovery from mental health issues and/or substance abuse and who can relate to the individuals they are serving. </a:t>
                      </a:r>
                    </a:p>
                    <a:p>
                      <a:pPr marL="171450" marR="0" indent="-171450" algn="just">
                        <a:spcBef>
                          <a:spcPts val="0"/>
                        </a:spcBef>
                        <a:spcAft>
                          <a:spcPts val="600"/>
                        </a:spcAft>
                        <a:buFont typeface="Arial" panose="020B0604020202020204" pitchFamily="34" charset="0"/>
                        <a:buChar char="•"/>
                      </a:pPr>
                      <a:r>
                        <a:rPr lang="en-GB" sz="1100" dirty="0">
                          <a:solidFill>
                            <a:srgbClr val="000000"/>
                          </a:solidFill>
                          <a:effectLst/>
                          <a:latin typeface="Calibri" panose="020F0502020204030204" pitchFamily="34" charset="0"/>
                          <a:ea typeface="SimSun" panose="02010600030101010101" pitchFamily="2" charset="-122"/>
                          <a:cs typeface="Arial" panose="020B0604020202020204" pitchFamily="34" charset="0"/>
                        </a:rPr>
                        <a:t>MHPC provides various services and programmes to assist people in their recovery process.  </a:t>
                      </a:r>
                      <a:endParaRPr lang="x-none" sz="11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p>
                      <a:pPr marL="171450" marR="0" indent="-171450" algn="just">
                        <a:spcBef>
                          <a:spcPts val="0"/>
                        </a:spcBef>
                        <a:spcAft>
                          <a:spcPts val="600"/>
                        </a:spcAft>
                        <a:buFont typeface="Arial" panose="020B0604020202020204" pitchFamily="34" charset="0"/>
                        <a:buChar char="•"/>
                      </a:pPr>
                      <a:r>
                        <a:rPr lang="en-GB" sz="1100" dirty="0">
                          <a:solidFill>
                            <a:srgbClr val="000000"/>
                          </a:solidFill>
                          <a:effectLst/>
                          <a:latin typeface="Calibri" panose="020F0502020204030204" pitchFamily="34" charset="0"/>
                          <a:ea typeface="SimSun" panose="02010600030101010101" pitchFamily="2" charset="-122"/>
                          <a:cs typeface="Arial" panose="020B0604020202020204" pitchFamily="34" charset="0"/>
                        </a:rPr>
                        <a:t>The film “Not without us” (2013) by MHPC and Sam Avery deconstructs the complex issues surrounding the stigmatization and discrimination of people living with psychosocial disabilities in the USA. </a:t>
                      </a:r>
                    </a:p>
                    <a:p>
                      <a:pPr marL="171450" marR="0" indent="-171450" algn="just">
                        <a:spcBef>
                          <a:spcPts val="0"/>
                        </a:spcBef>
                        <a:spcAft>
                          <a:spcPts val="600"/>
                        </a:spcAft>
                        <a:buFont typeface="Arial" panose="020B0604020202020204" pitchFamily="34" charset="0"/>
                        <a:buChar char="•"/>
                      </a:pPr>
                      <a:r>
                        <a:rPr lang="en-GB" sz="1100" dirty="0">
                          <a:solidFill>
                            <a:srgbClr val="000000"/>
                          </a:solidFill>
                          <a:effectLst/>
                          <a:latin typeface="Calibri" panose="020F0502020204030204" pitchFamily="34" charset="0"/>
                          <a:ea typeface="SimSun" panose="02010600030101010101" pitchFamily="2" charset="-122"/>
                          <a:cs typeface="Arial" panose="020B0604020202020204" pitchFamily="34" charset="0"/>
                        </a:rPr>
                        <a:t>The film portrays what happens when a group of people, often portrayed as a problem to be solved by society, comes together to stand up for their rights by redefining the nature of the problem and reclaiming their status as integral members of society.</a:t>
                      </a:r>
                      <a:endParaRPr lang="x-none" sz="11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p>
                      <a:pPr marL="171450" marR="0" indent="-171450" algn="just">
                        <a:spcBef>
                          <a:spcPts val="0"/>
                        </a:spcBef>
                        <a:spcAft>
                          <a:spcPts val="600"/>
                        </a:spcAft>
                        <a:buFont typeface="Arial" panose="020B0604020202020204" pitchFamily="34" charset="0"/>
                        <a:buChar char="•"/>
                      </a:pPr>
                      <a:r>
                        <a:rPr lang="en-GB" sz="1100" dirty="0">
                          <a:solidFill>
                            <a:srgbClr val="000000"/>
                          </a:solidFill>
                          <a:effectLst/>
                          <a:latin typeface="Calibri" panose="020F0502020204030204" pitchFamily="34" charset="0"/>
                          <a:ea typeface="SimSun" panose="02010600030101010101" pitchFamily="2" charset="-122"/>
                          <a:cs typeface="Arial" panose="020B0604020202020204" pitchFamily="34" charset="0"/>
                        </a:rPr>
                        <a:t>To watch “Not Without Us”, see: </a:t>
                      </a:r>
                      <a:r>
                        <a:rPr lang="en-GB" sz="1100" u="sng" dirty="0">
                          <a:solidFill>
                            <a:srgbClr val="000000"/>
                          </a:solidFill>
                          <a:effectLst/>
                          <a:latin typeface="Calibri" panose="020F0502020204030204" pitchFamily="34" charset="0"/>
                          <a:ea typeface="SimSun" panose="02010600030101010101" pitchFamily="2" charset="-122"/>
                          <a:cs typeface="Calibri" panose="020F0502020204030204" pitchFamily="34" charset="0"/>
                          <a:hlinkClick r:id="rId5"/>
                        </a:rPr>
                        <a:t>https://youtu.be/fv9jbKFANZc</a:t>
                      </a:r>
                      <a:r>
                        <a:rPr lang="en-GB" sz="1100" u="sng"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p>
                    <a:p>
                      <a:pPr marL="171450" marR="0" indent="-171450" algn="just">
                        <a:spcBef>
                          <a:spcPts val="0"/>
                        </a:spcBef>
                        <a:spcAft>
                          <a:spcPts val="600"/>
                        </a:spcAft>
                        <a:buFont typeface="Arial" panose="020B0604020202020204" pitchFamily="34" charset="0"/>
                        <a:buChar char="•"/>
                      </a:pPr>
                      <a:r>
                        <a:rPr lang="en-GB" sz="1100" u="none"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To learn more about MHPC, see:</a:t>
                      </a:r>
                      <a:r>
                        <a:rPr lang="en-GB" sz="1100" u="none" dirty="0">
                          <a:solidFill>
                            <a:srgbClr val="0000FF"/>
                          </a:solidFill>
                          <a:effectLst/>
                          <a:latin typeface="Calibri" panose="020F0502020204030204" pitchFamily="34" charset="0"/>
                          <a:ea typeface="SimSun" panose="02010600030101010101" pitchFamily="2" charset="-122"/>
                          <a:cs typeface="Calibri" panose="020F0502020204030204" pitchFamily="34" charset="0"/>
                        </a:rPr>
                        <a:t>.</a:t>
                      </a:r>
                      <a:r>
                        <a:rPr lang="en-GB" sz="1100" u="none" dirty="0">
                          <a:solidFill>
                            <a:srgbClr val="000000"/>
                          </a:solidFill>
                          <a:effectLst/>
                          <a:latin typeface="Calibri" panose="020F0502020204030204" pitchFamily="34" charset="0"/>
                          <a:ea typeface="SimSun" panose="02010600030101010101" pitchFamily="2" charset="-122"/>
                          <a:cs typeface="Arial" panose="020B0604020202020204" pitchFamily="34" charset="0"/>
                        </a:rPr>
                        <a:t> </a:t>
                      </a:r>
                      <a:r>
                        <a:rPr lang="en-GB" sz="1100" u="sng" dirty="0">
                          <a:solidFill>
                            <a:srgbClr val="000000"/>
                          </a:solidFill>
                          <a:effectLst/>
                          <a:latin typeface="Calibri" panose="020F0502020204030204" pitchFamily="34" charset="0"/>
                          <a:ea typeface="SimSun" panose="02010600030101010101" pitchFamily="2" charset="-122"/>
                          <a:cs typeface="Calibri" panose="020F0502020204030204" pitchFamily="34" charset="0"/>
                          <a:hlinkClick r:id="rId6"/>
                        </a:rPr>
                        <a:t>http://www.wnyil.org/Mental-Health-PEER-Connection/</a:t>
                      </a:r>
                      <a:r>
                        <a:rPr lang="en-GB" sz="1100" u="sng" dirty="0">
                          <a:solidFill>
                            <a:srgbClr val="0000FF"/>
                          </a:solidFill>
                          <a:effectLst/>
                          <a:latin typeface="Calibri" panose="020F0502020204030204" pitchFamily="34" charset="0"/>
                          <a:ea typeface="SimSun" panose="02010600030101010101" pitchFamily="2" charset="-122"/>
                          <a:cs typeface="Calibri" panose="020F0502020204030204" pitchFamily="34" charset="0"/>
                        </a:rPr>
                        <a:t> </a:t>
                      </a:r>
                      <a:endParaRPr lang="x-none" sz="11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a:noFill/>
                    </a:lnL>
                    <a:lnR>
                      <a:noFill/>
                    </a:lnR>
                    <a:lnT>
                      <a:noFill/>
                    </a:lnT>
                    <a:lnB>
                      <a:noFill/>
                    </a:lnB>
                    <a:solidFill>
                      <a:srgbClr val="D2EEFC"/>
                    </a:solidFill>
                  </a:tcPr>
                </a:tc>
                <a:extLst>
                  <a:ext uri="{0D108BD9-81ED-4DB2-BD59-A6C34878D82A}">
                    <a16:rowId xmlns:a16="http://schemas.microsoft.com/office/drawing/2014/main" val="3483736440"/>
                  </a:ext>
                </a:extLst>
              </a:tr>
            </a:tbl>
          </a:graphicData>
        </a:graphic>
      </p:graphicFrame>
    </p:spTree>
    <p:extLst>
      <p:ext uri="{BB962C8B-B14F-4D97-AF65-F5344CB8AC3E}">
        <p14:creationId xmlns:p14="http://schemas.microsoft.com/office/powerpoint/2010/main" val="144726494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3525" y="223838"/>
            <a:ext cx="1165225" cy="655637"/>
          </a:xfrm>
        </p:spPr>
      </p:sp>
      <p:sp>
        <p:nvSpPr>
          <p:cNvPr id="3" name="Notes Placeholder 2"/>
          <p:cNvSpPr>
            <a:spLocks noGrp="1"/>
          </p:cNvSpPr>
          <p:nvPr>
            <p:ph type="body" idx="1"/>
          </p:nvPr>
        </p:nvSpPr>
        <p:spPr>
          <a:xfrm>
            <a:off x="332573" y="1091724"/>
            <a:ext cx="6091088" cy="6452076"/>
          </a:xfrm>
          <a:solidFill>
            <a:schemeClr val="accent1">
              <a:lumMod val="20000"/>
              <a:lumOff val="80000"/>
            </a:schemeClr>
          </a:solid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Until recently, there have been no public mental health services in the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Kisumu slum areas in Kenya. Respecting, empowering and initiating support for people suffering from trauma and emotional distress has been identified as a critical need to improve the well-being of many people in Kenya – especially in view of the trauma inflicted by the post-election violence of 2007 and 2008.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Persons who have experienced trauma need a safe and healing place in their community where they have the opportunity to cope and to overcome traumatic experiences. The organization Normal Difference Mental Health in Kenya has provided this place by offering a drop-in centre that includes self-help groups, counselling, support and creative activities. The goal is to give people a chance to find positive and empowering ways to deal with their concerns, regain strength and self-confidence, and live self-determined lives in their communities. This is particularly challenging given rising poverty levels.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project was initiated in February 2009 when a group of four people in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one of the many ghettos in Nairobi, founded the community-based self-help organization Normal Difference Mental Health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 August 2009 the Normal Difference Mental Health idea spread to Kisumu, Kenya’s third biggest city situated near Lake Victoria.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By integrating local African beliefs into supportive services, Normal Difference Mental Health seeks to promote healing and well-being by addressing individual experiences of trauma and distress that often require special attention and intervention. The organization recognizes that from an African point of view these issues can be caused by a variety of factors – including traumatic events in the past (e.g. loss of job, death of a loved one, abuse), witchcraft, ancestral spirits, drug abuse, disease (e.g. cerebral malaria) and genealogically passed trauma.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October 2009,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 International Hearing Voices Network gave Normal Difference Mental Health membership status at its annual meeting in Maastricht, Netherlands.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13DD5433-70DE-46E9-A271-879C79CF7BE4}" type="slidenum">
              <a:rPr lang="x-none" smtClean="0"/>
              <a:t>90</a:t>
            </a:fld>
            <a:endParaRPr lang="x-none"/>
          </a:p>
        </p:txBody>
      </p:sp>
    </p:spTree>
    <p:extLst>
      <p:ext uri="{BB962C8B-B14F-4D97-AF65-F5344CB8AC3E}">
        <p14:creationId xmlns:p14="http://schemas.microsoft.com/office/powerpoint/2010/main" val="182763859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3525" y="223838"/>
            <a:ext cx="1165225" cy="655637"/>
          </a:xfrm>
        </p:spPr>
      </p:sp>
      <p:sp>
        <p:nvSpPr>
          <p:cNvPr id="3" name="Notes Placeholder 2"/>
          <p:cNvSpPr>
            <a:spLocks noGrp="1"/>
          </p:cNvSpPr>
          <p:nvPr>
            <p:ph type="body" idx="1"/>
          </p:nvPr>
        </p:nvSpPr>
        <p:spPr>
          <a:xfrm>
            <a:off x="332573" y="1091724"/>
            <a:ext cx="6091088" cy="6452076"/>
          </a:xfrm>
          <a:solidFill>
            <a:schemeClr val="accent1">
              <a:lumMod val="20000"/>
              <a:lumOff val="80000"/>
            </a:schemeClr>
          </a:solid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Until recently, there have been no public mental health services in the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Kisumu slum areas in Kenya. Respecting, empowering and initiating support for people suffering from trauma and emotional distress has been identified as a critical need to improve the well-being of many people in Kenya – especially in view of the trauma inflicted by the post-election violence of 2007 and 2008.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Persons who have experienced trauma need a safe and healing place in their community where they have the opportunity to cope and to overcome traumatic experiences. The organization Normal Difference Mental Health in Kenya has provided this place by offering a drop-in centre that includes self-help groups, counselling, support and creative activities. The goal is to give people a chance to find positive and empowering ways to deal with their concerns, regain strength and self-confidence, and live self-determined lives in their communities. This is particularly challenging given rising poverty levels.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project was initiated in February 2009 when a group of four people in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one of the many ghettos in Nairobi, founded the community-based self-help organization Normal Difference Mental Health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 August 2009 the Normal Difference Mental Health idea spread to Kisumu, Kenya’s third biggest city situated near Lake Victoria.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By integrating local African beliefs into supportive services, Normal Difference Mental Health seeks to promote healing and well-being by addressing individual experiences of trauma and distress that often require special attention and intervention. The organization recognizes that from an African point of view these issues can be caused by a variety of factors – including traumatic events in the past (e.g. loss of job, death of a loved one, abuse), witchcraft, ancestral spirits, drug abuse, disease (e.g. cerebral malaria) and genealogically passed trauma.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October 2009,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 International Hearing Voices Network gave Normal Difference Mental Health membership status at its annual meeting in Maastricht, Netherlands.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13DD5433-70DE-46E9-A271-879C79CF7BE4}" type="slidenum">
              <a:rPr lang="x-none" smtClean="0"/>
              <a:t>91</a:t>
            </a:fld>
            <a:endParaRPr lang="x-none"/>
          </a:p>
        </p:txBody>
      </p:sp>
    </p:spTree>
    <p:extLst>
      <p:ext uri="{BB962C8B-B14F-4D97-AF65-F5344CB8AC3E}">
        <p14:creationId xmlns:p14="http://schemas.microsoft.com/office/powerpoint/2010/main" val="182763859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3525" y="223838"/>
            <a:ext cx="1165225" cy="655637"/>
          </a:xfrm>
        </p:spPr>
      </p:sp>
      <p:sp>
        <p:nvSpPr>
          <p:cNvPr id="3" name="Notes Placeholder 2"/>
          <p:cNvSpPr>
            <a:spLocks noGrp="1"/>
          </p:cNvSpPr>
          <p:nvPr>
            <p:ph type="body" idx="1"/>
          </p:nvPr>
        </p:nvSpPr>
        <p:spPr>
          <a:xfrm>
            <a:off x="332573" y="1091724"/>
            <a:ext cx="6091088" cy="6452076"/>
          </a:xfrm>
          <a:solidFill>
            <a:schemeClr val="accent1">
              <a:lumMod val="20000"/>
              <a:lumOff val="80000"/>
            </a:schemeClr>
          </a:solid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Until recently, there have been no public mental health services in the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Kisumu slum areas in Kenya. Respecting, empowering and initiating support for people suffering from trauma and emotional distress has been identified as a critical need to improve the well-being of many people in Kenya – especially in view of the trauma inflicted by the post-election violence of 2007 and 2008.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Persons who have experienced trauma need a safe and healing place in their community where they have the opportunity to cope and to overcome traumatic experiences. The organization Normal Difference Mental Health in Kenya has provided this place by offering a drop-in centre that includes self-help groups, counselling, support and creative activities. The goal is to give people a chance to find positive and empowering ways to deal with their concerns, regain strength and self-confidence, and live self-determined lives in their communities. This is particularly challenging given rising poverty levels.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project was initiated in February 2009 when a group of four people in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one of the many ghettos in Nairobi, founded the community-based self-help organization Normal Difference Mental Health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 August 2009 the Normal Difference Mental Health idea spread to Kisumu, Kenya’s third biggest city situated near Lake Victoria.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By integrating local African beliefs into supportive services, Normal Difference Mental Health seeks to promote healing and well-being by addressing individual experiences of trauma and distress that often require special attention and intervention. The organization recognizes that from an African point of view these issues can be caused by a variety of factors – including traumatic events in the past (e.g. loss of job, death of a loved one, abuse), witchcraft, ancestral spirits, drug abuse, disease (e.g. cerebral malaria) and genealogically passed trauma.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October 2009,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 International Hearing Voices Network gave Normal Difference Mental Health membership status at its annual meeting in Maastricht, Netherlands.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13DD5433-70DE-46E9-A271-879C79CF7BE4}" type="slidenum">
              <a:rPr lang="x-none" smtClean="0"/>
              <a:t>92</a:t>
            </a:fld>
            <a:endParaRPr lang="x-none"/>
          </a:p>
        </p:txBody>
      </p:sp>
    </p:spTree>
    <p:extLst>
      <p:ext uri="{BB962C8B-B14F-4D97-AF65-F5344CB8AC3E}">
        <p14:creationId xmlns:p14="http://schemas.microsoft.com/office/powerpoint/2010/main" val="182763859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3525" y="223838"/>
            <a:ext cx="1165225" cy="655637"/>
          </a:xfrm>
        </p:spPr>
      </p:sp>
      <p:sp>
        <p:nvSpPr>
          <p:cNvPr id="3" name="Notes Placeholder 2"/>
          <p:cNvSpPr>
            <a:spLocks noGrp="1"/>
          </p:cNvSpPr>
          <p:nvPr>
            <p:ph type="body" idx="1"/>
          </p:nvPr>
        </p:nvSpPr>
        <p:spPr>
          <a:xfrm>
            <a:off x="332573" y="1091724"/>
            <a:ext cx="6091088" cy="6452076"/>
          </a:xfrm>
          <a:solidFill>
            <a:schemeClr val="accent1">
              <a:lumMod val="20000"/>
              <a:lumOff val="80000"/>
            </a:schemeClr>
          </a:solid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Until recently, there have been no public mental health services in the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Kisumu slum areas in Kenya. Respecting, empowering and initiating support for people suffering from trauma and emotional distress has been identified as a critical need to improve the well-being of many people in Kenya – especially in view of the trauma inflicted by the post-election violence of 2007 and 2008.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Persons who have experienced trauma need a safe and healing place in their community where they have the opportunity to cope and to overcome traumatic experiences. The organization Normal Difference Mental Health in Kenya has provided this place by offering a drop-in centre that includes self-help groups, counselling, support and creative activities. The goal is to give people a chance to find positive and empowering ways to deal with their concerns, regain strength and self-confidence, and live self-determined lives in their communities. This is particularly challenging given rising poverty levels.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project was initiated in February 2009 when a group of four people in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one of the many ghettos in Nairobi, founded the community-based self-help organization Normal Difference Mental Health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 August 2009 the Normal Difference Mental Health idea spread to Kisumu, Kenya’s third biggest city situated near Lake Victoria.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By integrating local African beliefs into supportive services, Normal Difference Mental Health seeks to promote healing and well-being by addressing individual experiences of trauma and distress that often require special attention and intervention. The organization recognizes that from an African point of view these issues can be caused by a variety of factors – including traumatic events in the past (e.g. loss of job, death of a loved one, abuse), witchcraft, ancestral spirits, drug abuse, disease (e.g. cerebral malaria) and genealogically passed trauma.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October 2009,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 International Hearing Voices Network gave Normal Difference Mental Health membership status at its annual meeting in Maastricht, Netherlands.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13DD5433-70DE-46E9-A271-879C79CF7BE4}" type="slidenum">
              <a:rPr lang="x-none" smtClean="0"/>
              <a:t>93</a:t>
            </a:fld>
            <a:endParaRPr lang="x-none"/>
          </a:p>
        </p:txBody>
      </p:sp>
    </p:spTree>
    <p:extLst>
      <p:ext uri="{BB962C8B-B14F-4D97-AF65-F5344CB8AC3E}">
        <p14:creationId xmlns:p14="http://schemas.microsoft.com/office/powerpoint/2010/main" val="182763859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3525" y="223838"/>
            <a:ext cx="1165225" cy="655637"/>
          </a:xfrm>
        </p:spPr>
      </p:sp>
      <p:sp>
        <p:nvSpPr>
          <p:cNvPr id="3" name="Notes Placeholder 2"/>
          <p:cNvSpPr>
            <a:spLocks noGrp="1"/>
          </p:cNvSpPr>
          <p:nvPr>
            <p:ph type="body" idx="1"/>
          </p:nvPr>
        </p:nvSpPr>
        <p:spPr>
          <a:xfrm>
            <a:off x="332573" y="1091724"/>
            <a:ext cx="6091088" cy="6452076"/>
          </a:xfrm>
          <a:solidFill>
            <a:schemeClr val="accent1">
              <a:lumMod val="20000"/>
              <a:lumOff val="80000"/>
            </a:schemeClr>
          </a:solid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Until recently, there have been no public mental health services in the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Kisumu slum areas in Kenya. Respecting, empowering and initiating support for people suffering from trauma and emotional distress has been identified as a critical need to improve the well-being of many people in Kenya – especially in view of the trauma inflicted by the post-election violence of 2007 and 2008.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Persons who have experienced trauma need a safe and healing place in their community where they have the opportunity to cope and to overcome traumatic experiences. The organization Normal Difference Mental Health in Kenya has provided this place by offering a drop-in centre that includes self-help groups, counselling, support and creative activities. The goal is to give people a chance to find positive and empowering ways to deal with their concerns, regain strength and self-confidence, and live self-determined lives in their communities. This is particularly challenging given rising poverty levels.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project was initiated in February 2009 when a group of four people in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one of the many ghettos in Nairobi, founded the community-based self-help organization Normal Difference Mental Health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 August 2009 the Normal Difference Mental Health idea spread to Kisumu, Kenya’s third biggest city situated near Lake Victoria.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By integrating local African beliefs into supportive services, Normal Difference Mental Health seeks to promote healing and well-being by addressing individual experiences of trauma and distress that often require special attention and intervention. The organization recognizes that from an African point of view these issues can be caused by a variety of factors – including traumatic events in the past (e.g. loss of job, death of a loved one, abuse), witchcraft, ancestral spirits, drug abuse, disease (e.g. cerebral malaria) and genealogically passed trauma.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October 2009,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 International Hearing Voices Network gave Normal Difference Mental Health membership status at its annual meeting in Maastricht, Netherlands.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13DD5433-70DE-46E9-A271-879C79CF7BE4}" type="slidenum">
              <a:rPr lang="x-none" smtClean="0"/>
              <a:t>94</a:t>
            </a:fld>
            <a:endParaRPr lang="x-none"/>
          </a:p>
        </p:txBody>
      </p:sp>
    </p:spTree>
    <p:extLst>
      <p:ext uri="{BB962C8B-B14F-4D97-AF65-F5344CB8AC3E}">
        <p14:creationId xmlns:p14="http://schemas.microsoft.com/office/powerpoint/2010/main" val="182763859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3525" y="223838"/>
            <a:ext cx="1165225" cy="655637"/>
          </a:xfrm>
        </p:spPr>
      </p:sp>
      <p:sp>
        <p:nvSpPr>
          <p:cNvPr id="3" name="Notes Placeholder 2"/>
          <p:cNvSpPr>
            <a:spLocks noGrp="1"/>
          </p:cNvSpPr>
          <p:nvPr>
            <p:ph type="body" idx="1"/>
          </p:nvPr>
        </p:nvSpPr>
        <p:spPr>
          <a:xfrm>
            <a:off x="332573" y="1091724"/>
            <a:ext cx="6091088" cy="6452076"/>
          </a:xfrm>
          <a:solidFill>
            <a:schemeClr val="accent1">
              <a:lumMod val="20000"/>
              <a:lumOff val="80000"/>
            </a:schemeClr>
          </a:solid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Until recently, there have been no public mental health services in the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Kisumu slum areas in Kenya. Respecting, empowering and initiating support for people suffering from trauma and emotional distress has been identified as a critical need to improve the well-being of many people in Kenya – especially in view of the trauma inflicted by the post-election violence of 2007 and 2008.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Persons who have experienced trauma need a safe and healing place in their community where they have the opportunity to cope and to overcome traumatic experiences. The organization Normal Difference Mental Health in Kenya has provided this place by offering a drop-in centre that includes self-help groups, counselling, support and creative activities. The goal is to give people a chance to find positive and empowering ways to deal with their concerns, regain strength and self-confidence, and live self-determined lives in their communities. This is particularly challenging given rising poverty levels.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project was initiated in February 2009 when a group of four people in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one of the many ghettos in Nairobi, founded the community-based self-help organization Normal Difference Mental Health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 August 2009 the Normal Difference Mental Health idea spread to Kisumu, Kenya’s third biggest city situated near Lake Victoria.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By integrating local African beliefs into supportive services, Normal Difference Mental Health seeks to promote healing and well-being by addressing individual experiences of trauma and distress that often require special attention and intervention. The organization recognizes that from an African point of view these issues can be caused by a variety of factors – including traumatic events in the past (e.g. loss of job, death of a loved one, abuse), witchcraft, ancestral spirits, drug abuse, disease (e.g. cerebral malaria) and genealogically passed trauma.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October 2009,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 International Hearing Voices Network gave Normal Difference Mental Health membership status at its annual meeting in Maastricht, Netherlands.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13DD5433-70DE-46E9-A271-879C79CF7BE4}" type="slidenum">
              <a:rPr lang="x-none" smtClean="0"/>
              <a:t>95</a:t>
            </a:fld>
            <a:endParaRPr lang="x-none"/>
          </a:p>
        </p:txBody>
      </p:sp>
    </p:spTree>
    <p:extLst>
      <p:ext uri="{BB962C8B-B14F-4D97-AF65-F5344CB8AC3E}">
        <p14:creationId xmlns:p14="http://schemas.microsoft.com/office/powerpoint/2010/main" val="182763859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3525" y="223838"/>
            <a:ext cx="1165225" cy="655637"/>
          </a:xfrm>
        </p:spPr>
      </p:sp>
      <p:sp>
        <p:nvSpPr>
          <p:cNvPr id="3" name="Notes Placeholder 2"/>
          <p:cNvSpPr>
            <a:spLocks noGrp="1"/>
          </p:cNvSpPr>
          <p:nvPr>
            <p:ph type="body" idx="1"/>
          </p:nvPr>
        </p:nvSpPr>
        <p:spPr>
          <a:xfrm>
            <a:off x="332573" y="1091724"/>
            <a:ext cx="6091088" cy="6452076"/>
          </a:xfrm>
          <a:solidFill>
            <a:schemeClr val="accent1">
              <a:lumMod val="20000"/>
              <a:lumOff val="80000"/>
            </a:schemeClr>
          </a:solid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Until recently, there have been no public mental health services in the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Kisumu slum areas in Kenya. Respecting, empowering and initiating support for people suffering from trauma and emotional distress has been identified as a critical need to improve the well-being of many people in Kenya – especially in view of the trauma inflicted by the post-election violence of 2007 and 2008.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Persons who have experienced trauma need a safe and healing place in their community where they have the opportunity to cope and to overcome traumatic experiences. The organization Normal Difference Mental Health in Kenya has provided this place by offering a drop-in centre that includes self-help groups, counselling, support and creative activities. The goal is to give people a chance to find positive and empowering ways to deal with their concerns, regain strength and self-confidence, and live self-determined lives in their communities. This is particularly challenging given rising poverty levels.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project was initiated in February 2009 when a group of four people in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one of the many ghettos in Nairobi, founded the community-based self-help organization Normal Difference Mental Health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 August 2009 the Normal Difference Mental Health idea spread to Kisumu, Kenya’s third biggest city situated near Lake Victoria.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By integrating local African beliefs into supportive services, Normal Difference Mental Health seeks to promote healing and well-being by addressing individual experiences of trauma and distress that often require special attention and intervention. The organization recognizes that from an African point of view these issues can be caused by a variety of factors – including traumatic events in the past (e.g. loss of job, death of a loved one, abuse), witchcraft, ancestral spirits, drug abuse, disease (e.g. cerebral malaria) and genealogically passed trauma.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October 2009,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 International Hearing Voices Network gave Normal Difference Mental Health membership status at its annual meeting in Maastricht, Netherlands.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13DD5433-70DE-46E9-A271-879C79CF7BE4}" type="slidenum">
              <a:rPr lang="x-none" smtClean="0"/>
              <a:t>96</a:t>
            </a:fld>
            <a:endParaRPr lang="x-none"/>
          </a:p>
        </p:txBody>
      </p:sp>
    </p:spTree>
    <p:extLst>
      <p:ext uri="{BB962C8B-B14F-4D97-AF65-F5344CB8AC3E}">
        <p14:creationId xmlns:p14="http://schemas.microsoft.com/office/powerpoint/2010/main" val="182763859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3525" y="223838"/>
            <a:ext cx="1165225" cy="655637"/>
          </a:xfrm>
        </p:spPr>
      </p:sp>
      <p:sp>
        <p:nvSpPr>
          <p:cNvPr id="3" name="Notes Placeholder 2"/>
          <p:cNvSpPr>
            <a:spLocks noGrp="1"/>
          </p:cNvSpPr>
          <p:nvPr>
            <p:ph type="body" idx="1"/>
          </p:nvPr>
        </p:nvSpPr>
        <p:spPr>
          <a:xfrm>
            <a:off x="332573" y="1091724"/>
            <a:ext cx="6091088" cy="6452076"/>
          </a:xfrm>
          <a:solidFill>
            <a:schemeClr val="accent1">
              <a:lumMod val="20000"/>
              <a:lumOff val="80000"/>
            </a:schemeClr>
          </a:solid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Until recently, there have been no public mental health services in the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Kisumu slum areas in Kenya. Respecting, empowering and initiating support for people suffering from trauma and emotional distress has been identified as a critical need to improve the well-being of many people in Kenya – especially in view of the trauma inflicted by the post-election violence of 2007 and 2008.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Persons who have experienced trauma need a safe and healing place in their community where they have the opportunity to cope and to overcome traumatic experiences. The organization Normal Difference Mental Health in Kenya has provided this place by offering a drop-in centre that includes self-help groups, counselling, support and creative activities. The goal is to give people a chance to find positive and empowering ways to deal with their concerns, regain strength and self-confidence, and live self-determined lives in their communities. This is particularly challenging given rising poverty levels.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project was initiated in February 2009 when a group of four people in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one of the many ghettos in Nairobi, founded the community-based self-help organization Normal Difference Mental Health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 August 2009 the Normal Difference Mental Health idea spread to Kisumu, Kenya’s third biggest city situated near Lake Victoria.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By integrating local African beliefs into supportive services, Normal Difference Mental Health seeks to promote healing and well-being by addressing individual experiences of trauma and distress that often require special attention and intervention. The organization recognizes that from an African point of view these issues can be caused by a variety of factors – including traumatic events in the past (e.g. loss of job, death of a loved one, abuse), witchcraft, ancestral spirits, drug abuse, disease (e.g. cerebral malaria) and genealogically passed trauma.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October 2009,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 International Hearing Voices Network gave Normal Difference Mental Health membership status at its annual meeting in Maastricht, Netherlands.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13DD5433-70DE-46E9-A271-879C79CF7BE4}" type="slidenum">
              <a:rPr lang="x-none" smtClean="0"/>
              <a:t>97</a:t>
            </a:fld>
            <a:endParaRPr lang="x-none"/>
          </a:p>
        </p:txBody>
      </p:sp>
    </p:spTree>
    <p:extLst>
      <p:ext uri="{BB962C8B-B14F-4D97-AF65-F5344CB8AC3E}">
        <p14:creationId xmlns:p14="http://schemas.microsoft.com/office/powerpoint/2010/main" val="182763859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3525" y="223838"/>
            <a:ext cx="1165225" cy="655637"/>
          </a:xfrm>
        </p:spPr>
      </p:sp>
      <p:sp>
        <p:nvSpPr>
          <p:cNvPr id="3" name="Notes Placeholder 2"/>
          <p:cNvSpPr>
            <a:spLocks noGrp="1"/>
          </p:cNvSpPr>
          <p:nvPr>
            <p:ph type="body" idx="1"/>
          </p:nvPr>
        </p:nvSpPr>
        <p:spPr>
          <a:xfrm>
            <a:off x="332573" y="1091724"/>
            <a:ext cx="6091088" cy="6452076"/>
          </a:xfrm>
          <a:solidFill>
            <a:schemeClr val="accent1">
              <a:lumMod val="20000"/>
              <a:lumOff val="80000"/>
            </a:schemeClr>
          </a:solid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Until recently, there have been no public mental health services in the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Kisumu slum areas in Kenya. Respecting, empowering and initiating support for people suffering from trauma and emotional distress has been identified as a critical need to improve the well-being of many people in Kenya – especially in view of the trauma inflicted by the post-election violence of 2007 and 2008.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Persons who have experienced trauma need a safe and healing place in their community where they have the opportunity to cope and to overcome traumatic experiences. The organization Normal Difference Mental Health in Kenya has provided this place by offering a drop-in centre that includes self-help groups, counselling, support and creative activities. The goal is to give people a chance to find positive and empowering ways to deal with their concerns, regain strength and self-confidence, and live self-determined lives in their communities. This is particularly challenging given rising poverty levels.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project was initiated in February 2009 when a group of four people in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one of the many ghettos in Nairobi, founded the community-based self-help organization Normal Difference Mental Health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 August 2009 the Normal Difference Mental Health idea spread to Kisumu, Kenya’s third biggest city situated near Lake Victoria.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By integrating local African beliefs into supportive services, Normal Difference Mental Health seeks to promote healing and well-being by addressing individual experiences of trauma and distress that often require special attention and intervention. The organization recognizes that from an African point of view these issues can be caused by a variety of factors – including traumatic events in the past (e.g. loss of job, death of a loved one, abuse), witchcraft, ancestral spirits, drug abuse, disease (e.g. cerebral malaria) and genealogically passed trauma.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October 2009,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 International Hearing Voices Network gave Normal Difference Mental Health membership status at its annual meeting in Maastricht, Netherlands.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13DD5433-70DE-46E9-A271-879C79CF7BE4}" type="slidenum">
              <a:rPr lang="x-none" smtClean="0"/>
              <a:t>98</a:t>
            </a:fld>
            <a:endParaRPr lang="x-none"/>
          </a:p>
        </p:txBody>
      </p:sp>
    </p:spTree>
    <p:extLst>
      <p:ext uri="{BB962C8B-B14F-4D97-AF65-F5344CB8AC3E}">
        <p14:creationId xmlns:p14="http://schemas.microsoft.com/office/powerpoint/2010/main" val="182763859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3525" y="223838"/>
            <a:ext cx="1165225" cy="655637"/>
          </a:xfrm>
        </p:spPr>
      </p:sp>
      <p:sp>
        <p:nvSpPr>
          <p:cNvPr id="3" name="Notes Placeholder 2"/>
          <p:cNvSpPr>
            <a:spLocks noGrp="1"/>
          </p:cNvSpPr>
          <p:nvPr>
            <p:ph type="body" idx="1"/>
          </p:nvPr>
        </p:nvSpPr>
        <p:spPr>
          <a:xfrm>
            <a:off x="332573" y="1091724"/>
            <a:ext cx="6091088" cy="6452076"/>
          </a:xfrm>
          <a:solidFill>
            <a:schemeClr val="accent1">
              <a:lumMod val="20000"/>
              <a:lumOff val="80000"/>
            </a:schemeClr>
          </a:solidFill>
        </p:spPr>
        <p:txBody>
          <a:bodyPr/>
          <a:lstStyle/>
          <a:p>
            <a:pPr algn="just"/>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HANDOUT 1</a:t>
            </a:r>
            <a:endParaRPr lang="en-GB"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Normal Difference Mental Health, Kenya </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Identifying the need for a civil society organization and setting it up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Normal Difference Mental Health Kenya (NDMHK),  #263">
                  <a:extLst>
                    <a:ext uri="{A12FA001-AC4F-418D-AE19-62706E023703}">
                      <ahyp:hlinkClr xmlns:ahyp="http://schemas.microsoft.com/office/drawing/2018/hyperlinkcolor" val="tx"/>
                    </a:ext>
                  </a:extLst>
                </a:hlinkClick>
              </a:rPr>
              <a:t>5</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Until recently, there have been no public mental health services in the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and Kisumu slum areas in Kenya. Respecting, empowering and initiating support for people suffering from trauma and emotional distress has been identified as a critical need to improve the well-being of many people in Kenya – especially in view of the trauma inflicted by the post-election violence of 2007 and 2008.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Persons who have experienced trauma need a safe and healing place in their community where they have the opportunity to cope and to overcome traumatic experiences. The organization Normal Difference Mental Health in Kenya has provided this place by offering a drop-in centre that includes self-help groups, counselling, support and creative activities. The goal is to give people a chance to find positive and empowering ways to deal with their concerns, regain strength and self-confidence, and live self-determined lives in their communities. This is particularly challenging given rising poverty levels.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The project was initiated in February 2009 when a group of four people in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one of the many ghettos in Nairobi, founded the community-based self-help organization Normal Difference Mental Health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Kariobangi</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In August 2009 the Normal Difference Mental Health idea spread to Kisumu, Kenya’s third biggest city situated near Lake Victoria.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By integrating local African beliefs into supportive services, Normal Difference Mental Health seeks to promote healing and well-being by addressing individual experiences of trauma and distress that often require special attention and intervention. The organization recognizes that from an African point of view these issues can be caused by a variety of factors – including traumatic events in the past (e.g. loss of job, death of a loved one, abuse), witchcraft, ancestral spirits, drug abuse, disease (e.g. cerebral malaria) and genealogically passed trauma.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October 2009,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the International Hearing Voices Network gave Normal Difference Mental Health membership status at its annual meeting in Maastricht, Netherlands.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For more information about </a:t>
            </a:r>
            <a:r>
              <a:rPr lang="en-GB" dirty="0" err="1">
                <a:solidFill>
                  <a:srgbClr val="000000"/>
                </a:solidFill>
                <a:latin typeface="Calibri" panose="020F0502020204030204" pitchFamily="34" charset="0"/>
                <a:ea typeface="SimSun" panose="02010600030101010101" pitchFamily="2" charset="-122"/>
                <a:cs typeface="Arial" panose="020B0604020202020204" pitchFamily="34" charset="0"/>
              </a:rPr>
              <a:t>Intervoice</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see: </a:t>
            </a:r>
            <a:r>
              <a:rPr lang="en-GB"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http://www.intervoiceonline.org</a:t>
            </a:r>
            <a:r>
              <a:rPr lang="en-GB" u="sng" dirty="0">
                <a:solidFill>
                  <a:srgbClr val="00000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13DD5433-70DE-46E9-A271-879C79CF7BE4}" type="slidenum">
              <a:rPr lang="x-none" smtClean="0"/>
              <a:t>99</a:t>
            </a:fld>
            <a:endParaRPr lang="x-none"/>
          </a:p>
        </p:txBody>
      </p:sp>
    </p:spTree>
    <p:extLst>
      <p:ext uri="{BB962C8B-B14F-4D97-AF65-F5344CB8AC3E}">
        <p14:creationId xmlns:p14="http://schemas.microsoft.com/office/powerpoint/2010/main" val="1827638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png"/><Relationship Id="rId2" Type="http://schemas.openxmlformats.org/officeDocument/2006/relationships/tags" Target="../tags/tag1.xml"/><Relationship Id="rId1" Type="http://schemas.openxmlformats.org/officeDocument/2006/relationships/themeOverride" Target="../theme/themeOverride2.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hemeOverride" Target="../theme/themeOverride3.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FE2EE-FDBE-42A3-A11C-340988B8701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14BCBC09-C75D-43A4-9FD5-810D407F8EE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FCE0F358-9A5E-4375-843A-AA40D8C05433}"/>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x-none" smtClean="0"/>
              <a:t>12/4/2023</a:t>
            </a:fld>
            <a:endParaRPr lang="x-none"/>
          </a:p>
        </p:txBody>
      </p:sp>
      <p:sp>
        <p:nvSpPr>
          <p:cNvPr id="5" name="Footer Placeholder 4">
            <a:extLst>
              <a:ext uri="{FF2B5EF4-FFF2-40B4-BE49-F238E27FC236}">
                <a16:creationId xmlns:a16="http://schemas.microsoft.com/office/drawing/2014/main" id="{EFF83ACA-F13C-4A5C-A2AF-CB098E798D5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82E44F0B-2AA9-4607-9B6B-2E6D724135FE}"/>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x-none" smtClean="0"/>
              <a:t>‹#›</a:t>
            </a:fld>
            <a:endParaRPr lang="x-none"/>
          </a:p>
        </p:txBody>
      </p:sp>
    </p:spTree>
    <p:extLst>
      <p:ext uri="{BB962C8B-B14F-4D97-AF65-F5344CB8AC3E}">
        <p14:creationId xmlns:p14="http://schemas.microsoft.com/office/powerpoint/2010/main" val="1260233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36E470-3595-435F-B39E-4F826216EC5A}"/>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x-none" smtClean="0"/>
              <a:t>12/4/2023</a:t>
            </a:fld>
            <a:endParaRPr lang="x-none"/>
          </a:p>
        </p:txBody>
      </p:sp>
      <p:sp>
        <p:nvSpPr>
          <p:cNvPr id="3" name="Footer Placeholder 2">
            <a:extLst>
              <a:ext uri="{FF2B5EF4-FFF2-40B4-BE49-F238E27FC236}">
                <a16:creationId xmlns:a16="http://schemas.microsoft.com/office/drawing/2014/main" id="{B6759E66-783A-49F6-AEDC-5FEE09B906D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a16="http://schemas.microsoft.com/office/drawing/2014/main" id="{C4DDBD1F-3457-4B47-AF7B-3909AA22ADD9}"/>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x-none" smtClean="0"/>
              <a:t>‹#›</a:t>
            </a:fld>
            <a:endParaRPr lang="x-none"/>
          </a:p>
        </p:txBody>
      </p:sp>
    </p:spTree>
    <p:extLst>
      <p:ext uri="{BB962C8B-B14F-4D97-AF65-F5344CB8AC3E}">
        <p14:creationId xmlns:p14="http://schemas.microsoft.com/office/powerpoint/2010/main" val="3800456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6286C-026E-4475-80A8-04096D8351A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E8294557-2394-4A99-8D2C-5EEA94C1498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270135C3-9383-498F-A10F-B1364FD013F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FD23F0-44B4-4262-BCF7-3F5F9E7A9744}"/>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x-none" smtClean="0"/>
              <a:t>12/4/2023</a:t>
            </a:fld>
            <a:endParaRPr lang="x-none"/>
          </a:p>
        </p:txBody>
      </p:sp>
      <p:sp>
        <p:nvSpPr>
          <p:cNvPr id="6" name="Footer Placeholder 5">
            <a:extLst>
              <a:ext uri="{FF2B5EF4-FFF2-40B4-BE49-F238E27FC236}">
                <a16:creationId xmlns:a16="http://schemas.microsoft.com/office/drawing/2014/main" id="{7C80FDFD-E519-4E5F-9FD0-509298BC39B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8285EE89-E30B-4720-AE66-93D20F2D121D}"/>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x-none" smtClean="0"/>
              <a:t>‹#›</a:t>
            </a:fld>
            <a:endParaRPr lang="x-none"/>
          </a:p>
        </p:txBody>
      </p:sp>
    </p:spTree>
    <p:extLst>
      <p:ext uri="{BB962C8B-B14F-4D97-AF65-F5344CB8AC3E}">
        <p14:creationId xmlns:p14="http://schemas.microsoft.com/office/powerpoint/2010/main" val="1512403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97EA9-12B4-45DC-A0E2-F43DF5EC8E5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11CBD3E8-C3B6-4DCB-922F-F0D01E0F20A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16BD5033-7259-4CE6-AE5F-8F2F0113A8C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9F0214-DAD0-41DB-A622-4E25CB3991BD}"/>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x-none" smtClean="0"/>
              <a:t>12/4/2023</a:t>
            </a:fld>
            <a:endParaRPr lang="x-none"/>
          </a:p>
        </p:txBody>
      </p:sp>
      <p:sp>
        <p:nvSpPr>
          <p:cNvPr id="6" name="Footer Placeholder 5">
            <a:extLst>
              <a:ext uri="{FF2B5EF4-FFF2-40B4-BE49-F238E27FC236}">
                <a16:creationId xmlns:a16="http://schemas.microsoft.com/office/drawing/2014/main" id="{2E34270C-4443-4E27-BD8A-5F4AB8F6710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68D8EA9D-1F7E-4ECA-8FF8-66AFB940A7CD}"/>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x-none" smtClean="0"/>
              <a:t>‹#›</a:t>
            </a:fld>
            <a:endParaRPr lang="x-none"/>
          </a:p>
        </p:txBody>
      </p:sp>
    </p:spTree>
    <p:extLst>
      <p:ext uri="{BB962C8B-B14F-4D97-AF65-F5344CB8AC3E}">
        <p14:creationId xmlns:p14="http://schemas.microsoft.com/office/powerpoint/2010/main" val="3013877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CCD70-B67B-4905-BEDC-8ED9914B11C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F4B6D3EC-BE4E-4269-99F1-8369746781C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81EDDA91-7C5F-4A8E-902E-D00648D3A9A3}"/>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x-none" smtClean="0"/>
              <a:t>12/4/2023</a:t>
            </a:fld>
            <a:endParaRPr lang="x-none"/>
          </a:p>
        </p:txBody>
      </p:sp>
      <p:sp>
        <p:nvSpPr>
          <p:cNvPr id="5" name="Footer Placeholder 4">
            <a:extLst>
              <a:ext uri="{FF2B5EF4-FFF2-40B4-BE49-F238E27FC236}">
                <a16:creationId xmlns:a16="http://schemas.microsoft.com/office/drawing/2014/main" id="{F03E7EFB-3BC6-4D20-9261-CE7439433815}"/>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BC1430C7-6764-48DC-A6C8-22A118BACDA2}"/>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x-none" smtClean="0"/>
              <a:t>‹#›</a:t>
            </a:fld>
            <a:endParaRPr lang="x-none"/>
          </a:p>
        </p:txBody>
      </p:sp>
    </p:spTree>
    <p:extLst>
      <p:ext uri="{BB962C8B-B14F-4D97-AF65-F5344CB8AC3E}">
        <p14:creationId xmlns:p14="http://schemas.microsoft.com/office/powerpoint/2010/main" val="689066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CCA0DB-9740-486E-BFDA-24AC2EC7055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40DA1A0C-B511-47E1-A9E3-6E9F06B9188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90FA2332-047C-4AB4-8A65-DE3BADF1EEF2}"/>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x-none" smtClean="0"/>
              <a:t>12/4/2023</a:t>
            </a:fld>
            <a:endParaRPr lang="x-none"/>
          </a:p>
        </p:txBody>
      </p:sp>
      <p:sp>
        <p:nvSpPr>
          <p:cNvPr id="5" name="Footer Placeholder 4">
            <a:extLst>
              <a:ext uri="{FF2B5EF4-FFF2-40B4-BE49-F238E27FC236}">
                <a16:creationId xmlns:a16="http://schemas.microsoft.com/office/drawing/2014/main" id="{A959C1B2-6769-4751-919D-519D53971BD1}"/>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6C1230A6-6A26-4AF3-967A-34B1A4DF52B8}"/>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x-none" smtClean="0"/>
              <a:t>‹#›</a:t>
            </a:fld>
            <a:endParaRPr lang="x-none"/>
          </a:p>
        </p:txBody>
      </p:sp>
    </p:spTree>
    <p:extLst>
      <p:ext uri="{BB962C8B-B14F-4D97-AF65-F5344CB8AC3E}">
        <p14:creationId xmlns:p14="http://schemas.microsoft.com/office/powerpoint/2010/main" val="3794552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Content" preserve="1" userDrawn="1">
  <p:cSld name="Title &amp;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034587" y="6623100"/>
            <a:ext cx="1648619" cy="216000"/>
          </a:xfrm>
          <a:prstGeom prst="rect">
            <a:avLst/>
          </a:prstGeom>
        </p:spPr>
        <p:txBody>
          <a:bodyPr/>
          <a:lstStyle/>
          <a:p>
            <a:fld id="{04260D4A-DEC1-45DD-8AB2-A3349BAAA59E}" type="slidenum">
              <a:rPr lang="en-US" smtClean="0"/>
              <a:pPr/>
              <a:t>‹#›</a:t>
            </a:fld>
            <a:endParaRPr lang="en-US"/>
          </a:p>
        </p:txBody>
      </p:sp>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Century Gothic" panose="020B0502020202020204" pitchFamily="34" charset="0"/>
                <a:ea typeface="+mj-ea"/>
                <a:cs typeface="+mj-cs"/>
              </a:defRPr>
            </a:lvl1pPr>
          </a:lstStyle>
          <a:p>
            <a:pPr lvl="0"/>
            <a:r>
              <a:rPr lang="en-US" dirty="0"/>
              <a:t>Click to edit Master text styles</a:t>
            </a:r>
          </a:p>
        </p:txBody>
      </p:sp>
      <p:sp>
        <p:nvSpPr>
          <p:cNvPr id="10" name="Content Placeholder 9"/>
          <p:cNvSpPr>
            <a:spLocks noGrp="1"/>
          </p:cNvSpPr>
          <p:nvPr>
            <p:ph sz="quarter" idx="14"/>
          </p:nvPr>
        </p:nvSpPr>
        <p:spPr>
          <a:xfrm>
            <a:off x="507195" y="1511188"/>
            <a:ext cx="11174412" cy="4500000"/>
          </a:xfrm>
          <a:prstGeom prst="rect">
            <a:avLst/>
          </a:prstGeom>
        </p:spPr>
        <p:txBody>
          <a:bodyPr/>
          <a:lstStyle>
            <a:lvl1pPr>
              <a:defRPr sz="2200">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88630" y="514614"/>
            <a:ext cx="9792000" cy="432000"/>
          </a:xfrm>
          <a:prstGeom prst="rect">
            <a:avLst/>
          </a:prstGeom>
        </p:spPr>
        <p:txBody>
          <a:bodyPr/>
          <a:lstStyle>
            <a:lvl1pPr>
              <a:defRPr sz="3000" b="1">
                <a:solidFill>
                  <a:schemeClr val="accent1"/>
                </a:solidFill>
                <a:latin typeface="Century Gothic" panose="020B0502020202020204" pitchFamily="34" charset="0"/>
              </a:defRPr>
            </a:lvl1pPr>
          </a:lstStyle>
          <a:p>
            <a:r>
              <a:rPr lang="en-US" dirty="0"/>
              <a:t>Click to edit Master title style</a:t>
            </a:r>
          </a:p>
        </p:txBody>
      </p:sp>
      <p:pic>
        <p:nvPicPr>
          <p:cNvPr id="7" name="Picture 6" descr="https://extranet.who.int/datacol/answer_upload.asp?survey_id=475&amp;view_id=326&amp;question_id=15106&amp;answer_id=47397&amp;respondent_id=22063">
            <a:extLst>
              <a:ext uri="{FF2B5EF4-FFF2-40B4-BE49-F238E27FC236}">
                <a16:creationId xmlns:a16="http://schemas.microsoft.com/office/drawing/2014/main" id="{1DEB27EC-4EB5-604B-9474-66ADE046843D}"/>
              </a:ext>
            </a:extLst>
          </p:cNvPr>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180630" y="5912517"/>
            <a:ext cx="1873911" cy="606490"/>
          </a:xfrm>
          <a:prstGeom prst="rect">
            <a:avLst/>
          </a:prstGeom>
          <a:noFill/>
          <a:ln>
            <a:noFill/>
          </a:ln>
        </p:spPr>
      </p:pic>
      <p:pic>
        <p:nvPicPr>
          <p:cNvPr id="8" name="Picture 7">
            <a:extLst>
              <a:ext uri="{FF2B5EF4-FFF2-40B4-BE49-F238E27FC236}">
                <a16:creationId xmlns:a16="http://schemas.microsoft.com/office/drawing/2014/main" id="{C62BEDE9-A43C-A14D-BFE7-B85F455EE8F8}"/>
              </a:ext>
            </a:extLst>
          </p:cNvPr>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0" y="5484177"/>
            <a:ext cx="982980" cy="1122363"/>
          </a:xfrm>
          <a:prstGeom prst="rect">
            <a:avLst/>
          </a:prstGeom>
          <a:noFill/>
          <a:ln>
            <a:noFill/>
          </a:ln>
        </p:spPr>
      </p:pic>
      <p:sp>
        <p:nvSpPr>
          <p:cNvPr id="9" name="Rectangle 8">
            <a:extLst>
              <a:ext uri="{FF2B5EF4-FFF2-40B4-BE49-F238E27FC236}">
                <a16:creationId xmlns:a16="http://schemas.microsoft.com/office/drawing/2014/main" id="{83ECFC17-58E7-EB4A-B4DC-42C788BDC60C}"/>
              </a:ext>
            </a:extLst>
          </p:cNvPr>
          <p:cNvSpPr/>
          <p:nvPr userDrawn="1"/>
        </p:nvSpPr>
        <p:spPr>
          <a:xfrm>
            <a:off x="0" y="660420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2" name="Slide Number Placeholder 5">
            <a:extLst>
              <a:ext uri="{FF2B5EF4-FFF2-40B4-BE49-F238E27FC236}">
                <a16:creationId xmlns:a16="http://schemas.microsoft.com/office/drawing/2014/main" id="{D33E077A-DF5E-424F-8D61-C1885D3B0DAB}"/>
              </a:ext>
            </a:extLst>
          </p:cNvPr>
          <p:cNvSpPr txBox="1">
            <a:spLocks/>
          </p:cNvSpPr>
          <p:nvPr userDrawn="1"/>
        </p:nvSpPr>
        <p:spPr>
          <a:xfrm>
            <a:off x="10405922" y="6642000"/>
            <a:ext cx="1648619" cy="216000"/>
          </a:xfrm>
          <a:prstGeom prst="rect">
            <a:avLst/>
          </a:prstGeom>
        </p:spPr>
        <p:txBody>
          <a:bodyPr vert="horz" lIns="0" tIns="0" rIns="0" bIns="0" rtlCol="0" anchor="ctr" anchorCtr="0">
            <a:noAutofit/>
          </a:bodyPr>
          <a:lstStyle>
            <a:defPPr>
              <a:defRPr lang="x-none"/>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B918AD-5F4D-49AE-B18F-E06A9462217A}" type="slidenum">
              <a:rPr lang="en-US" smtClean="0"/>
              <a:pPr/>
              <a:t>‹#›</a:t>
            </a:fld>
            <a:endParaRPr lang="en-US" dirty="0"/>
          </a:p>
        </p:txBody>
      </p:sp>
    </p:spTree>
    <p:extLst>
      <p:ext uri="{BB962C8B-B14F-4D97-AF65-F5344CB8AC3E}">
        <p14:creationId xmlns:p14="http://schemas.microsoft.com/office/powerpoint/2010/main" val="3112211547"/>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Slide Number Placeholder 4"/>
          <p:cNvSpPr>
            <a:spLocks noGrp="1"/>
          </p:cNvSpPr>
          <p:nvPr>
            <p:ph type="sldNum" sz="quarter" idx="12"/>
          </p:nvPr>
        </p:nvSpPr>
        <p:spPr>
          <a:xfrm>
            <a:off x="10034587" y="6623100"/>
            <a:ext cx="1648619" cy="216000"/>
          </a:xfrm>
          <a:prstGeom prst="rect">
            <a:avLst/>
          </a:prstGeom>
        </p:spPr>
        <p:txBody>
          <a:bodyPr/>
          <a:lstStyle/>
          <a:p>
            <a:fld id="{F169E07F-9A80-405D-B06A-876E4D356B83}" type="slidenum">
              <a:rPr lang="en-US" smtClean="0"/>
              <a:pPr/>
              <a:t>‹#›</a:t>
            </a:fld>
            <a:endParaRPr lang="en-US"/>
          </a:p>
        </p:txBody>
      </p:sp>
      <p:sp>
        <p:nvSpPr>
          <p:cNvPr id="7" name="Title 6"/>
          <p:cNvSpPr>
            <a:spLocks noGrp="1"/>
          </p:cNvSpPr>
          <p:nvPr>
            <p:ph type="title"/>
          </p:nvPr>
        </p:nvSpPr>
        <p:spPr>
          <a:xfrm>
            <a:off x="507206" y="2313946"/>
            <a:ext cx="9792000" cy="432000"/>
          </a:xfrm>
          <a:prstGeom prst="rect">
            <a:avLst/>
          </a:prstGeom>
        </p:spPr>
        <p:txBody>
          <a:bodyPr/>
          <a:lstStyle>
            <a:lvl1pPr>
              <a:defRPr sz="4000" b="1">
                <a:solidFill>
                  <a:schemeClr val="accent1"/>
                </a:solidFill>
                <a:latin typeface="Century Gothic" panose="020B0502020202020204"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1A157C42-A791-DD4B-8824-DD8855140549}"/>
              </a:ext>
            </a:extLst>
          </p:cNvPr>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0" y="5463157"/>
            <a:ext cx="982980" cy="1122363"/>
          </a:xfrm>
          <a:prstGeom prst="rect">
            <a:avLst/>
          </a:prstGeom>
          <a:noFill/>
          <a:ln>
            <a:noFill/>
          </a:ln>
        </p:spPr>
      </p:pic>
      <p:pic>
        <p:nvPicPr>
          <p:cNvPr id="9" name="Picture 8" descr="https://extranet.who.int/datacol/answer_upload.asp?survey_id=475&amp;view_id=326&amp;question_id=15106&amp;answer_id=47397&amp;respondent_id=22063">
            <a:extLst>
              <a:ext uri="{FF2B5EF4-FFF2-40B4-BE49-F238E27FC236}">
                <a16:creationId xmlns:a16="http://schemas.microsoft.com/office/drawing/2014/main" id="{CF037A7D-FDB1-DF4D-A296-8DCCB3F629A2}"/>
              </a:ext>
            </a:extLst>
          </p:cNvPr>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180630" y="5912517"/>
            <a:ext cx="1873911" cy="606490"/>
          </a:xfrm>
          <a:prstGeom prst="rect">
            <a:avLst/>
          </a:prstGeom>
          <a:noFill/>
          <a:ln>
            <a:noFill/>
          </a:ln>
        </p:spPr>
      </p:pic>
    </p:spTree>
    <p:extLst>
      <p:ext uri="{BB962C8B-B14F-4D97-AF65-F5344CB8AC3E}">
        <p14:creationId xmlns:p14="http://schemas.microsoft.com/office/powerpoint/2010/main" val="1209101289"/>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a:prstGeom prst="rect">
            <a:avLst/>
          </a:prstGeom>
        </p:spPr>
        <p:txBody>
          <a:bodyPr anchor="b">
            <a:normAutofit/>
          </a:bodyPr>
          <a:lstStyle>
            <a:lvl1pPr algn="l">
              <a:lnSpc>
                <a:spcPts val="6500"/>
              </a:lnSpc>
              <a:defRPr sz="6000" b="1">
                <a:solidFill>
                  <a:schemeClr val="accent1"/>
                </a:solidFill>
                <a:effectLst/>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Century Gothic" panose="020B0502020202020204" pitchFamily="34" charset="0"/>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2066658858"/>
      </p:ext>
    </p:extLst>
  </p:cSld>
  <p:clrMapOvr>
    <a:overrideClrMapping bg1="lt1" tx1="dk1" bg2="lt2" tx2="dk2" accent1="accent1" accent2="accent2" accent3="accent3" accent4="accent4" accent5="accent5" accent6="accent6" hlink="hlink" folHlink="folHlink"/>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2DE9-5F77-4538-9A47-EA21E6B19F9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30AB3F9C-D6E1-4D62-B01B-E65D1EF6B5D5}"/>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D121EFFA-5052-45D6-9E12-3BE55EA15657}"/>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x-none" smtClean="0"/>
              <a:t>12/4/2023</a:t>
            </a:fld>
            <a:endParaRPr lang="x-none"/>
          </a:p>
        </p:txBody>
      </p:sp>
      <p:sp>
        <p:nvSpPr>
          <p:cNvPr id="5" name="Footer Placeholder 4">
            <a:extLst>
              <a:ext uri="{FF2B5EF4-FFF2-40B4-BE49-F238E27FC236}">
                <a16:creationId xmlns:a16="http://schemas.microsoft.com/office/drawing/2014/main" id="{A20E105F-EDE1-4C00-A310-6FC5DAB62D9F}"/>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C110D5D1-95DA-48C5-8559-429A98FBF50B}"/>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x-none" smtClean="0"/>
              <a:t>‹#›</a:t>
            </a:fld>
            <a:endParaRPr lang="x-none"/>
          </a:p>
        </p:txBody>
      </p:sp>
      <p:pic>
        <p:nvPicPr>
          <p:cNvPr id="7" name="Picture 6">
            <a:extLst>
              <a:ext uri="{FF2B5EF4-FFF2-40B4-BE49-F238E27FC236}">
                <a16:creationId xmlns:a16="http://schemas.microsoft.com/office/drawing/2014/main" id="{CF95AEC8-AEE7-4D23-AE00-B67DCD8F3909}"/>
              </a:ext>
            </a:extLst>
          </p:cNvPr>
          <p:cNvPicPr>
            <a:picLocks noChangeAspect="1"/>
          </p:cNvPicPr>
          <p:nvPr userDrawn="1"/>
        </p:nvPicPr>
        <p:blipFill>
          <a:blip r:embed="rId2"/>
          <a:stretch>
            <a:fillRect/>
          </a:stretch>
        </p:blipFill>
        <p:spPr>
          <a:xfrm>
            <a:off x="0" y="5705776"/>
            <a:ext cx="841321" cy="1121761"/>
          </a:xfrm>
          <a:prstGeom prst="rect">
            <a:avLst/>
          </a:prstGeom>
        </p:spPr>
      </p:pic>
      <p:pic>
        <p:nvPicPr>
          <p:cNvPr id="8" name="Picture 7">
            <a:extLst>
              <a:ext uri="{FF2B5EF4-FFF2-40B4-BE49-F238E27FC236}">
                <a16:creationId xmlns:a16="http://schemas.microsoft.com/office/drawing/2014/main" id="{DB0EA716-85A3-434E-A3EB-584F97FD183A}"/>
              </a:ext>
            </a:extLst>
          </p:cNvPr>
          <p:cNvPicPr>
            <a:picLocks noChangeAspect="1"/>
          </p:cNvPicPr>
          <p:nvPr userDrawn="1"/>
        </p:nvPicPr>
        <p:blipFill>
          <a:blip r:embed="rId3"/>
          <a:stretch>
            <a:fillRect/>
          </a:stretch>
        </p:blipFill>
        <p:spPr>
          <a:xfrm>
            <a:off x="10215262" y="6223981"/>
            <a:ext cx="1871634" cy="603556"/>
          </a:xfrm>
          <a:prstGeom prst="rect">
            <a:avLst/>
          </a:prstGeom>
        </p:spPr>
      </p:pic>
    </p:spTree>
    <p:extLst>
      <p:ext uri="{BB962C8B-B14F-4D97-AF65-F5344CB8AC3E}">
        <p14:creationId xmlns:p14="http://schemas.microsoft.com/office/powerpoint/2010/main" val="1111908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46505-3C7E-4397-9896-350F857EFDA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8BAB2C53-552C-4CC3-8C55-107034EA669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25B7EA1-CB60-4EF2-B64D-1921E6486736}"/>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x-none" smtClean="0"/>
              <a:t>12/4/2023</a:t>
            </a:fld>
            <a:endParaRPr lang="x-none"/>
          </a:p>
        </p:txBody>
      </p:sp>
      <p:sp>
        <p:nvSpPr>
          <p:cNvPr id="5" name="Footer Placeholder 4">
            <a:extLst>
              <a:ext uri="{FF2B5EF4-FFF2-40B4-BE49-F238E27FC236}">
                <a16:creationId xmlns:a16="http://schemas.microsoft.com/office/drawing/2014/main" id="{AF635FA2-DD7C-479D-9ADB-6135A69EB0A3}"/>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F9522A52-B7CF-47E6-813C-D86B4CE84156}"/>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x-none" smtClean="0"/>
              <a:t>‹#›</a:t>
            </a:fld>
            <a:endParaRPr lang="x-none"/>
          </a:p>
        </p:txBody>
      </p:sp>
    </p:spTree>
    <p:extLst>
      <p:ext uri="{BB962C8B-B14F-4D97-AF65-F5344CB8AC3E}">
        <p14:creationId xmlns:p14="http://schemas.microsoft.com/office/powerpoint/2010/main" val="202260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93B45-FDE0-406B-BC76-68C377CE299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D7AD8205-5E93-4BDA-B8EF-7DDA9D087C94}"/>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CAC4EEC3-87A3-47A5-AB2B-80E9D0766B10}"/>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B2ECBAA2-9BBA-4548-8380-1ED915ECF873}"/>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x-none" smtClean="0"/>
              <a:t>12/4/2023</a:t>
            </a:fld>
            <a:endParaRPr lang="x-none"/>
          </a:p>
        </p:txBody>
      </p:sp>
      <p:sp>
        <p:nvSpPr>
          <p:cNvPr id="6" name="Footer Placeholder 5">
            <a:extLst>
              <a:ext uri="{FF2B5EF4-FFF2-40B4-BE49-F238E27FC236}">
                <a16:creationId xmlns:a16="http://schemas.microsoft.com/office/drawing/2014/main" id="{380629EE-BAAD-483C-B196-7B38BCB0E42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161F5FEE-9C50-48AA-ABB1-9FAD4AC4DB09}"/>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x-none" smtClean="0"/>
              <a:t>‹#›</a:t>
            </a:fld>
            <a:endParaRPr lang="x-none"/>
          </a:p>
        </p:txBody>
      </p:sp>
    </p:spTree>
    <p:extLst>
      <p:ext uri="{BB962C8B-B14F-4D97-AF65-F5344CB8AC3E}">
        <p14:creationId xmlns:p14="http://schemas.microsoft.com/office/powerpoint/2010/main" val="3787476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04E47-229B-4ADC-95E0-F25D7B28C16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B280A2D8-3EE1-431B-BC75-44D5D634B02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FF78DAE-7305-4E0F-955F-E647C4AE4603}"/>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FD4DBBEA-DFF1-4C55-9465-71C2BF510AB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0810729-6297-46A5-8E25-9C7489D0992E}"/>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B40C1C3F-06FF-4498-85CF-30A670B936A6}"/>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x-none" smtClean="0"/>
              <a:t>12/4/2023</a:t>
            </a:fld>
            <a:endParaRPr lang="x-none"/>
          </a:p>
        </p:txBody>
      </p:sp>
      <p:sp>
        <p:nvSpPr>
          <p:cNvPr id="8" name="Footer Placeholder 7">
            <a:extLst>
              <a:ext uri="{FF2B5EF4-FFF2-40B4-BE49-F238E27FC236}">
                <a16:creationId xmlns:a16="http://schemas.microsoft.com/office/drawing/2014/main" id="{C8C74825-78DE-4860-AEEF-CA962B89AE59}"/>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a16="http://schemas.microsoft.com/office/drawing/2014/main" id="{54BD4D24-37AB-46B1-A451-C55C187CF36E}"/>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x-none" smtClean="0"/>
              <a:t>‹#›</a:t>
            </a:fld>
            <a:endParaRPr lang="x-none"/>
          </a:p>
        </p:txBody>
      </p:sp>
    </p:spTree>
    <p:extLst>
      <p:ext uri="{BB962C8B-B14F-4D97-AF65-F5344CB8AC3E}">
        <p14:creationId xmlns:p14="http://schemas.microsoft.com/office/powerpoint/2010/main" val="488349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A4EFD-22BD-468B-97BC-87689EA8690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C101460D-B19A-470B-8570-70C846150397}"/>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x-none" smtClean="0"/>
              <a:t>12/4/2023</a:t>
            </a:fld>
            <a:endParaRPr lang="x-none"/>
          </a:p>
        </p:txBody>
      </p:sp>
      <p:sp>
        <p:nvSpPr>
          <p:cNvPr id="4" name="Footer Placeholder 3">
            <a:extLst>
              <a:ext uri="{FF2B5EF4-FFF2-40B4-BE49-F238E27FC236}">
                <a16:creationId xmlns:a16="http://schemas.microsoft.com/office/drawing/2014/main" id="{4E49D1AE-5070-42C6-A4EF-5151FE6699E7}"/>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a16="http://schemas.microsoft.com/office/drawing/2014/main" id="{136275CF-0B5B-401C-BC80-1EDD5FEDC55D}"/>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x-none" smtClean="0"/>
              <a:t>‹#›</a:t>
            </a:fld>
            <a:endParaRPr lang="x-none"/>
          </a:p>
        </p:txBody>
      </p:sp>
    </p:spTree>
    <p:extLst>
      <p:ext uri="{BB962C8B-B14F-4D97-AF65-F5344CB8AC3E}">
        <p14:creationId xmlns:p14="http://schemas.microsoft.com/office/powerpoint/2010/main" val="734473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https://extranet.who.int/datacol/answer_upload.asp?survey_id=475&amp;view_id=326&amp;question_id=15106&amp;answer_id=47397&amp;respondent_id=22063">
            <a:extLst>
              <a:ext uri="{FF2B5EF4-FFF2-40B4-BE49-F238E27FC236}">
                <a16:creationId xmlns:a16="http://schemas.microsoft.com/office/drawing/2014/main" id="{C25705C4-AFE7-F04E-9ADB-550BAA8992D7}"/>
              </a:ext>
            </a:extLst>
          </p:cNvPr>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0180630" y="5912517"/>
            <a:ext cx="1873911" cy="606490"/>
          </a:xfrm>
          <a:prstGeom prst="rect">
            <a:avLst/>
          </a:prstGeom>
          <a:noFill/>
          <a:ln>
            <a:noFill/>
          </a:ln>
        </p:spPr>
      </p:pic>
      <p:pic>
        <p:nvPicPr>
          <p:cNvPr id="12" name="Picture 11">
            <a:extLst>
              <a:ext uri="{FF2B5EF4-FFF2-40B4-BE49-F238E27FC236}">
                <a16:creationId xmlns:a16="http://schemas.microsoft.com/office/drawing/2014/main" id="{5B9C71B8-1723-B541-A151-C8354C6CB286}"/>
              </a:ext>
            </a:extLst>
          </p:cNvPr>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0" y="5484177"/>
            <a:ext cx="982980" cy="1122363"/>
          </a:xfrm>
          <a:prstGeom prst="rect">
            <a:avLst/>
          </a:prstGeom>
          <a:noFill/>
          <a:ln>
            <a:noFill/>
          </a:ln>
        </p:spPr>
      </p:pic>
      <p:sp>
        <p:nvSpPr>
          <p:cNvPr id="7" name="Rectangle 6">
            <a:extLst>
              <a:ext uri="{FF2B5EF4-FFF2-40B4-BE49-F238E27FC236}">
                <a16:creationId xmlns:a16="http://schemas.microsoft.com/office/drawing/2014/main" id="{4CE793C4-7A54-E542-BA37-6BEC24228ECA}"/>
              </a:ext>
            </a:extLst>
          </p:cNvPr>
          <p:cNvSpPr/>
          <p:nvPr userDrawn="1"/>
        </p:nvSpPr>
        <p:spPr>
          <a:xfrm>
            <a:off x="0" y="6604200"/>
            <a:ext cx="12192000" cy="253800"/>
          </a:xfrm>
          <a:prstGeom prst="rect">
            <a:avLst/>
          </a:prstGeom>
          <a:gradFill>
            <a:gsLst>
              <a:gs pos="0">
                <a:srgbClr val="007AC0"/>
              </a:gs>
              <a:gs pos="100000">
                <a:srgbClr val="183F5A"/>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50" b="0" i="0" u="none" strike="noStrike" kern="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50203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s://youtu.be/wVGEcXYFOLo" TargetMode="External"/><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www.losperejileseventos.com.ar/" TargetMode="External"/><Relationship Id="rId2" Type="http://schemas.openxmlformats.org/officeDocument/2006/relationships/notesSlide" Target="../notesSlides/notesSlide105.xml"/><Relationship Id="rId1" Type="http://schemas.openxmlformats.org/officeDocument/2006/relationships/slideLayout" Target="../slideLayouts/slideLayout2.xml"/><Relationship Id="rId5" Type="http://schemas.openxmlformats.org/officeDocument/2006/relationships/hyperlink" Target="https://www.restaurantlereflet.fr/" TargetMode="External"/><Relationship Id="rId4" Type="http://schemas.openxmlformats.org/officeDocument/2006/relationships/hyperlink" Target="https://youtu.be/k-ESM2LEyK0" TargetMode="Externa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bGb70PoiXD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autisticadvocacy.org/" TargetMode="External"/><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nc-sa/3.0/igo/"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cbmuk.org.uk/wpcontent/uploads/2016/04/MU21187-CBM-Annual-Reportaccessible.pdf"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hyperlink" Target="http://www.mindfreedomireland.com/index.php/annual-reports" TargetMode="Externa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www.intervoiceonline.org/"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fv9jbKFANZc"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wnyil.org/Mental-Health-PEER-Connection/" TargetMode="Externa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www.uspkenya.org/" TargetMode="External"/><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s://www.peoplefirst.org.uk/about" TargetMode="External"/><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koshishnepal.org/content/sub/program/1" TargetMode="External"/><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www.dementiaallianceinternational.org/" TargetMode="External"/><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64CDB9-F366-42A9-95FA-0D967CEFAC87}"/>
              </a:ext>
            </a:extLst>
          </p:cNvPr>
          <p:cNvSpPr/>
          <p:nvPr/>
        </p:nvSpPr>
        <p:spPr>
          <a:xfrm>
            <a:off x="-1" y="5441619"/>
            <a:ext cx="12192001" cy="14692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a:extLst>
              <a:ext uri="{FF2B5EF4-FFF2-40B4-BE49-F238E27FC236}">
                <a16:creationId xmlns:a16="http://schemas.microsoft.com/office/drawing/2014/main" id="{053088C5-44CB-4436-B5CE-A90AB5AAAC3F}"/>
              </a:ext>
            </a:extLst>
          </p:cNvPr>
          <p:cNvSpPr>
            <a:spLocks noChangeArrowheads="1"/>
          </p:cNvSpPr>
          <p:nvPr/>
        </p:nvSpPr>
        <p:spPr bwMode="auto">
          <a:xfrm rot="16200000">
            <a:off x="4952948" y="-344871"/>
            <a:ext cx="2286106" cy="12192002"/>
          </a:xfrm>
          <a:prstGeom prst="rect">
            <a:avLst/>
          </a:prstGeom>
          <a:gradFill rotWithShape="1">
            <a:gsLst>
              <a:gs pos="0">
                <a:srgbClr val="59B171">
                  <a:gamma/>
                  <a:shade val="60000"/>
                  <a:invGamma/>
                </a:srgbClr>
              </a:gs>
              <a:gs pos="100000">
                <a:srgbClr val="59B171">
                  <a:alpha val="0"/>
                </a:srgbClr>
              </a:gs>
            </a:gsLst>
            <a:lin ang="0" scaled="1"/>
          </a:gradFill>
          <a:ln w="31750" algn="ctr">
            <a:solidFill>
              <a:srgbClr val="DCD6D4">
                <a:alpha val="0"/>
              </a:srgbClr>
            </a:solidFill>
            <a:miter lim="800000"/>
            <a:headEnd/>
            <a:tailEnd/>
          </a:ln>
          <a:effectLst/>
          <a:extLst>
            <a:ext uri="{AF507438-7753-43E0-B8FC-AC1667EBCBE1}">
              <a14:hiddenEffects xmlns:a14="http://schemas.microsoft.com/office/drawing/2010/main">
                <a:effectLst>
                  <a:outerShdw blurRad="63500"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89D64727-0932-44B7-80DE-31B998B9636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2032"/>
            <a:ext cx="12192000" cy="3331289"/>
          </a:xfrm>
          <a:prstGeom prst="rect">
            <a:avLst/>
          </a:prstGeom>
        </p:spPr>
      </p:pic>
      <p:sp>
        <p:nvSpPr>
          <p:cNvPr id="6" name="Text Box 3">
            <a:extLst>
              <a:ext uri="{FF2B5EF4-FFF2-40B4-BE49-F238E27FC236}">
                <a16:creationId xmlns:a16="http://schemas.microsoft.com/office/drawing/2014/main" id="{C802B9EF-FFE6-4BBA-A3A2-450FD1174C72}"/>
              </a:ext>
            </a:extLst>
          </p:cNvPr>
          <p:cNvSpPr txBox="1">
            <a:spLocks noChangeArrowheads="1"/>
          </p:cNvSpPr>
          <p:nvPr/>
        </p:nvSpPr>
        <p:spPr bwMode="auto">
          <a:xfrm>
            <a:off x="148856" y="3059002"/>
            <a:ext cx="9696893" cy="1599238"/>
          </a:xfrm>
          <a:prstGeom prst="rect">
            <a:avLst/>
          </a:prstGeom>
          <a:solidFill>
            <a:srgbClr val="59B171"/>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5">
            <a:extLst>
              <a:ext uri="{FF2B5EF4-FFF2-40B4-BE49-F238E27FC236}">
                <a16:creationId xmlns:a16="http://schemas.microsoft.com/office/drawing/2014/main" id="{13783919-5700-4482-AC88-BBF203D64302}"/>
              </a:ext>
            </a:extLst>
          </p:cNvPr>
          <p:cNvSpPr txBox="1">
            <a:spLocks noChangeArrowheads="1"/>
          </p:cNvSpPr>
          <p:nvPr/>
        </p:nvSpPr>
        <p:spPr bwMode="auto">
          <a:xfrm>
            <a:off x="297713" y="3102070"/>
            <a:ext cx="9548036" cy="155617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R="34925" lvl="0" eaLnBrk="0" fontAlgn="base" hangingPunct="0">
              <a:spcBef>
                <a:spcPct val="0"/>
              </a:spcBef>
              <a:spcAft>
                <a:spcPct val="0"/>
              </a:spcAft>
            </a:pPr>
            <a:r>
              <a:rPr kumimoji="0" lang="en-US" altLang="en-US" sz="3300" b="1" i="0" u="none" strike="noStrike" cap="none" normalizeH="0" baseline="0" dirty="0" err="1">
                <a:ln>
                  <a:noFill/>
                </a:ln>
                <a:solidFill>
                  <a:srgbClr val="FFFFFE"/>
                </a:solidFill>
                <a:effectLst/>
              </a:rPr>
              <a:t>Organizaciones</a:t>
            </a:r>
            <a:r>
              <a:rPr kumimoji="0" lang="en-US" altLang="en-US" sz="3300" b="1" i="0" u="none" strike="noStrike" cap="none" normalizeH="0" baseline="0" dirty="0">
                <a:ln>
                  <a:noFill/>
                </a:ln>
                <a:solidFill>
                  <a:srgbClr val="FFFFFE"/>
                </a:solidFill>
                <a:effectLst/>
              </a:rPr>
              <a:t> de la </a:t>
            </a:r>
            <a:r>
              <a:rPr kumimoji="0" lang="en-US" altLang="en-US" sz="3300" b="1" i="0" u="none" strike="noStrike" cap="none" normalizeH="0" baseline="0" dirty="0" err="1">
                <a:ln>
                  <a:noFill/>
                </a:ln>
                <a:solidFill>
                  <a:srgbClr val="FFFFFE"/>
                </a:solidFill>
                <a:effectLst/>
              </a:rPr>
              <a:t>sociedad</a:t>
            </a:r>
            <a:r>
              <a:rPr kumimoji="0" lang="en-US" altLang="en-US" sz="3300" b="1" i="0" u="none" strike="noStrike" cap="none" normalizeH="0" baseline="0" dirty="0">
                <a:ln>
                  <a:noFill/>
                </a:ln>
                <a:solidFill>
                  <a:srgbClr val="FFFFFE"/>
                </a:solidFill>
                <a:effectLst/>
              </a:rPr>
              <a:t> civil para </a:t>
            </a:r>
            <a:r>
              <a:rPr kumimoji="0" lang="en-US" altLang="en-US" sz="3300" b="1" i="0" u="none" strike="noStrike" cap="none" normalizeH="0" baseline="0" dirty="0" err="1">
                <a:ln>
                  <a:noFill/>
                </a:ln>
                <a:solidFill>
                  <a:srgbClr val="FFFFFE"/>
                </a:solidFill>
                <a:effectLst/>
              </a:rPr>
              <a:t>promover</a:t>
            </a:r>
            <a:r>
              <a:rPr kumimoji="0" lang="en-US" altLang="en-US" sz="3300" b="1" i="0" u="none" strike="noStrike" cap="none" normalizeH="0" dirty="0">
                <a:ln>
                  <a:noFill/>
                </a:ln>
                <a:solidFill>
                  <a:srgbClr val="FFFFFE"/>
                </a:solidFill>
                <a:effectLst/>
              </a:rPr>
              <a:t> </a:t>
            </a:r>
            <a:r>
              <a:rPr kumimoji="0" lang="en-US" altLang="en-US" sz="3300" b="1" i="0" u="none" strike="noStrike" cap="none" normalizeH="0" dirty="0" err="1">
                <a:ln>
                  <a:noFill/>
                </a:ln>
                <a:solidFill>
                  <a:srgbClr val="FFFFFE"/>
                </a:solidFill>
                <a:effectLst/>
              </a:rPr>
              <a:t>los</a:t>
            </a:r>
            <a:r>
              <a:rPr kumimoji="0" lang="en-US" altLang="en-US" sz="3300" b="1" i="0" u="none" strike="noStrike" cap="none" normalizeH="0" dirty="0">
                <a:ln>
                  <a:noFill/>
                </a:ln>
                <a:solidFill>
                  <a:srgbClr val="FFFFFE"/>
                </a:solidFill>
                <a:effectLst/>
              </a:rPr>
              <a:t> derechos </a:t>
            </a:r>
            <a:r>
              <a:rPr kumimoji="0" lang="en-US" altLang="en-US" sz="3300" b="1" i="0" u="none" strike="noStrike" cap="none" normalizeH="0" dirty="0" err="1">
                <a:ln>
                  <a:noFill/>
                </a:ln>
                <a:solidFill>
                  <a:srgbClr val="FFFFFE"/>
                </a:solidFill>
                <a:effectLst/>
              </a:rPr>
              <a:t>humanos</a:t>
            </a:r>
            <a:r>
              <a:rPr kumimoji="0" lang="en-US" altLang="en-US" sz="3300" b="1" i="0" u="none" strike="noStrike" cap="none" normalizeH="0" dirty="0">
                <a:ln>
                  <a:noFill/>
                </a:ln>
                <a:solidFill>
                  <a:srgbClr val="FFFFFE"/>
                </a:solidFill>
                <a:effectLst/>
              </a:rPr>
              <a:t> </a:t>
            </a:r>
            <a:r>
              <a:rPr kumimoji="0" lang="en-US" altLang="en-US" sz="3300" b="1" i="0" u="none" strike="noStrike" cap="none" normalizeH="0" dirty="0" err="1">
                <a:ln>
                  <a:noFill/>
                </a:ln>
                <a:solidFill>
                  <a:srgbClr val="FFFFFE"/>
                </a:solidFill>
                <a:effectLst/>
              </a:rPr>
              <a:t>en</a:t>
            </a:r>
            <a:r>
              <a:rPr kumimoji="0" lang="en-US" altLang="en-US" sz="3300" b="1" i="0" u="none" strike="noStrike" cap="none" normalizeH="0" dirty="0">
                <a:ln>
                  <a:noFill/>
                </a:ln>
                <a:solidFill>
                  <a:srgbClr val="FFFFFE"/>
                </a:solidFill>
                <a:effectLst/>
              </a:rPr>
              <a:t> </a:t>
            </a:r>
            <a:r>
              <a:rPr kumimoji="0" lang="en-US" altLang="en-US" sz="3300" b="1" i="0" u="none" strike="noStrike" cap="none" normalizeH="0" dirty="0" err="1">
                <a:ln>
                  <a:noFill/>
                </a:ln>
                <a:solidFill>
                  <a:srgbClr val="FFFFFE"/>
                </a:solidFill>
                <a:effectLst/>
              </a:rPr>
              <a:t>salud</a:t>
            </a:r>
            <a:r>
              <a:rPr kumimoji="0" lang="en-US" altLang="en-US" sz="3300" b="1" i="0" u="none" strike="noStrike" cap="none" normalizeH="0" dirty="0">
                <a:ln>
                  <a:noFill/>
                </a:ln>
                <a:solidFill>
                  <a:srgbClr val="FFFFFE"/>
                </a:solidFill>
                <a:effectLst/>
              </a:rPr>
              <a:t> mental y </a:t>
            </a:r>
            <a:r>
              <a:rPr kumimoji="0" lang="en-US" altLang="en-US" sz="3300" b="1" i="0" u="none" strike="noStrike" cap="none" normalizeH="0" dirty="0" err="1">
                <a:ln>
                  <a:noFill/>
                </a:ln>
                <a:solidFill>
                  <a:srgbClr val="FFFFFE"/>
                </a:solidFill>
                <a:effectLst/>
              </a:rPr>
              <a:t>en</a:t>
            </a:r>
            <a:r>
              <a:rPr kumimoji="0" lang="en-US" altLang="en-US" sz="3300" b="1" i="0" u="none" strike="noStrike" cap="none" normalizeH="0" dirty="0">
                <a:ln>
                  <a:noFill/>
                </a:ln>
                <a:solidFill>
                  <a:srgbClr val="FFFFFE"/>
                </a:solidFill>
                <a:effectLst/>
              </a:rPr>
              <a:t> </a:t>
            </a:r>
            <a:r>
              <a:rPr kumimoji="0" lang="en-US" altLang="en-US" sz="3300" b="1" i="0" u="none" strike="noStrike" cap="none" normalizeH="0" dirty="0" err="1">
                <a:ln>
                  <a:noFill/>
                </a:ln>
                <a:solidFill>
                  <a:srgbClr val="FFFFFE"/>
                </a:solidFill>
                <a:effectLst/>
              </a:rPr>
              <a:t>otros</a:t>
            </a:r>
            <a:r>
              <a:rPr kumimoji="0" lang="en-US" altLang="en-US" sz="3300" b="1" i="0" u="none" strike="noStrike" cap="none" normalizeH="0" dirty="0">
                <a:ln>
                  <a:noFill/>
                </a:ln>
                <a:solidFill>
                  <a:srgbClr val="FFFFFE"/>
                </a:solidFill>
                <a:effectLst/>
              </a:rPr>
              <a:t> </a:t>
            </a:r>
            <a:r>
              <a:rPr kumimoji="0" lang="en-US" altLang="en-US" sz="3300" b="1" i="0" u="none" strike="noStrike" cap="none" normalizeH="0" dirty="0" err="1">
                <a:ln>
                  <a:noFill/>
                </a:ln>
                <a:solidFill>
                  <a:srgbClr val="FFFFFE"/>
                </a:solidFill>
                <a:effectLst/>
              </a:rPr>
              <a:t>ámbitos</a:t>
            </a:r>
            <a:r>
              <a:rPr kumimoji="0" lang="en-US" altLang="en-US" sz="3300" b="1" i="0" u="none" strike="noStrike" cap="none" normalizeH="0" dirty="0">
                <a:ln>
                  <a:noFill/>
                </a:ln>
                <a:solidFill>
                  <a:srgbClr val="FFFFFE"/>
                </a:solidFill>
                <a:effectLst/>
              </a:rPr>
              <a:t> </a:t>
            </a:r>
            <a:r>
              <a:rPr kumimoji="0" lang="en-US" altLang="en-US" sz="3300" b="1" i="0" u="none" strike="noStrike" cap="none" normalizeH="0" dirty="0" err="1">
                <a:ln>
                  <a:noFill/>
                </a:ln>
                <a:solidFill>
                  <a:srgbClr val="FFFFFE"/>
                </a:solidFill>
                <a:effectLst/>
              </a:rPr>
              <a:t>relacionados</a:t>
            </a:r>
            <a:endParaRPr kumimoji="0" lang="en-US" altLang="en-US" sz="3300" b="1" i="0" u="none" strike="noStrike" cap="none" normalizeH="0" baseline="0" dirty="0">
              <a:ln>
                <a:noFill/>
              </a:ln>
              <a:solidFill>
                <a:srgbClr val="FFFFFE"/>
              </a:solidFill>
              <a:effectLst/>
            </a:endParaRPr>
          </a:p>
          <a:p>
            <a:pPr marL="0" marR="34925" lvl="0" indent="0" algn="l" defTabSz="914400" rtl="0" eaLnBrk="0" fontAlgn="base" latinLnBrk="0" hangingPunct="0">
              <a:spcBef>
                <a:spcPct val="0"/>
              </a:spcBef>
              <a:spcAft>
                <a:spcPct val="0"/>
              </a:spcAft>
              <a:buClrTx/>
              <a:buSzTx/>
              <a:buFontTx/>
              <a:buNone/>
              <a:tabLst/>
            </a:pPr>
            <a:endParaRPr kumimoji="0" lang="en-US" altLang="en-US" sz="3000" b="1" i="0" u="none" strike="noStrike" cap="none" normalizeH="0" baseline="0" dirty="0">
              <a:ln>
                <a:noFill/>
              </a:ln>
              <a:solidFill>
                <a:srgbClr val="FFFFFE"/>
              </a:solidFill>
              <a:effectLst/>
              <a:latin typeface="Century Gothic" panose="020B0502020202020204" pitchFamily="34" charset="0"/>
            </a:endParaRPr>
          </a:p>
        </p:txBody>
      </p:sp>
      <p:pic>
        <p:nvPicPr>
          <p:cNvPr id="10" name="Picture 11" descr="WHO-EN-W-H">
            <a:extLst>
              <a:ext uri="{FF2B5EF4-FFF2-40B4-BE49-F238E27FC236}">
                <a16:creationId xmlns:a16="http://schemas.microsoft.com/office/drawing/2014/main" id="{FDC5E04E-B654-4B88-A451-D5DA12E536F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460995" y="5751130"/>
            <a:ext cx="2025434" cy="61996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2" name="Text Box 13">
            <a:extLst>
              <a:ext uri="{FF2B5EF4-FFF2-40B4-BE49-F238E27FC236}">
                <a16:creationId xmlns:a16="http://schemas.microsoft.com/office/drawing/2014/main" id="{52C9B636-449C-4024-AA96-839452621A79}"/>
              </a:ext>
            </a:extLst>
          </p:cNvPr>
          <p:cNvSpPr txBox="1">
            <a:spLocks noChangeArrowheads="1"/>
          </p:cNvSpPr>
          <p:nvPr/>
        </p:nvSpPr>
        <p:spPr bwMode="auto">
          <a:xfrm>
            <a:off x="8801099" y="0"/>
            <a:ext cx="3390901" cy="514692"/>
          </a:xfrm>
          <a:prstGeom prst="rect">
            <a:avLst/>
          </a:prstGeom>
          <a:solidFill>
            <a:srgbClr val="59B171"/>
          </a:solidFill>
          <a:ln>
            <a:noFill/>
          </a:ln>
          <a:effectLst>
            <a:outerShdw blurRad="50800" dist="38100" dir="2700000" algn="tl" rotWithShape="0">
              <a:prstClr val="black">
                <a:alpha val="40000"/>
              </a:prstClr>
            </a:outerShdw>
          </a:effec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GB" altLang="en-US" sz="2800" dirty="0" err="1">
                <a:solidFill>
                  <a:srgbClr val="FFFFFE"/>
                </a:solidFill>
                <a:latin typeface="Calibri" panose="020F0502020204030204" pitchFamily="34" charset="0"/>
              </a:rPr>
              <a:t>Diapositivas</a:t>
            </a:r>
            <a:r>
              <a:rPr lang="en-GB" altLang="en-US" sz="2800" dirty="0">
                <a:solidFill>
                  <a:srgbClr val="FFFFFE"/>
                </a:solidFill>
                <a:latin typeface="Calibri" panose="020F0502020204030204" pitchFamily="34" charset="0"/>
              </a:rPr>
              <a:t> del </a:t>
            </a:r>
            <a:r>
              <a:rPr lang="en-GB" altLang="en-US" sz="2800" dirty="0" err="1">
                <a:solidFill>
                  <a:srgbClr val="FFFFFE"/>
                </a:solidFill>
                <a:latin typeface="Calibri" panose="020F0502020204030204" pitchFamily="34" charset="0"/>
              </a:rPr>
              <a:t>curso</a:t>
            </a:r>
            <a:endParaRPr lang="en-US" altLang="en-US" sz="2800" dirty="0">
              <a:latin typeface="Arial" panose="020B0604020202020204" pitchFamily="34" charset="0"/>
            </a:endParaRPr>
          </a:p>
        </p:txBody>
      </p:sp>
      <p:grpSp>
        <p:nvGrpSpPr>
          <p:cNvPr id="13" name="Group 12">
            <a:extLst>
              <a:ext uri="{FF2B5EF4-FFF2-40B4-BE49-F238E27FC236}">
                <a16:creationId xmlns:a16="http://schemas.microsoft.com/office/drawing/2014/main" id="{1F14302D-0490-428C-AD6D-5551D5EB7ACF}"/>
              </a:ext>
            </a:extLst>
          </p:cNvPr>
          <p:cNvGrpSpPr/>
          <p:nvPr/>
        </p:nvGrpSpPr>
        <p:grpSpPr>
          <a:xfrm>
            <a:off x="10685742" y="5441619"/>
            <a:ext cx="1292431" cy="1238986"/>
            <a:chOff x="158998" y="5422506"/>
            <a:chExt cx="1133135" cy="1128709"/>
          </a:xfrm>
        </p:grpSpPr>
        <p:pic>
          <p:nvPicPr>
            <p:cNvPr id="14" name="Picture 8">
              <a:extLst>
                <a:ext uri="{FF2B5EF4-FFF2-40B4-BE49-F238E27FC236}">
                  <a16:creationId xmlns:a16="http://schemas.microsoft.com/office/drawing/2014/main" id="{1731102D-11F1-445F-848D-177849BD53B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8998" y="5422506"/>
              <a:ext cx="1133135" cy="93965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5" name="TextBox 14">
              <a:extLst>
                <a:ext uri="{FF2B5EF4-FFF2-40B4-BE49-F238E27FC236}">
                  <a16:creationId xmlns:a16="http://schemas.microsoft.com/office/drawing/2014/main" id="{299B5348-9AA1-4F5F-8DFD-6A4E61A04D04}"/>
                </a:ext>
              </a:extLst>
            </p:cNvPr>
            <p:cNvSpPr txBox="1"/>
            <p:nvPr/>
          </p:nvSpPr>
          <p:spPr>
            <a:xfrm>
              <a:off x="290136" y="6375666"/>
              <a:ext cx="870857" cy="175549"/>
            </a:xfrm>
            <a:prstGeom prst="rect">
              <a:avLst/>
            </a:prstGeom>
            <a:noFill/>
          </p:spPr>
          <p:txBody>
            <a:bodyPr wrap="square" lIns="0" tIns="0" rIns="0" bIns="0" rtlCol="0">
              <a:noAutofit/>
            </a:bodyPr>
            <a:lstStyle/>
            <a:p>
              <a:pPr algn="ctr"/>
              <a:r>
                <a:rPr lang="en-US" sz="1400" dirty="0">
                  <a:solidFill>
                    <a:srgbClr val="FF0000"/>
                  </a:solidFill>
                </a:rPr>
                <a:t>QualityRights</a:t>
              </a:r>
            </a:p>
          </p:txBody>
        </p:sp>
      </p:grpSp>
      <p:sp>
        <p:nvSpPr>
          <p:cNvPr id="2" name="Text Box 2">
            <a:extLst>
              <a:ext uri="{FF2B5EF4-FFF2-40B4-BE49-F238E27FC236}">
                <a16:creationId xmlns:a16="http://schemas.microsoft.com/office/drawing/2014/main" id="{8D831CA2-97ED-4188-AC51-968860B9906C}"/>
              </a:ext>
            </a:extLst>
          </p:cNvPr>
          <p:cNvSpPr txBox="1">
            <a:spLocks noChangeArrowheads="1"/>
          </p:cNvSpPr>
          <p:nvPr/>
        </p:nvSpPr>
        <p:spPr bwMode="auto">
          <a:xfrm>
            <a:off x="461972" y="4658240"/>
            <a:ext cx="8339127" cy="525463"/>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3000" dirty="0" err="1">
                <a:solidFill>
                  <a:srgbClr val="59B171"/>
                </a:solidFill>
                <a:latin typeface="Calibri" panose="020F0502020204030204" pitchFamily="34" charset="0"/>
              </a:rPr>
              <a:t>Módulo</a:t>
            </a:r>
            <a:r>
              <a:rPr lang="en-GB" altLang="en-US" sz="3000" dirty="0">
                <a:solidFill>
                  <a:srgbClr val="59B171"/>
                </a:solidFill>
                <a:latin typeface="Calibri" panose="020F0502020204030204" pitchFamily="34" charset="0"/>
              </a:rPr>
              <a:t> </a:t>
            </a:r>
            <a:r>
              <a:rPr lang="en-GB" altLang="en-US" sz="3000" dirty="0" err="1">
                <a:solidFill>
                  <a:srgbClr val="59B171"/>
                </a:solidFill>
                <a:latin typeface="Calibri" panose="020F0502020204030204" pitchFamily="34" charset="0"/>
              </a:rPr>
              <a:t>guia</a:t>
            </a:r>
            <a:r>
              <a:rPr lang="en-GB" altLang="en-US" sz="3000" dirty="0">
                <a:solidFill>
                  <a:srgbClr val="59B171"/>
                </a:solidFill>
                <a:latin typeface="Calibri" panose="020F0502020204030204" pitchFamily="34" charset="0"/>
              </a:rPr>
              <a:t> </a:t>
            </a:r>
            <a:r>
              <a:rPr lang="en-GB" altLang="en-US" sz="3000" dirty="0" err="1">
                <a:solidFill>
                  <a:srgbClr val="59B171"/>
                </a:solidFill>
                <a:latin typeface="Calibri" panose="020F0502020204030204" pitchFamily="34" charset="0"/>
              </a:rPr>
              <a:t>QualityRights</a:t>
            </a:r>
            <a:r>
              <a:rPr lang="en-GB" altLang="en-US" sz="3000">
                <a:solidFill>
                  <a:srgbClr val="59B171"/>
                </a:solidFill>
                <a:latin typeface="Calibri" panose="020F0502020204030204" pitchFamily="34" charset="0"/>
              </a:rPr>
              <a:t> de la OMS</a:t>
            </a:r>
            <a:endParaRPr kumimoji="0" lang="en-US" altLang="en-US" sz="1800" b="0" i="0" u="none" strike="noStrike" cap="none" normalizeH="0" baseline="0" dirty="0">
              <a:ln>
                <a:noFill/>
              </a:ln>
              <a:solidFill>
                <a:srgbClr val="59B171"/>
              </a:solidFill>
              <a:effectLst/>
              <a:latin typeface="Arial" panose="020B0604020202020204" pitchFamily="34" charset="0"/>
            </a:endParaRPr>
          </a:p>
        </p:txBody>
      </p:sp>
      <p:sp>
        <p:nvSpPr>
          <p:cNvPr id="4" name="Text Box 2">
            <a:extLst>
              <a:ext uri="{FF2B5EF4-FFF2-40B4-BE49-F238E27FC236}">
                <a16:creationId xmlns:a16="http://schemas.microsoft.com/office/drawing/2014/main" id="{BFE472F3-79D8-4E6D-BCBA-3FF4D82867EC}"/>
              </a:ext>
            </a:extLst>
          </p:cNvPr>
          <p:cNvSpPr txBox="1">
            <a:spLocks noChangeArrowheads="1"/>
          </p:cNvSpPr>
          <p:nvPr/>
        </p:nvSpPr>
        <p:spPr bwMode="auto">
          <a:xfrm>
            <a:off x="11115079" y="3048167"/>
            <a:ext cx="1509712" cy="250826"/>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FFFE"/>
                </a:solidFill>
                <a:effectLst/>
                <a:latin typeface="Calibri" panose="020F0502020204030204" pitchFamily="34" charset="0"/>
              </a:rPr>
              <a:t>WHO/Steve </a:t>
            </a:r>
            <a:r>
              <a:rPr kumimoji="0" lang="en-US" altLang="en-US" sz="1000" b="0" i="0" u="none" strike="noStrike" cap="none" normalizeH="0" baseline="0" dirty="0" err="1">
                <a:ln>
                  <a:noFill/>
                </a:ln>
                <a:solidFill>
                  <a:srgbClr val="FFFFFE"/>
                </a:solidFill>
                <a:effectLst/>
                <a:latin typeface="Calibri" panose="020F0502020204030204" pitchFamily="34" charset="0"/>
              </a:rPr>
              <a:t>Ababio</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Imatge 6">
            <a:extLst>
              <a:ext uri="{FF2B5EF4-FFF2-40B4-BE49-F238E27FC236}">
                <a16:creationId xmlns:a16="http://schemas.microsoft.com/office/drawing/2014/main" id="{47FB2335-CBF5-414E-1877-E6F2D645E2D4}"/>
              </a:ext>
            </a:extLst>
          </p:cNvPr>
          <p:cNvPicPr>
            <a:picLocks noChangeAspect="1"/>
          </p:cNvPicPr>
          <p:nvPr/>
        </p:nvPicPr>
        <p:blipFill>
          <a:blip r:embed="rId6"/>
          <a:stretch>
            <a:fillRect/>
          </a:stretch>
        </p:blipFill>
        <p:spPr>
          <a:xfrm>
            <a:off x="461972" y="5841603"/>
            <a:ext cx="2127688" cy="548688"/>
          </a:xfrm>
          <a:prstGeom prst="rect">
            <a:avLst/>
          </a:prstGeom>
        </p:spPr>
      </p:pic>
    </p:spTree>
    <p:extLst>
      <p:ext uri="{BB962C8B-B14F-4D97-AF65-F5344CB8AC3E}">
        <p14:creationId xmlns:p14="http://schemas.microsoft.com/office/powerpoint/2010/main" val="3861006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1A5AAB-DF44-9040-B210-DCAE6E9B4D64}"/>
              </a:ext>
            </a:extLst>
          </p:cNvPr>
          <p:cNvSpPr>
            <a:spLocks noGrp="1"/>
          </p:cNvSpPr>
          <p:nvPr>
            <p:ph type="body" sz="quarter" idx="13"/>
          </p:nvPr>
        </p:nvSpPr>
        <p:spPr/>
        <p:txBody>
          <a:bodyPr/>
          <a:lstStyle/>
          <a:p>
            <a:r>
              <a:rPr lang="es-ES" dirty="0"/>
              <a:t>Entender la necesidad de la organización</a:t>
            </a:r>
            <a:endParaRPr lang="x-none"/>
          </a:p>
        </p:txBody>
      </p:sp>
      <p:sp>
        <p:nvSpPr>
          <p:cNvPr id="3" name="Content Placeholder 2">
            <a:extLst>
              <a:ext uri="{FF2B5EF4-FFF2-40B4-BE49-F238E27FC236}">
                <a16:creationId xmlns:a16="http://schemas.microsoft.com/office/drawing/2014/main" id="{F1D11886-7BE6-4EF1-A47A-1272E70A4BB9}"/>
              </a:ext>
            </a:extLst>
          </p:cNvPr>
          <p:cNvSpPr>
            <a:spLocks noGrp="1"/>
          </p:cNvSpPr>
          <p:nvPr>
            <p:ph sz="quarter" idx="14"/>
          </p:nvPr>
        </p:nvSpPr>
        <p:spPr/>
        <p:txBody>
          <a:bodyPr>
            <a:normAutofit/>
          </a:bodyPr>
          <a:lstStyle/>
          <a:p>
            <a:pPr lvl="0" algn="just">
              <a:lnSpc>
                <a:spcPct val="100000"/>
              </a:lnSpc>
              <a:buClr>
                <a:schemeClr val="accent1">
                  <a:lumMod val="75000"/>
                </a:schemeClr>
              </a:buClr>
            </a:pPr>
            <a:r>
              <a:rPr lang="es-ES" sz="2000" dirty="0"/>
              <a:t>La motivación para formar una organización de la sociedad civil generalmente proviene de personas que identifican una necesidad insatisfecha que creen que se debería abordar.</a:t>
            </a:r>
            <a:r>
              <a:rPr lang="en-GB" sz="2000" dirty="0"/>
              <a:t>  </a:t>
            </a:r>
          </a:p>
          <a:p>
            <a:pPr algn="just">
              <a:lnSpc>
                <a:spcPct val="100000"/>
              </a:lnSpc>
              <a:buClr>
                <a:schemeClr val="accent1">
                  <a:lumMod val="75000"/>
                </a:schemeClr>
              </a:buClr>
            </a:pPr>
            <a:r>
              <a:rPr lang="es-ES" sz="2000" dirty="0"/>
              <a:t>Esta necesidad insatisfecha puede ser algo que se haya identificado a partir de la experiencia personal de una persona con discapacidad, de un grupo de familiares o también profesionales que han reconocido la importancia de tratar los derechos humanos en áreas de salud mental y relacionadas con la discapacidad.</a:t>
            </a:r>
            <a:endParaRPr lang="en-GB" sz="2000" dirty="0"/>
          </a:p>
          <a:p>
            <a:pPr lvl="0" algn="just">
              <a:lnSpc>
                <a:spcPct val="100000"/>
              </a:lnSpc>
              <a:buClr>
                <a:schemeClr val="accent1">
                  <a:lumMod val="75000"/>
                </a:schemeClr>
              </a:buClr>
            </a:pPr>
            <a:r>
              <a:rPr lang="es-ES" sz="2000" dirty="0"/>
              <a:t> La motivación específica que impulsa la formación inicial de la organización fundamentará su visión y objetivos.</a:t>
            </a:r>
            <a:endParaRPr lang="x-none" sz="2000" dirty="0"/>
          </a:p>
          <a:p>
            <a:pPr algn="just">
              <a:lnSpc>
                <a:spcPct val="100000"/>
              </a:lnSpc>
              <a:buClr>
                <a:schemeClr val="accent1">
                  <a:lumMod val="75000"/>
                </a:schemeClr>
              </a:buClr>
            </a:pPr>
            <a:r>
              <a:rPr lang="es-ES" sz="2000" dirty="0"/>
              <a:t>Cuando la visión y el propósito de la organización ya estén claros, entonces se puede evaluar hasta qué punto difiere de otras organizaciones de la comunidad y ofrecer algo nuevo</a:t>
            </a:r>
            <a:r>
              <a:rPr lang="en-GB" sz="2000" dirty="0"/>
              <a:t>. </a:t>
            </a:r>
          </a:p>
          <a:p>
            <a:pPr lvl="0" algn="just">
              <a:lnSpc>
                <a:spcPct val="100000"/>
              </a:lnSpc>
              <a:buClr>
                <a:schemeClr val="accent1">
                  <a:lumMod val="75000"/>
                </a:schemeClr>
              </a:buClr>
            </a:pPr>
            <a:r>
              <a:rPr lang="es-ES" sz="2000" dirty="0"/>
              <a:t>También resulta útil considerar si la organización se debería crear como un organismo independiente o si podría ser una filial de una organización de la sociedad civil establecida  que quiere incorporar a su agenda el trabajo sobre los derechos humanos de personas con discapacidad</a:t>
            </a:r>
            <a:r>
              <a:rPr lang="en-GB" sz="2000" dirty="0"/>
              <a:t>. </a:t>
            </a:r>
            <a:endParaRPr lang="en-US" sz="2000" dirty="0"/>
          </a:p>
          <a:p>
            <a:pPr algn="just">
              <a:lnSpc>
                <a:spcPct val="100000"/>
              </a:lnSpc>
              <a:buClr>
                <a:schemeClr val="accent1">
                  <a:lumMod val="75000"/>
                </a:schemeClr>
              </a:buClr>
            </a:pPr>
            <a:endParaRPr lang="x-none" sz="2000" dirty="0"/>
          </a:p>
          <a:p>
            <a:pPr lvl="0" algn="just">
              <a:lnSpc>
                <a:spcPct val="100000"/>
              </a:lnSpc>
              <a:buClr>
                <a:schemeClr val="accent1">
                  <a:lumMod val="75000"/>
                </a:schemeClr>
              </a:buClr>
            </a:pPr>
            <a:endParaRPr lang="x-none" sz="2000" dirty="0"/>
          </a:p>
        </p:txBody>
      </p:sp>
      <p:sp>
        <p:nvSpPr>
          <p:cNvPr id="2" name="Title 1">
            <a:extLst>
              <a:ext uri="{FF2B5EF4-FFF2-40B4-BE49-F238E27FC236}">
                <a16:creationId xmlns:a16="http://schemas.microsoft.com/office/drawing/2014/main" id="{5F9B70F3-02B0-49E6-9127-45090E2ADB40}"/>
              </a:ext>
            </a:extLst>
          </p:cNvPr>
          <p:cNvSpPr>
            <a:spLocks noGrp="1"/>
          </p:cNvSpPr>
          <p:nvPr>
            <p:ph type="title"/>
          </p:nvPr>
        </p:nvSpPr>
        <p:spPr/>
        <p:txBody>
          <a:bodyPr/>
          <a:lstStyle/>
          <a:p>
            <a:r>
              <a:rPr lang="en-GB" dirty="0"/>
              <a:t>3. </a:t>
            </a:r>
            <a:r>
              <a:rPr lang="es-ES" dirty="0"/>
              <a:t>Crear una organización de la sociedad civil - 1</a:t>
            </a:r>
            <a:endParaRPr lang="x-none" dirty="0"/>
          </a:p>
        </p:txBody>
      </p:sp>
    </p:spTree>
    <p:extLst>
      <p:ext uri="{BB962C8B-B14F-4D97-AF65-F5344CB8AC3E}">
        <p14:creationId xmlns:p14="http://schemas.microsoft.com/office/powerpoint/2010/main" val="287534975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1717-8532-4FB2-9CAB-1B5C570ABBF4}"/>
              </a:ext>
            </a:extLst>
          </p:cNvPr>
          <p:cNvSpPr>
            <a:spLocks noGrp="1"/>
          </p:cNvSpPr>
          <p:nvPr>
            <p:ph type="title"/>
          </p:nvPr>
        </p:nvSpPr>
        <p:spPr>
          <a:xfrm>
            <a:off x="492539" y="327578"/>
            <a:ext cx="9792000" cy="432000"/>
          </a:xfrm>
        </p:spPr>
        <p:txBody>
          <a:bodyPr>
            <a:normAutofit fontScale="90000"/>
          </a:bodyPr>
          <a:lstStyle/>
          <a:p>
            <a:r>
              <a:rPr lang="en-US" dirty="0" err="1"/>
              <a:t>Folleto</a:t>
            </a:r>
            <a:r>
              <a:rPr lang="en-US" dirty="0"/>
              <a:t> 8</a:t>
            </a:r>
            <a:endParaRPr lang="x-none" dirty="0"/>
          </a:p>
        </p:txBody>
      </p:sp>
      <p:sp>
        <p:nvSpPr>
          <p:cNvPr id="4"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69541" y="1080657"/>
            <a:ext cx="11047495" cy="4405744"/>
          </a:xfrm>
          <a:solidFill>
            <a:srgbClr val="D2EFFC"/>
          </a:solidFill>
        </p:spPr>
        <p:txBody>
          <a:bodyPr/>
          <a:lstStyle/>
          <a:p>
            <a:pPr marL="0" indent="0" algn="just">
              <a:lnSpc>
                <a:spcPct val="100000"/>
              </a:lnSpc>
              <a:spcBef>
                <a:spcPts val="0"/>
              </a:spcBef>
              <a:buClr>
                <a:schemeClr val="accent1">
                  <a:lumMod val="75000"/>
                </a:schemeClr>
              </a:buClr>
              <a:buNone/>
            </a:pPr>
            <a:r>
              <a:rPr lang="es-ES" sz="2000" b="1" dirty="0" err="1"/>
              <a:t>Special</a:t>
            </a:r>
            <a:r>
              <a:rPr lang="es-ES" sz="2000" b="1" dirty="0"/>
              <a:t> </a:t>
            </a:r>
            <a:r>
              <a:rPr lang="es-ES" sz="2000" b="1" dirty="0" err="1"/>
              <a:t>Olympics</a:t>
            </a:r>
            <a:r>
              <a:rPr lang="es-ES" sz="2000" b="1" dirty="0"/>
              <a:t> utiliza el deporte para transformar vidas y percepciones </a:t>
            </a:r>
          </a:p>
          <a:p>
            <a:pPr marL="0" indent="0" algn="just">
              <a:lnSpc>
                <a:spcPct val="100000"/>
              </a:lnSpc>
              <a:spcBef>
                <a:spcPts val="0"/>
              </a:spcBef>
              <a:buClr>
                <a:schemeClr val="accent1">
                  <a:lumMod val="75000"/>
                </a:schemeClr>
              </a:buClr>
              <a:buNone/>
            </a:pPr>
            <a:endParaRPr lang="es-ES" sz="2000" b="1" dirty="0"/>
          </a:p>
          <a:p>
            <a:pPr marL="0" indent="0" algn="just">
              <a:lnSpc>
                <a:spcPct val="100000"/>
              </a:lnSpc>
              <a:spcBef>
                <a:spcPts val="0"/>
              </a:spcBef>
              <a:buClr>
                <a:schemeClr val="accent1">
                  <a:lumMod val="75000"/>
                </a:schemeClr>
              </a:buClr>
              <a:buNone/>
            </a:pPr>
            <a:r>
              <a:rPr lang="es-ES" sz="1800" dirty="0" err="1"/>
              <a:t>Special</a:t>
            </a:r>
            <a:r>
              <a:rPr lang="es-ES" sz="1800" dirty="0"/>
              <a:t> </a:t>
            </a:r>
            <a:r>
              <a:rPr lang="es-ES" sz="1800" dirty="0" err="1"/>
              <a:t>Olympics</a:t>
            </a:r>
            <a:r>
              <a:rPr lang="es-ES" sz="1800" dirty="0"/>
              <a:t> es la organización deportiva más grande del mundo para personas con discapacidad intelectual y se centra en transformar vidas a través del deporte. A través del poder del deporte, las personas con discapacidad intelectual descubren nuevas fuerzas, capacidades, habilidades y el éxito. Los atletas encuentran goce, confianza y plenitud en el campo de juego y en la vida. También inspiran a personas de sus comunidades y otros lugares para abrir el corazón a un mundo más extenso de talentos y potencial humano.</a:t>
            </a:r>
          </a:p>
          <a:p>
            <a:pPr marL="0" indent="0" algn="just">
              <a:lnSpc>
                <a:spcPct val="100000"/>
              </a:lnSpc>
              <a:spcBef>
                <a:spcPts val="0"/>
              </a:spcBef>
              <a:buClr>
                <a:schemeClr val="accent1">
                  <a:lumMod val="75000"/>
                </a:schemeClr>
              </a:buClr>
              <a:buNone/>
            </a:pPr>
            <a:r>
              <a:rPr lang="es-ES" sz="1800" b="1" dirty="0"/>
              <a:t>Cambiar actitudes</a:t>
            </a:r>
          </a:p>
          <a:p>
            <a:pPr marL="0" indent="0" algn="just">
              <a:lnSpc>
                <a:spcPct val="100000"/>
              </a:lnSpc>
              <a:spcBef>
                <a:spcPts val="0"/>
              </a:spcBef>
              <a:buClr>
                <a:schemeClr val="accent1">
                  <a:lumMod val="75000"/>
                </a:schemeClr>
              </a:buClr>
              <a:buNone/>
            </a:pPr>
            <a:r>
              <a:rPr lang="es-ES" sz="1800" dirty="0" err="1"/>
              <a:t>Special</a:t>
            </a:r>
            <a:r>
              <a:rPr lang="es-ES" sz="1800" dirty="0"/>
              <a:t> </a:t>
            </a:r>
            <a:r>
              <a:rPr lang="es-ES" sz="1800" dirty="0" err="1"/>
              <a:t>Olympics</a:t>
            </a:r>
            <a:r>
              <a:rPr lang="es-ES" sz="1800" dirty="0"/>
              <a:t> consciencia sobre las habilidades de las personas con discapacidad intelectual. A través del deporte, se exhiben las habilidades y la dignidad de los atletas. Al mismo tiempo, </a:t>
            </a:r>
            <a:r>
              <a:rPr lang="es-ES" sz="1800" dirty="0" err="1"/>
              <a:t>Special</a:t>
            </a:r>
            <a:r>
              <a:rPr lang="es-ES" sz="1800" dirty="0"/>
              <a:t> </a:t>
            </a:r>
            <a:r>
              <a:rPr lang="es-ES" sz="1800" dirty="0" err="1"/>
              <a:t>Olympics</a:t>
            </a:r>
            <a:r>
              <a:rPr lang="es-ES" sz="1800" dirty="0"/>
              <a:t> reúne a personas con discapacidad intelectual y sin ella para ver y participar en deportes transformadores.</a:t>
            </a:r>
          </a:p>
          <a:p>
            <a:pPr marL="0" indent="0" algn="just">
              <a:lnSpc>
                <a:spcPct val="100000"/>
              </a:lnSpc>
              <a:spcBef>
                <a:spcPts val="0"/>
              </a:spcBef>
              <a:buClr>
                <a:schemeClr val="accent1">
                  <a:lumMod val="75000"/>
                </a:schemeClr>
              </a:buClr>
              <a:buNone/>
            </a:pPr>
            <a:r>
              <a:rPr lang="es-ES" sz="1800" dirty="0" err="1"/>
              <a:t>Special</a:t>
            </a:r>
            <a:r>
              <a:rPr lang="es-ES" sz="1800" dirty="0"/>
              <a:t> </a:t>
            </a:r>
            <a:r>
              <a:rPr lang="es-ES" sz="1800" dirty="0" err="1"/>
              <a:t>Olympics</a:t>
            </a:r>
            <a:r>
              <a:rPr lang="es-ES" sz="1800" dirty="0"/>
              <a:t> lucha contra estereotipos negativos y percepciones erróneas. El programa educa a personas de todo el mundo sobre las capacidades y los dones de los atletas. Entrenadores, voluntarios y maestros ofrecen experiencias educativas para potenciar sus conocimientos y enseñarles cómo la experiencia de </a:t>
            </a:r>
            <a:r>
              <a:rPr lang="es-ES" sz="1800" dirty="0" err="1"/>
              <a:t>Special</a:t>
            </a:r>
            <a:r>
              <a:rPr lang="es-ES" sz="1800" dirty="0"/>
              <a:t> </a:t>
            </a:r>
            <a:r>
              <a:rPr lang="es-ES" sz="1800" dirty="0" err="1"/>
              <a:t>Olympics</a:t>
            </a:r>
            <a:r>
              <a:rPr lang="es-ES" sz="1800" dirty="0"/>
              <a:t> puede trascender todos los aspectos de sus vidas. </a:t>
            </a:r>
            <a:endParaRPr lang="es-ES" sz="1800" b="1" dirty="0"/>
          </a:p>
        </p:txBody>
      </p:sp>
      <p:sp>
        <p:nvSpPr>
          <p:cNvPr id="5" name="Text Placeholder 5">
            <a:extLst>
              <a:ext uri="{FF2B5EF4-FFF2-40B4-BE49-F238E27FC236}">
                <a16:creationId xmlns:a16="http://schemas.microsoft.com/office/drawing/2014/main" id="{67493817-145D-9D46-874B-CB603B283E02}"/>
              </a:ext>
            </a:extLst>
          </p:cNvPr>
          <p:cNvSpPr>
            <a:spLocks noGrp="1"/>
          </p:cNvSpPr>
          <p:nvPr>
            <p:ph type="body" sz="quarter" idx="13"/>
          </p:nvPr>
        </p:nvSpPr>
        <p:spPr>
          <a:xfrm>
            <a:off x="2265218" y="370667"/>
            <a:ext cx="9351818" cy="335915"/>
          </a:xfrm>
        </p:spPr>
        <p:txBody>
          <a:bodyPr/>
          <a:lstStyle/>
          <a:p>
            <a:pPr>
              <a:lnSpc>
                <a:spcPct val="100000"/>
              </a:lnSpc>
            </a:pPr>
            <a:r>
              <a:rPr lang="es-ES" sz="2000" dirty="0" err="1"/>
              <a:t>Special</a:t>
            </a:r>
            <a:r>
              <a:rPr lang="es-ES" sz="2000" dirty="0"/>
              <a:t> </a:t>
            </a:r>
            <a:r>
              <a:rPr lang="es-ES" sz="2000" dirty="0" err="1"/>
              <a:t>Olympics</a:t>
            </a:r>
            <a:r>
              <a:rPr lang="es-ES" sz="2000" dirty="0"/>
              <a:t> utiliza el deporte para transformar vidas y percepciones</a:t>
            </a:r>
            <a:endParaRPr lang="en-US" sz="2000" dirty="0"/>
          </a:p>
        </p:txBody>
      </p:sp>
    </p:spTree>
    <p:extLst>
      <p:ext uri="{BB962C8B-B14F-4D97-AF65-F5344CB8AC3E}">
        <p14:creationId xmlns:p14="http://schemas.microsoft.com/office/powerpoint/2010/main" val="386271692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1717-8532-4FB2-9CAB-1B5C570ABBF4}"/>
              </a:ext>
            </a:extLst>
          </p:cNvPr>
          <p:cNvSpPr>
            <a:spLocks noGrp="1"/>
          </p:cNvSpPr>
          <p:nvPr>
            <p:ph type="title"/>
          </p:nvPr>
        </p:nvSpPr>
        <p:spPr>
          <a:xfrm>
            <a:off x="492539" y="327578"/>
            <a:ext cx="9792000" cy="432000"/>
          </a:xfrm>
        </p:spPr>
        <p:txBody>
          <a:bodyPr>
            <a:normAutofit fontScale="90000"/>
          </a:bodyPr>
          <a:lstStyle/>
          <a:p>
            <a:r>
              <a:rPr lang="en-US" dirty="0" err="1"/>
              <a:t>Folleto</a:t>
            </a:r>
            <a:r>
              <a:rPr lang="en-US" dirty="0"/>
              <a:t> 8</a:t>
            </a:r>
            <a:endParaRPr lang="x-none" dirty="0"/>
          </a:p>
        </p:txBody>
      </p:sp>
      <p:sp>
        <p:nvSpPr>
          <p:cNvPr id="4"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69541" y="1080657"/>
            <a:ext cx="11047495" cy="4405744"/>
          </a:xfrm>
          <a:solidFill>
            <a:srgbClr val="D2EFFC"/>
          </a:solidFill>
        </p:spPr>
        <p:txBody>
          <a:bodyPr/>
          <a:lstStyle/>
          <a:p>
            <a:pPr marL="0" indent="0" algn="just">
              <a:lnSpc>
                <a:spcPct val="100000"/>
              </a:lnSpc>
              <a:spcBef>
                <a:spcPts val="0"/>
              </a:spcBef>
              <a:buClr>
                <a:schemeClr val="accent1">
                  <a:lumMod val="75000"/>
                </a:schemeClr>
              </a:buClr>
              <a:buNone/>
            </a:pPr>
            <a:r>
              <a:rPr lang="es-ES" sz="1800" b="1" dirty="0"/>
              <a:t>Construir comunidades</a:t>
            </a:r>
          </a:p>
          <a:p>
            <a:pPr marL="0" indent="0" algn="just">
              <a:lnSpc>
                <a:spcPct val="100000"/>
              </a:lnSpc>
              <a:spcBef>
                <a:spcPts val="0"/>
              </a:spcBef>
              <a:buClr>
                <a:schemeClr val="accent1">
                  <a:lumMod val="75000"/>
                </a:schemeClr>
              </a:buClr>
              <a:buNone/>
            </a:pPr>
            <a:r>
              <a:rPr lang="es-ES" sz="1800" dirty="0" err="1"/>
              <a:t>Special</a:t>
            </a:r>
            <a:r>
              <a:rPr lang="es-ES" sz="1800" dirty="0"/>
              <a:t> </a:t>
            </a:r>
            <a:r>
              <a:rPr lang="es-ES" sz="1800" dirty="0" err="1"/>
              <a:t>Olympics</a:t>
            </a:r>
            <a:r>
              <a:rPr lang="es-ES" sz="1800" dirty="0"/>
              <a:t> trabaja para difundir la compasión y la aceptación de manera que pueda unir a gentes de todo el mundo. El objetivo es despertar a todo el mundo, y a cada comunidad, a la humanidad común de cada persona. Esta visión de inclusión comienza a escala local y se expande a escala mundial.</a:t>
            </a:r>
          </a:p>
          <a:p>
            <a:pPr marL="0" indent="0" algn="just">
              <a:lnSpc>
                <a:spcPct val="100000"/>
              </a:lnSpc>
              <a:spcBef>
                <a:spcPts val="0"/>
              </a:spcBef>
              <a:buClr>
                <a:schemeClr val="accent1">
                  <a:lumMod val="75000"/>
                </a:schemeClr>
              </a:buClr>
              <a:buNone/>
            </a:pPr>
            <a:r>
              <a:rPr lang="es-ES" sz="1800" dirty="0" err="1"/>
              <a:t>Special</a:t>
            </a:r>
            <a:r>
              <a:rPr lang="es-ES" sz="1800" dirty="0"/>
              <a:t> </a:t>
            </a:r>
            <a:r>
              <a:rPr lang="es-ES" sz="1800" dirty="0" err="1"/>
              <a:t>Olympics</a:t>
            </a:r>
            <a:r>
              <a:rPr lang="es-ES" sz="1800" dirty="0"/>
              <a:t> lo realiza a través de un amplio abanico de sesiones de formación, competiciones, revisiones de salud y eventos para recaudar fondos. También se han creado oportunidades especiales para familias, miembros de la comunidad, líderes locales, negocios, orden público, famosos, dignatarios y otros para trabajar en equipo con el fin de cambiar actitudes y apoyar a los atletas. </a:t>
            </a:r>
            <a:endParaRPr lang="es-ES" sz="1800" b="1" dirty="0"/>
          </a:p>
        </p:txBody>
      </p:sp>
      <p:sp>
        <p:nvSpPr>
          <p:cNvPr id="5" name="Text Placeholder 5">
            <a:extLst>
              <a:ext uri="{FF2B5EF4-FFF2-40B4-BE49-F238E27FC236}">
                <a16:creationId xmlns:a16="http://schemas.microsoft.com/office/drawing/2014/main" id="{67493817-145D-9D46-874B-CB603B283E02}"/>
              </a:ext>
            </a:extLst>
          </p:cNvPr>
          <p:cNvSpPr>
            <a:spLocks noGrp="1"/>
          </p:cNvSpPr>
          <p:nvPr>
            <p:ph type="body" sz="quarter" idx="13"/>
          </p:nvPr>
        </p:nvSpPr>
        <p:spPr>
          <a:xfrm>
            <a:off x="2265218" y="370667"/>
            <a:ext cx="9351818" cy="335915"/>
          </a:xfrm>
        </p:spPr>
        <p:txBody>
          <a:bodyPr/>
          <a:lstStyle/>
          <a:p>
            <a:pPr>
              <a:lnSpc>
                <a:spcPct val="100000"/>
              </a:lnSpc>
            </a:pPr>
            <a:r>
              <a:rPr lang="es-ES" sz="2000" dirty="0" err="1"/>
              <a:t>Special</a:t>
            </a:r>
            <a:r>
              <a:rPr lang="es-ES" sz="2000" dirty="0"/>
              <a:t> </a:t>
            </a:r>
            <a:r>
              <a:rPr lang="es-ES" sz="2000" dirty="0" err="1"/>
              <a:t>Olympics</a:t>
            </a:r>
            <a:r>
              <a:rPr lang="es-ES" sz="2000" dirty="0"/>
              <a:t> utiliza el deporte para transformar vidas y percepciones</a:t>
            </a:r>
            <a:endParaRPr lang="en-US" sz="2000" dirty="0"/>
          </a:p>
        </p:txBody>
      </p:sp>
    </p:spTree>
    <p:extLst>
      <p:ext uri="{BB962C8B-B14F-4D97-AF65-F5344CB8AC3E}">
        <p14:creationId xmlns:p14="http://schemas.microsoft.com/office/powerpoint/2010/main" val="353093095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1717-8532-4FB2-9CAB-1B5C570ABBF4}"/>
              </a:ext>
            </a:extLst>
          </p:cNvPr>
          <p:cNvSpPr>
            <a:spLocks noGrp="1"/>
          </p:cNvSpPr>
          <p:nvPr>
            <p:ph type="title"/>
          </p:nvPr>
        </p:nvSpPr>
        <p:spPr>
          <a:xfrm>
            <a:off x="492539" y="327578"/>
            <a:ext cx="9792000" cy="432000"/>
          </a:xfrm>
        </p:spPr>
        <p:txBody>
          <a:bodyPr>
            <a:normAutofit fontScale="90000"/>
          </a:bodyPr>
          <a:lstStyle/>
          <a:p>
            <a:r>
              <a:rPr lang="en-US" dirty="0" err="1"/>
              <a:t>Folleto</a:t>
            </a:r>
            <a:r>
              <a:rPr lang="en-US" dirty="0"/>
              <a:t> 9</a:t>
            </a:r>
            <a:endParaRPr lang="x-none" dirty="0"/>
          </a:p>
        </p:txBody>
      </p:sp>
      <p:sp>
        <p:nvSpPr>
          <p:cNvPr id="4"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48760" y="955965"/>
            <a:ext cx="11047495" cy="4821379"/>
          </a:xfrm>
          <a:solidFill>
            <a:srgbClr val="D2EFFC"/>
          </a:solidFill>
        </p:spPr>
        <p:txBody>
          <a:bodyPr/>
          <a:lstStyle/>
          <a:p>
            <a:pPr marL="0" indent="0" algn="just">
              <a:lnSpc>
                <a:spcPct val="100000"/>
              </a:lnSpc>
              <a:spcBef>
                <a:spcPts val="0"/>
              </a:spcBef>
              <a:buClr>
                <a:schemeClr val="accent1">
                  <a:lumMod val="75000"/>
                </a:schemeClr>
              </a:buClr>
              <a:buNone/>
            </a:pPr>
            <a:r>
              <a:rPr lang="es-ES" sz="1800" b="1" dirty="0"/>
              <a:t>Ejemplos de actividades de generación de ingresos y subsistencia </a:t>
            </a:r>
          </a:p>
          <a:p>
            <a:pPr marL="0" indent="0" algn="just">
              <a:lnSpc>
                <a:spcPct val="100000"/>
              </a:lnSpc>
              <a:spcBef>
                <a:spcPts val="0"/>
              </a:spcBef>
              <a:buClr>
                <a:schemeClr val="accent1">
                  <a:lumMod val="75000"/>
                </a:schemeClr>
              </a:buClr>
              <a:buNone/>
            </a:pPr>
            <a:r>
              <a:rPr lang="es-ES" sz="1800" dirty="0" err="1"/>
              <a:t>Milesh</a:t>
            </a:r>
            <a:r>
              <a:rPr lang="es-ES" sz="1800" dirty="0"/>
              <a:t> </a:t>
            </a:r>
            <a:r>
              <a:rPr lang="es-ES" sz="1800" dirty="0" err="1"/>
              <a:t>Hamlai</a:t>
            </a:r>
            <a:r>
              <a:rPr lang="es-ES" sz="1800" dirty="0"/>
              <a:t>, sobre cómo el proyecto de </a:t>
            </a:r>
            <a:r>
              <a:rPr lang="es-ES" sz="1800" dirty="0" err="1"/>
              <a:t>Parivartan</a:t>
            </a:r>
            <a:r>
              <a:rPr lang="es-ES" sz="1800" dirty="0"/>
              <a:t> transforma vidas a través del trabajo (14), (15). </a:t>
            </a:r>
            <a:r>
              <a:rPr lang="es-ES" sz="1800" dirty="0" err="1"/>
              <a:t>Altruist</a:t>
            </a:r>
            <a:r>
              <a:rPr lang="es-ES" sz="1800" dirty="0"/>
              <a:t> es una organización en </a:t>
            </a:r>
            <a:r>
              <a:rPr lang="es-ES" sz="1800" dirty="0" err="1"/>
              <a:t>Gujarat</a:t>
            </a:r>
            <a:r>
              <a:rPr lang="es-ES" sz="1800" dirty="0"/>
              <a:t>, India, que facilita el acceso a servicios y apoyos para personas con discapacidad psicosocial. </a:t>
            </a:r>
          </a:p>
          <a:p>
            <a:pPr marL="0" indent="0" algn="just">
              <a:lnSpc>
                <a:spcPct val="100000"/>
              </a:lnSpc>
              <a:spcBef>
                <a:spcPts val="0"/>
              </a:spcBef>
              <a:buClr>
                <a:schemeClr val="accent1">
                  <a:lumMod val="75000"/>
                </a:schemeClr>
              </a:buClr>
              <a:buNone/>
            </a:pPr>
            <a:endParaRPr lang="es-ES" sz="1800" dirty="0"/>
          </a:p>
          <a:p>
            <a:pPr marL="0" indent="0" algn="just">
              <a:lnSpc>
                <a:spcPct val="100000"/>
              </a:lnSpc>
              <a:spcBef>
                <a:spcPts val="0"/>
              </a:spcBef>
              <a:buClr>
                <a:schemeClr val="accent1">
                  <a:lumMod val="75000"/>
                </a:schemeClr>
              </a:buClr>
              <a:buNone/>
            </a:pPr>
            <a:r>
              <a:rPr lang="es-ES" sz="1800" dirty="0"/>
              <a:t>En enero de 2016, con el apoyo financiero de una beca de investigación </a:t>
            </a:r>
            <a:r>
              <a:rPr lang="es-ES" sz="1800" dirty="0" err="1"/>
              <a:t>Lodge</a:t>
            </a:r>
            <a:r>
              <a:rPr lang="es-ES" sz="1800" dirty="0"/>
              <a:t>, iniciamos el proyecto de </a:t>
            </a:r>
            <a:r>
              <a:rPr lang="es-ES" sz="1800" dirty="0" err="1"/>
              <a:t>Parivartan</a:t>
            </a:r>
            <a:r>
              <a:rPr lang="es-ES" sz="1800" dirty="0"/>
              <a:t> para ofrecer formación, orientación y ayuda con trabajo para personas con discapacidad psicosocial. En español, </a:t>
            </a:r>
            <a:r>
              <a:rPr lang="es-ES" sz="1800" dirty="0" err="1"/>
              <a:t>Parivartan</a:t>
            </a:r>
            <a:r>
              <a:rPr lang="es-ES" sz="1800" dirty="0"/>
              <a:t> significa «transformación»; por ello, el objetivo principal de </a:t>
            </a:r>
            <a:r>
              <a:rPr lang="es-ES" sz="1800" dirty="0" err="1"/>
              <a:t>Parivartan</a:t>
            </a:r>
            <a:r>
              <a:rPr lang="es-ES" sz="1800" dirty="0"/>
              <a:t> es transformar las vidas de las personas con discapacidad psicosocial para que puedan vivir con sentido, plenitud, dignidad y respeto.</a:t>
            </a:r>
          </a:p>
          <a:p>
            <a:pPr marL="0" indent="0" algn="just">
              <a:lnSpc>
                <a:spcPct val="100000"/>
              </a:lnSpc>
              <a:spcBef>
                <a:spcPts val="0"/>
              </a:spcBef>
              <a:buClr>
                <a:schemeClr val="accent1">
                  <a:lumMod val="75000"/>
                </a:schemeClr>
              </a:buClr>
              <a:buNone/>
            </a:pPr>
            <a:endParaRPr lang="es-ES" sz="1800" dirty="0"/>
          </a:p>
          <a:p>
            <a:pPr marL="0" indent="0" algn="just">
              <a:lnSpc>
                <a:spcPct val="100000"/>
              </a:lnSpc>
              <a:spcBef>
                <a:spcPts val="0"/>
              </a:spcBef>
              <a:buClr>
                <a:schemeClr val="accent1">
                  <a:lumMod val="75000"/>
                </a:schemeClr>
              </a:buClr>
              <a:buNone/>
            </a:pPr>
            <a:r>
              <a:rPr lang="es-ES" sz="1800" dirty="0"/>
              <a:t>De los debates en grupo aprendimos que las personas con discapacidad psicosocial querían trabajar para poder ganarse el pan y tener una buena vida. También aprendimos que las familias se sentían confusas y a veces indefensas sobre cómo apoyar mejor a los familiares con una discapacidad.</a:t>
            </a:r>
          </a:p>
          <a:p>
            <a:pPr marL="0" indent="0" algn="just">
              <a:lnSpc>
                <a:spcPct val="100000"/>
              </a:lnSpc>
              <a:spcBef>
                <a:spcPts val="0"/>
              </a:spcBef>
              <a:buClr>
                <a:schemeClr val="accent1">
                  <a:lumMod val="75000"/>
                </a:schemeClr>
              </a:buClr>
              <a:buNone/>
            </a:pPr>
            <a:r>
              <a:rPr lang="es-ES" sz="1800" dirty="0"/>
              <a:t>Como </a:t>
            </a:r>
            <a:r>
              <a:rPr lang="es-ES" sz="1800" dirty="0" err="1"/>
              <a:t>Parivartan</a:t>
            </a:r>
            <a:r>
              <a:rPr lang="es-ES" sz="1800" dirty="0"/>
              <a:t> está instalado en un área rural, las oportunidades laborales son escasas: por lo tanto, teníamos que encontrar opciones para trabajar que fueran accesibles, seguras y lucrativas. Es por ello que se nos ocurrió la iniciativa del té de </a:t>
            </a:r>
            <a:r>
              <a:rPr lang="es-ES" sz="1800" dirty="0" err="1"/>
              <a:t>masala</a:t>
            </a:r>
            <a:r>
              <a:rPr lang="es-ES" sz="1800" dirty="0"/>
              <a:t>. El </a:t>
            </a:r>
            <a:r>
              <a:rPr lang="es-ES" sz="1800" dirty="0" err="1"/>
              <a:t>masala</a:t>
            </a:r>
            <a:r>
              <a:rPr lang="es-ES" sz="1800" dirty="0"/>
              <a:t>, un ingrediente natural y saludable, se mezcla con té para obtener un aroma y un sabor agradables. El trabajo requiere que las personas sigan una receta (por ejemplo, mezclar especias), envasen el té y vendan el producto final.</a:t>
            </a:r>
            <a:endParaRPr lang="es-ES" sz="1800" b="1" dirty="0"/>
          </a:p>
        </p:txBody>
      </p:sp>
      <p:sp>
        <p:nvSpPr>
          <p:cNvPr id="5" name="Text Placeholder 5">
            <a:extLst>
              <a:ext uri="{FF2B5EF4-FFF2-40B4-BE49-F238E27FC236}">
                <a16:creationId xmlns:a16="http://schemas.microsoft.com/office/drawing/2014/main" id="{67493817-145D-9D46-874B-CB603B283E02}"/>
              </a:ext>
            </a:extLst>
          </p:cNvPr>
          <p:cNvSpPr>
            <a:spLocks noGrp="1"/>
          </p:cNvSpPr>
          <p:nvPr>
            <p:ph type="body" sz="quarter" idx="13"/>
          </p:nvPr>
        </p:nvSpPr>
        <p:spPr>
          <a:xfrm>
            <a:off x="2265218" y="370667"/>
            <a:ext cx="9351818" cy="335915"/>
          </a:xfrm>
        </p:spPr>
        <p:txBody>
          <a:bodyPr/>
          <a:lstStyle/>
          <a:p>
            <a:pPr>
              <a:lnSpc>
                <a:spcPct val="100000"/>
              </a:lnSpc>
            </a:pPr>
            <a:r>
              <a:rPr lang="es-ES" sz="2000" dirty="0"/>
              <a:t>Ejemplos de actividades de generación de ingresos y subsistencia</a:t>
            </a:r>
            <a:endParaRPr lang="en-US" sz="2000" dirty="0"/>
          </a:p>
        </p:txBody>
      </p:sp>
    </p:spTree>
    <p:extLst>
      <p:ext uri="{BB962C8B-B14F-4D97-AF65-F5344CB8AC3E}">
        <p14:creationId xmlns:p14="http://schemas.microsoft.com/office/powerpoint/2010/main" val="167751742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1717-8532-4FB2-9CAB-1B5C570ABBF4}"/>
              </a:ext>
            </a:extLst>
          </p:cNvPr>
          <p:cNvSpPr>
            <a:spLocks noGrp="1"/>
          </p:cNvSpPr>
          <p:nvPr>
            <p:ph type="title"/>
          </p:nvPr>
        </p:nvSpPr>
        <p:spPr>
          <a:xfrm>
            <a:off x="492539" y="327578"/>
            <a:ext cx="9792000" cy="432000"/>
          </a:xfrm>
        </p:spPr>
        <p:txBody>
          <a:bodyPr>
            <a:normAutofit fontScale="90000"/>
          </a:bodyPr>
          <a:lstStyle/>
          <a:p>
            <a:r>
              <a:rPr lang="en-US" dirty="0" err="1"/>
              <a:t>Folleto</a:t>
            </a:r>
            <a:r>
              <a:rPr lang="en-US" dirty="0"/>
              <a:t> 9</a:t>
            </a:r>
            <a:endParaRPr lang="x-none" dirty="0"/>
          </a:p>
        </p:txBody>
      </p:sp>
      <p:sp>
        <p:nvSpPr>
          <p:cNvPr id="4"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48760" y="955965"/>
            <a:ext cx="11047495" cy="4925290"/>
          </a:xfrm>
          <a:solidFill>
            <a:srgbClr val="D2EFFC"/>
          </a:solidFill>
        </p:spPr>
        <p:txBody>
          <a:bodyPr/>
          <a:lstStyle/>
          <a:p>
            <a:pPr marL="0" indent="0" algn="just">
              <a:lnSpc>
                <a:spcPct val="100000"/>
              </a:lnSpc>
              <a:spcBef>
                <a:spcPts val="0"/>
              </a:spcBef>
              <a:buClr>
                <a:schemeClr val="accent1">
                  <a:lumMod val="75000"/>
                </a:schemeClr>
              </a:buClr>
              <a:buNone/>
            </a:pPr>
            <a:r>
              <a:rPr lang="es-ES" sz="1800" dirty="0"/>
              <a:t>Inicialmente, identificaron a 5-6 personas interesadas en preparar el té de </a:t>
            </a:r>
            <a:r>
              <a:rPr lang="es-ES" sz="1800" dirty="0" err="1"/>
              <a:t>masala</a:t>
            </a:r>
            <a:r>
              <a:rPr lang="es-ES" sz="1800" dirty="0"/>
              <a:t>. Entonces se les enseñó a mezclar y envasar los ingredientes. Hoy trabajan aproximadamente 15 personas en esta tarea y muchas otras están preparadas para unirse a ellas. Indican que están satisfechas con el dinero que ganan y felices de participar en el proceso.</a:t>
            </a:r>
          </a:p>
          <a:p>
            <a:pPr marL="0" indent="0" algn="just">
              <a:lnSpc>
                <a:spcPct val="100000"/>
              </a:lnSpc>
              <a:spcBef>
                <a:spcPts val="0"/>
              </a:spcBef>
              <a:buClr>
                <a:schemeClr val="accent1">
                  <a:lumMod val="75000"/>
                </a:schemeClr>
              </a:buClr>
              <a:buNone/>
            </a:pPr>
            <a:r>
              <a:rPr lang="es-ES" sz="1800" dirty="0"/>
              <a:t>Los resultados del proyecto de </a:t>
            </a:r>
            <a:r>
              <a:rPr lang="es-ES" sz="1800" dirty="0" err="1"/>
              <a:t>Parivartan</a:t>
            </a:r>
            <a:r>
              <a:rPr lang="es-ES" sz="1800" dirty="0"/>
              <a:t> son muchos, algunos de los cuales incluyen: </a:t>
            </a:r>
          </a:p>
          <a:p>
            <a:pPr marL="0" indent="0" algn="just">
              <a:lnSpc>
                <a:spcPct val="100000"/>
              </a:lnSpc>
              <a:spcBef>
                <a:spcPts val="0"/>
              </a:spcBef>
              <a:buClr>
                <a:schemeClr val="accent1">
                  <a:lumMod val="75000"/>
                </a:schemeClr>
              </a:buClr>
              <a:buNone/>
            </a:pPr>
            <a:endParaRPr lang="es-ES" sz="1800" dirty="0"/>
          </a:p>
          <a:p>
            <a:pPr marL="0" indent="0" algn="just">
              <a:lnSpc>
                <a:spcPct val="100000"/>
              </a:lnSpc>
              <a:spcBef>
                <a:spcPts val="0"/>
              </a:spcBef>
              <a:buClr>
                <a:schemeClr val="accent1">
                  <a:lumMod val="75000"/>
                </a:schemeClr>
              </a:buClr>
              <a:buNone/>
            </a:pPr>
            <a:r>
              <a:rPr lang="es-ES" sz="1800" dirty="0"/>
              <a:t>Para familias y comunidades: </a:t>
            </a:r>
          </a:p>
          <a:p>
            <a:pPr algn="just">
              <a:lnSpc>
                <a:spcPct val="100000"/>
              </a:lnSpc>
              <a:spcBef>
                <a:spcPts val="0"/>
              </a:spcBef>
              <a:buClr>
                <a:schemeClr val="accent1">
                  <a:lumMod val="75000"/>
                </a:schemeClr>
              </a:buClr>
            </a:pPr>
            <a:r>
              <a:rPr lang="es-ES" sz="1800" dirty="0"/>
              <a:t>Las familias ven que su miembro puede trabajar y percibir un salario, lo que ha ayudado a rebatir ideas equívocas y estigmas sobre las enfermedades de salud mental. </a:t>
            </a:r>
          </a:p>
          <a:p>
            <a:pPr algn="just">
              <a:lnSpc>
                <a:spcPct val="100000"/>
              </a:lnSpc>
              <a:spcBef>
                <a:spcPts val="0"/>
              </a:spcBef>
              <a:buClr>
                <a:schemeClr val="accent1">
                  <a:lumMod val="75000"/>
                </a:schemeClr>
              </a:buClr>
            </a:pPr>
            <a:r>
              <a:rPr lang="es-ES" sz="1800" dirty="0"/>
              <a:t>Hay más conocimiento, respeto y apoyo entre los familiares. En consecuencia, han mejorado las relaciones familiares y las familias dicen que se sienten más tranquilas. </a:t>
            </a:r>
          </a:p>
          <a:p>
            <a:pPr algn="just">
              <a:lnSpc>
                <a:spcPct val="100000"/>
              </a:lnSpc>
              <a:spcBef>
                <a:spcPts val="0"/>
              </a:spcBef>
              <a:buClr>
                <a:schemeClr val="accent1">
                  <a:lumMod val="75000"/>
                </a:schemeClr>
              </a:buClr>
            </a:pPr>
            <a:r>
              <a:rPr lang="es-ES" sz="1800" dirty="0"/>
              <a:t>La comunidad comenzó a aceptar a las personas con discapacidad psicosocial como miembros de la sociedad capaces y contribuyentes, y se han reducido la estigmatización y la discriminación sobre la discapacidad. La comunidad ha empezado a recomendar a personas con discapacidad psicosocial para trabajar y la gente ha comenzado a comprar su té de </a:t>
            </a:r>
            <a:r>
              <a:rPr lang="es-ES" sz="1800" dirty="0" err="1"/>
              <a:t>masala</a:t>
            </a:r>
            <a:r>
              <a:rPr lang="es-ES" sz="1800" dirty="0"/>
              <a:t>. </a:t>
            </a:r>
          </a:p>
          <a:p>
            <a:pPr algn="just">
              <a:lnSpc>
                <a:spcPct val="100000"/>
              </a:lnSpc>
              <a:spcBef>
                <a:spcPts val="0"/>
              </a:spcBef>
              <a:buClr>
                <a:schemeClr val="accent1">
                  <a:lumMod val="75000"/>
                </a:schemeClr>
              </a:buClr>
            </a:pPr>
            <a:endParaRPr lang="es-ES" sz="1800" b="1" dirty="0"/>
          </a:p>
          <a:p>
            <a:pPr marL="0" indent="0" algn="just">
              <a:lnSpc>
                <a:spcPct val="100000"/>
              </a:lnSpc>
              <a:spcBef>
                <a:spcPts val="0"/>
              </a:spcBef>
              <a:buClr>
                <a:schemeClr val="accent1">
                  <a:lumMod val="75000"/>
                </a:schemeClr>
              </a:buClr>
              <a:buNone/>
            </a:pPr>
            <a:r>
              <a:rPr lang="es-ES" sz="1800" dirty="0"/>
              <a:t>Para personas con discapacidad psicosocial: </a:t>
            </a:r>
          </a:p>
          <a:p>
            <a:pPr algn="just">
              <a:lnSpc>
                <a:spcPct val="100000"/>
              </a:lnSpc>
              <a:spcBef>
                <a:spcPts val="0"/>
              </a:spcBef>
              <a:buClr>
                <a:schemeClr val="accent1">
                  <a:lumMod val="75000"/>
                </a:schemeClr>
              </a:buClr>
            </a:pPr>
            <a:r>
              <a:rPr lang="es-ES" sz="1800" dirty="0"/>
              <a:t>Las personas se sienten más respetadas, valoradas y productivas en sus familias y comunidades. </a:t>
            </a:r>
            <a:endParaRPr lang="es-ES" sz="1800" b="1" dirty="0"/>
          </a:p>
        </p:txBody>
      </p:sp>
      <p:sp>
        <p:nvSpPr>
          <p:cNvPr id="5" name="Text Placeholder 5">
            <a:extLst>
              <a:ext uri="{FF2B5EF4-FFF2-40B4-BE49-F238E27FC236}">
                <a16:creationId xmlns:a16="http://schemas.microsoft.com/office/drawing/2014/main" id="{67493817-145D-9D46-874B-CB603B283E02}"/>
              </a:ext>
            </a:extLst>
          </p:cNvPr>
          <p:cNvSpPr>
            <a:spLocks noGrp="1"/>
          </p:cNvSpPr>
          <p:nvPr>
            <p:ph type="body" sz="quarter" idx="13"/>
          </p:nvPr>
        </p:nvSpPr>
        <p:spPr>
          <a:xfrm>
            <a:off x="2265218" y="370667"/>
            <a:ext cx="9351818" cy="335915"/>
          </a:xfrm>
        </p:spPr>
        <p:txBody>
          <a:bodyPr/>
          <a:lstStyle/>
          <a:p>
            <a:pPr>
              <a:lnSpc>
                <a:spcPct val="100000"/>
              </a:lnSpc>
            </a:pPr>
            <a:r>
              <a:rPr lang="es-ES" sz="2000" dirty="0"/>
              <a:t>Ejemplos de actividades de generación de ingresos y subsistencia</a:t>
            </a:r>
            <a:endParaRPr lang="en-US" sz="2000" dirty="0"/>
          </a:p>
        </p:txBody>
      </p:sp>
    </p:spTree>
    <p:extLst>
      <p:ext uri="{BB962C8B-B14F-4D97-AF65-F5344CB8AC3E}">
        <p14:creationId xmlns:p14="http://schemas.microsoft.com/office/powerpoint/2010/main" val="2826754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1717-8532-4FB2-9CAB-1B5C570ABBF4}"/>
              </a:ext>
            </a:extLst>
          </p:cNvPr>
          <p:cNvSpPr>
            <a:spLocks noGrp="1"/>
          </p:cNvSpPr>
          <p:nvPr>
            <p:ph type="title"/>
          </p:nvPr>
        </p:nvSpPr>
        <p:spPr>
          <a:xfrm>
            <a:off x="492539" y="327578"/>
            <a:ext cx="9792000" cy="432000"/>
          </a:xfrm>
        </p:spPr>
        <p:txBody>
          <a:bodyPr>
            <a:normAutofit fontScale="90000"/>
          </a:bodyPr>
          <a:lstStyle/>
          <a:p>
            <a:r>
              <a:rPr lang="en-US" dirty="0" err="1"/>
              <a:t>Folleto</a:t>
            </a:r>
            <a:r>
              <a:rPr lang="en-US" dirty="0"/>
              <a:t> 9</a:t>
            </a:r>
            <a:endParaRPr lang="x-none" dirty="0"/>
          </a:p>
        </p:txBody>
      </p:sp>
      <p:sp>
        <p:nvSpPr>
          <p:cNvPr id="4"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48760" y="1080657"/>
            <a:ext cx="11047495" cy="4468089"/>
          </a:xfrm>
          <a:solidFill>
            <a:srgbClr val="D2EFFC"/>
          </a:solidFill>
        </p:spPr>
        <p:txBody>
          <a:bodyPr/>
          <a:lstStyle/>
          <a:p>
            <a:pPr algn="just">
              <a:lnSpc>
                <a:spcPct val="100000"/>
              </a:lnSpc>
              <a:spcBef>
                <a:spcPts val="0"/>
              </a:spcBef>
              <a:buClr>
                <a:schemeClr val="accent1">
                  <a:lumMod val="75000"/>
                </a:schemeClr>
              </a:buClr>
            </a:pPr>
            <a:r>
              <a:rPr lang="es-ES" sz="1800" dirty="0"/>
              <a:t>Como empleados, reciben un apoyo individualizado que les ayuda a sentirse más seguros en el trabajo. </a:t>
            </a:r>
          </a:p>
          <a:p>
            <a:pPr algn="just">
              <a:lnSpc>
                <a:spcPct val="100000"/>
              </a:lnSpc>
              <a:spcBef>
                <a:spcPts val="0"/>
              </a:spcBef>
              <a:buClr>
                <a:schemeClr val="accent1">
                  <a:lumMod val="75000"/>
                </a:schemeClr>
              </a:buClr>
            </a:pPr>
            <a:r>
              <a:rPr lang="es-ES" sz="1800" dirty="0"/>
              <a:t>Han empezado a ganar dinero, lo que les ayuda a vivir con dignidad y auto-respeto. </a:t>
            </a:r>
          </a:p>
          <a:p>
            <a:pPr algn="just">
              <a:lnSpc>
                <a:spcPct val="100000"/>
              </a:lnSpc>
              <a:spcBef>
                <a:spcPts val="0"/>
              </a:spcBef>
              <a:buClr>
                <a:schemeClr val="accent1">
                  <a:lumMod val="75000"/>
                </a:schemeClr>
              </a:buClr>
            </a:pPr>
            <a:r>
              <a:rPr lang="es-ES" sz="1800" dirty="0"/>
              <a:t>Se dan cuenta de que se escuchan sus sugerencias, lo que las ayuda a desarrollar su capacidad laboral.</a:t>
            </a:r>
          </a:p>
          <a:p>
            <a:pPr marL="0" indent="0" algn="just">
              <a:lnSpc>
                <a:spcPct val="100000"/>
              </a:lnSpc>
              <a:spcBef>
                <a:spcPts val="0"/>
              </a:spcBef>
              <a:buClr>
                <a:schemeClr val="accent1">
                  <a:lumMod val="75000"/>
                </a:schemeClr>
              </a:buClr>
              <a:buNone/>
            </a:pPr>
            <a:endParaRPr lang="es-ES" sz="1800" dirty="0"/>
          </a:p>
          <a:p>
            <a:pPr marL="0" indent="0" algn="just">
              <a:lnSpc>
                <a:spcPct val="100000"/>
              </a:lnSpc>
              <a:spcBef>
                <a:spcPts val="0"/>
              </a:spcBef>
              <a:buClr>
                <a:schemeClr val="accent1">
                  <a:lumMod val="75000"/>
                </a:schemeClr>
              </a:buClr>
              <a:buNone/>
            </a:pPr>
            <a:r>
              <a:rPr lang="es-ES" sz="1800" dirty="0"/>
              <a:t>El proyecto de </a:t>
            </a:r>
            <a:r>
              <a:rPr lang="es-ES" sz="1800" dirty="0" err="1"/>
              <a:t>Parivartan</a:t>
            </a:r>
            <a:r>
              <a:rPr lang="es-ES" sz="1800" dirty="0"/>
              <a:t> no trata solo de trabajo, sino también de desarrollar una comunidad que ofrezca apoyo y respeto mutuo. Los empleados se sienten valorados y contribuyen productivamente a sus familias y comunidades. El té de </a:t>
            </a:r>
            <a:r>
              <a:rPr lang="es-ES" sz="1800" dirty="0" err="1"/>
              <a:t>masala</a:t>
            </a:r>
            <a:r>
              <a:rPr lang="es-ES" sz="1800" dirty="0"/>
              <a:t> solo es el principio. Tenemos previsto añadir más especias y más oportunidades laborales con la intención de crear una marca. </a:t>
            </a:r>
          </a:p>
          <a:p>
            <a:pPr marL="0" indent="0" algn="just">
              <a:lnSpc>
                <a:spcPct val="100000"/>
              </a:lnSpc>
              <a:spcBef>
                <a:spcPts val="0"/>
              </a:spcBef>
              <a:buClr>
                <a:schemeClr val="accent1">
                  <a:lumMod val="75000"/>
                </a:schemeClr>
              </a:buClr>
              <a:buNone/>
            </a:pPr>
            <a:endParaRPr lang="es-ES" sz="1800" dirty="0"/>
          </a:p>
          <a:p>
            <a:pPr marL="0" indent="0" algn="just">
              <a:lnSpc>
                <a:spcPct val="100000"/>
              </a:lnSpc>
              <a:spcBef>
                <a:spcPts val="0"/>
              </a:spcBef>
              <a:buClr>
                <a:schemeClr val="accent1">
                  <a:lumMod val="75000"/>
                </a:schemeClr>
              </a:buClr>
              <a:buNone/>
            </a:pPr>
            <a:r>
              <a:rPr lang="es-ES" sz="1800" b="1" dirty="0"/>
              <a:t>La historia de Timothy, Ghana </a:t>
            </a:r>
          </a:p>
          <a:p>
            <a:pPr marL="0" indent="0" algn="just">
              <a:lnSpc>
                <a:spcPct val="100000"/>
              </a:lnSpc>
              <a:spcBef>
                <a:spcPts val="0"/>
              </a:spcBef>
              <a:buClr>
                <a:schemeClr val="accent1">
                  <a:lumMod val="75000"/>
                </a:schemeClr>
              </a:buClr>
              <a:buNone/>
            </a:pPr>
            <a:r>
              <a:rPr lang="es-ES" sz="1800" dirty="0"/>
              <a:t>Timothy es un granjero de Ghana que tuvo un accidente que le afectó al cerebro. Su mujer le dejó y él intentó suicidarse antes de recibir tratamiento y apoyo. Timothy ahora trabaja con animales, como gallinas de Guinea, criándolas y vendiendo los productos que producen para generar ingresos y tener una rutina diaria. Participa y ayuda en un grupo de apoyo de y destinado a personas con discapacidad psicosocial. </a:t>
            </a:r>
          </a:p>
          <a:p>
            <a:pPr marL="0" indent="0" algn="just">
              <a:lnSpc>
                <a:spcPct val="100000"/>
              </a:lnSpc>
              <a:spcBef>
                <a:spcPts val="0"/>
              </a:spcBef>
              <a:buClr>
                <a:schemeClr val="accent1">
                  <a:lumMod val="75000"/>
                </a:schemeClr>
              </a:buClr>
              <a:buNone/>
            </a:pPr>
            <a:r>
              <a:rPr lang="es-ES" sz="1800" dirty="0"/>
              <a:t>Para más información, consultar: </a:t>
            </a:r>
            <a:r>
              <a:rPr lang="es-ES" sz="1800" dirty="0">
                <a:hlinkClick r:id="rId3"/>
              </a:rPr>
              <a:t>https://youtu.be/wVGEcXYFOLo</a:t>
            </a:r>
            <a:r>
              <a:rPr lang="es-ES" sz="1800" dirty="0"/>
              <a:t> </a:t>
            </a:r>
          </a:p>
          <a:p>
            <a:pPr marL="0" indent="0" algn="just">
              <a:lnSpc>
                <a:spcPct val="100000"/>
              </a:lnSpc>
              <a:spcBef>
                <a:spcPts val="0"/>
              </a:spcBef>
              <a:buClr>
                <a:schemeClr val="accent1">
                  <a:lumMod val="75000"/>
                </a:schemeClr>
              </a:buClr>
              <a:buNone/>
            </a:pPr>
            <a:endParaRPr lang="es-ES" sz="1800" b="1" dirty="0"/>
          </a:p>
        </p:txBody>
      </p:sp>
      <p:sp>
        <p:nvSpPr>
          <p:cNvPr id="5" name="Text Placeholder 5">
            <a:extLst>
              <a:ext uri="{FF2B5EF4-FFF2-40B4-BE49-F238E27FC236}">
                <a16:creationId xmlns:a16="http://schemas.microsoft.com/office/drawing/2014/main" id="{67493817-145D-9D46-874B-CB603B283E02}"/>
              </a:ext>
            </a:extLst>
          </p:cNvPr>
          <p:cNvSpPr>
            <a:spLocks noGrp="1"/>
          </p:cNvSpPr>
          <p:nvPr>
            <p:ph type="body" sz="quarter" idx="13"/>
          </p:nvPr>
        </p:nvSpPr>
        <p:spPr>
          <a:xfrm>
            <a:off x="2265218" y="370667"/>
            <a:ext cx="9351818" cy="335915"/>
          </a:xfrm>
        </p:spPr>
        <p:txBody>
          <a:bodyPr/>
          <a:lstStyle/>
          <a:p>
            <a:pPr>
              <a:lnSpc>
                <a:spcPct val="100000"/>
              </a:lnSpc>
            </a:pPr>
            <a:r>
              <a:rPr lang="es-ES" sz="2000" dirty="0"/>
              <a:t>Ejemplos de actividades de generación de ingresos y subsistencia</a:t>
            </a:r>
            <a:endParaRPr lang="en-US" sz="2000" dirty="0"/>
          </a:p>
        </p:txBody>
      </p:sp>
    </p:spTree>
    <p:extLst>
      <p:ext uri="{BB962C8B-B14F-4D97-AF65-F5344CB8AC3E}">
        <p14:creationId xmlns:p14="http://schemas.microsoft.com/office/powerpoint/2010/main" val="266763766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1717-8532-4FB2-9CAB-1B5C570ABBF4}"/>
              </a:ext>
            </a:extLst>
          </p:cNvPr>
          <p:cNvSpPr>
            <a:spLocks noGrp="1"/>
          </p:cNvSpPr>
          <p:nvPr>
            <p:ph type="title"/>
          </p:nvPr>
        </p:nvSpPr>
        <p:spPr>
          <a:xfrm>
            <a:off x="492539" y="327578"/>
            <a:ext cx="9792000" cy="432000"/>
          </a:xfrm>
        </p:spPr>
        <p:txBody>
          <a:bodyPr>
            <a:normAutofit fontScale="90000"/>
          </a:bodyPr>
          <a:lstStyle/>
          <a:p>
            <a:r>
              <a:rPr lang="en-US" dirty="0" err="1"/>
              <a:t>Folleto</a:t>
            </a:r>
            <a:r>
              <a:rPr lang="en-US" dirty="0"/>
              <a:t> 9</a:t>
            </a:r>
            <a:endParaRPr lang="x-none" dirty="0"/>
          </a:p>
        </p:txBody>
      </p:sp>
      <p:sp>
        <p:nvSpPr>
          <p:cNvPr id="4"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48760" y="893618"/>
            <a:ext cx="11047495" cy="5299363"/>
          </a:xfrm>
          <a:solidFill>
            <a:srgbClr val="D2EFFC"/>
          </a:solidFill>
        </p:spPr>
        <p:txBody>
          <a:bodyPr/>
          <a:lstStyle/>
          <a:p>
            <a:pPr marL="0" indent="0" algn="just">
              <a:lnSpc>
                <a:spcPct val="100000"/>
              </a:lnSpc>
              <a:spcBef>
                <a:spcPts val="0"/>
              </a:spcBef>
              <a:buClr>
                <a:schemeClr val="accent1">
                  <a:lumMod val="75000"/>
                </a:schemeClr>
              </a:buClr>
              <a:buNone/>
            </a:pPr>
            <a:r>
              <a:rPr lang="es-ES" sz="1800" b="1" dirty="0"/>
              <a:t>Los Perejiles – Un grupo de amigos dirige un negocio en Buenos Aires, Argentina </a:t>
            </a:r>
          </a:p>
          <a:p>
            <a:pPr marL="0" indent="0" algn="just">
              <a:lnSpc>
                <a:spcPct val="100000"/>
              </a:lnSpc>
              <a:spcBef>
                <a:spcPts val="0"/>
              </a:spcBef>
              <a:buClr>
                <a:schemeClr val="accent1">
                  <a:lumMod val="75000"/>
                </a:schemeClr>
              </a:buClr>
              <a:buNone/>
            </a:pPr>
            <a:r>
              <a:rPr lang="es-ES" sz="1800" dirty="0"/>
              <a:t>Cuatro amigos con síndrome de Down, con el apoyo de una asociación, abrieron en 2016 un catering de pizzas en Buenos Aires llamado Los Perejiles. Desde que abrieron en 2016, el negocio ha crecido y han realizado cientos de eventos en los que contrataron a otras personas como parte del negocio.</a:t>
            </a:r>
          </a:p>
          <a:p>
            <a:pPr marL="0" indent="0" algn="just">
              <a:lnSpc>
                <a:spcPct val="100000"/>
              </a:lnSpc>
              <a:spcBef>
                <a:spcPts val="0"/>
              </a:spcBef>
              <a:buClr>
                <a:schemeClr val="accent1">
                  <a:lumMod val="75000"/>
                </a:schemeClr>
              </a:buClr>
              <a:buNone/>
            </a:pPr>
            <a:r>
              <a:rPr lang="es-ES" sz="1800" dirty="0"/>
              <a:t>Página web de Los Perejiles: </a:t>
            </a:r>
            <a:r>
              <a:rPr lang="es-ES" sz="1800" dirty="0">
                <a:hlinkClick r:id="rId3"/>
              </a:rPr>
              <a:t>http://www.losperejileseventos.com.ar/</a:t>
            </a:r>
            <a:r>
              <a:rPr lang="es-ES" sz="1800" dirty="0"/>
              <a:t> </a:t>
            </a:r>
          </a:p>
          <a:p>
            <a:pPr marL="0" indent="0" algn="just">
              <a:lnSpc>
                <a:spcPct val="100000"/>
              </a:lnSpc>
              <a:spcBef>
                <a:spcPts val="0"/>
              </a:spcBef>
              <a:buClr>
                <a:schemeClr val="accent1">
                  <a:lumMod val="75000"/>
                </a:schemeClr>
              </a:buClr>
              <a:buNone/>
            </a:pPr>
            <a:r>
              <a:rPr lang="es-ES" sz="1800" dirty="0"/>
              <a:t>Para más información sobre la experiencia, consultar: </a:t>
            </a:r>
            <a:r>
              <a:rPr lang="es-ES" sz="1800" dirty="0">
                <a:hlinkClick r:id="rId4"/>
              </a:rPr>
              <a:t>https://youtu.be/k-ESM2LEyK0</a:t>
            </a:r>
            <a:r>
              <a:rPr lang="es-ES" sz="1800" dirty="0"/>
              <a:t> </a:t>
            </a:r>
          </a:p>
          <a:p>
            <a:pPr marL="0" indent="0" algn="just">
              <a:lnSpc>
                <a:spcPct val="100000"/>
              </a:lnSpc>
              <a:spcBef>
                <a:spcPts val="0"/>
              </a:spcBef>
              <a:buClr>
                <a:schemeClr val="accent1">
                  <a:lumMod val="75000"/>
                </a:schemeClr>
              </a:buClr>
              <a:buNone/>
            </a:pPr>
            <a:endParaRPr lang="es-ES" sz="1800" b="1" dirty="0"/>
          </a:p>
          <a:p>
            <a:pPr marL="0" indent="0" algn="just">
              <a:lnSpc>
                <a:spcPct val="100000"/>
              </a:lnSpc>
              <a:spcBef>
                <a:spcPts val="0"/>
              </a:spcBef>
              <a:buClr>
                <a:schemeClr val="accent1">
                  <a:lumMod val="75000"/>
                </a:schemeClr>
              </a:buClr>
              <a:buNone/>
            </a:pPr>
            <a:r>
              <a:rPr lang="es-ES" sz="1800" b="1" dirty="0"/>
              <a:t>Restaurante Le </a:t>
            </a:r>
            <a:r>
              <a:rPr lang="es-ES" sz="1800" b="1" dirty="0" err="1"/>
              <a:t>Reflet</a:t>
            </a:r>
            <a:r>
              <a:rPr lang="es-ES" sz="1800" b="1" dirty="0"/>
              <a:t> – Un restaurante dirigido por personas con síndrome de Down</a:t>
            </a:r>
          </a:p>
          <a:p>
            <a:pPr marL="0" indent="0" algn="just">
              <a:lnSpc>
                <a:spcPct val="100000"/>
              </a:lnSpc>
              <a:spcBef>
                <a:spcPts val="0"/>
              </a:spcBef>
              <a:buClr>
                <a:schemeClr val="accent1">
                  <a:lumMod val="75000"/>
                </a:schemeClr>
              </a:buClr>
              <a:buNone/>
            </a:pPr>
            <a:r>
              <a:rPr lang="es-ES" sz="1800" dirty="0"/>
              <a:t>En Nantes (Francia), el restaurante dirigido por personas con síndrome de Down ha sido un gran éxito. Se prevé abrir un segundo restaurante en París y su historia ha sido publicada en un libro. El restaurante Le </a:t>
            </a:r>
            <a:r>
              <a:rPr lang="es-ES" sz="1800" dirty="0" err="1"/>
              <a:t>Reflet</a:t>
            </a:r>
            <a:r>
              <a:rPr lang="es-ES" sz="1800" dirty="0"/>
              <a:t> lo fundó Flore </a:t>
            </a:r>
            <a:r>
              <a:rPr lang="es-ES" sz="1800" dirty="0" err="1"/>
              <a:t>Lelièvre</a:t>
            </a:r>
            <a:r>
              <a:rPr lang="es-ES" sz="1800" dirty="0"/>
              <a:t> en 2016, la hermana de un hombre con síndrome de Down. Primero creó una organización para recaudar fondos y, mediante financiación colectiva, logró reunir suficiente dinero para abrir el restaurante.</a:t>
            </a:r>
          </a:p>
          <a:p>
            <a:pPr marL="0" indent="0" algn="just">
              <a:lnSpc>
                <a:spcPct val="100000"/>
              </a:lnSpc>
              <a:spcBef>
                <a:spcPts val="0"/>
              </a:spcBef>
              <a:buClr>
                <a:schemeClr val="accent1">
                  <a:lumMod val="75000"/>
                </a:schemeClr>
              </a:buClr>
              <a:buNone/>
            </a:pPr>
            <a:r>
              <a:rPr lang="es-ES" sz="1800" dirty="0"/>
              <a:t>El personal está formado por seis personas con discapacidad intelectual, un chef profesional y un director. Se ha conceptualizado la arquitectura del lugar y el diseño de los objetos para facilitar el trabajo de los empleados.</a:t>
            </a:r>
          </a:p>
          <a:p>
            <a:pPr marL="0" indent="0" algn="just">
              <a:lnSpc>
                <a:spcPct val="100000"/>
              </a:lnSpc>
              <a:spcBef>
                <a:spcPts val="0"/>
              </a:spcBef>
              <a:buClr>
                <a:schemeClr val="accent1">
                  <a:lumMod val="75000"/>
                </a:schemeClr>
              </a:buClr>
              <a:buNone/>
            </a:pPr>
            <a:r>
              <a:rPr lang="es-ES" sz="1800" dirty="0"/>
              <a:t>Se han hecho cambios especiales en los platos para mejorar su manipulación y se invita a los clientes a imprimir sus propios pedidos para que los camareros no trabajen bajo presión. Los empleados tienen contrato indefinido.</a:t>
            </a:r>
          </a:p>
          <a:p>
            <a:pPr marL="0" indent="0" algn="just">
              <a:lnSpc>
                <a:spcPct val="100000"/>
              </a:lnSpc>
              <a:spcBef>
                <a:spcPts val="0"/>
              </a:spcBef>
              <a:buClr>
                <a:schemeClr val="accent1">
                  <a:lumMod val="75000"/>
                </a:schemeClr>
              </a:buClr>
              <a:buNone/>
            </a:pPr>
            <a:r>
              <a:rPr lang="es-ES" sz="1800" dirty="0"/>
              <a:t>Los empleados comentan que han ganado confianza y están muy motivados. Y, sobre todo, ¡los clientes disfrutan de la comida y recomiendan el sitio! </a:t>
            </a:r>
          </a:p>
          <a:p>
            <a:pPr marL="0" indent="0" algn="just">
              <a:lnSpc>
                <a:spcPct val="100000"/>
              </a:lnSpc>
              <a:spcBef>
                <a:spcPts val="0"/>
              </a:spcBef>
              <a:buClr>
                <a:schemeClr val="accent1">
                  <a:lumMod val="75000"/>
                </a:schemeClr>
              </a:buClr>
              <a:buNone/>
            </a:pPr>
            <a:r>
              <a:rPr lang="es-ES" sz="1800" dirty="0"/>
              <a:t>Para más información: </a:t>
            </a:r>
            <a:r>
              <a:rPr lang="es-ES" sz="1800" dirty="0">
                <a:hlinkClick r:id="rId5"/>
              </a:rPr>
              <a:t>https://www.restaurantlereflet.fr</a:t>
            </a:r>
            <a:r>
              <a:rPr lang="es-ES" sz="1800" dirty="0"/>
              <a:t>. </a:t>
            </a:r>
            <a:endParaRPr lang="es-ES" sz="1800" b="1" dirty="0"/>
          </a:p>
        </p:txBody>
      </p:sp>
      <p:sp>
        <p:nvSpPr>
          <p:cNvPr id="5" name="Text Placeholder 5">
            <a:extLst>
              <a:ext uri="{FF2B5EF4-FFF2-40B4-BE49-F238E27FC236}">
                <a16:creationId xmlns:a16="http://schemas.microsoft.com/office/drawing/2014/main" id="{67493817-145D-9D46-874B-CB603B283E02}"/>
              </a:ext>
            </a:extLst>
          </p:cNvPr>
          <p:cNvSpPr>
            <a:spLocks noGrp="1"/>
          </p:cNvSpPr>
          <p:nvPr>
            <p:ph type="body" sz="quarter" idx="13"/>
          </p:nvPr>
        </p:nvSpPr>
        <p:spPr>
          <a:xfrm>
            <a:off x="2265218" y="370667"/>
            <a:ext cx="9351818" cy="335915"/>
          </a:xfrm>
        </p:spPr>
        <p:txBody>
          <a:bodyPr/>
          <a:lstStyle/>
          <a:p>
            <a:pPr>
              <a:lnSpc>
                <a:spcPct val="100000"/>
              </a:lnSpc>
            </a:pPr>
            <a:r>
              <a:rPr lang="es-ES" sz="2000" dirty="0"/>
              <a:t>Ejemplos de actividades de generación de ingresos y subsistencia</a:t>
            </a:r>
            <a:endParaRPr lang="en-US" sz="2000" dirty="0"/>
          </a:p>
        </p:txBody>
      </p:sp>
    </p:spTree>
    <p:extLst>
      <p:ext uri="{BB962C8B-B14F-4D97-AF65-F5344CB8AC3E}">
        <p14:creationId xmlns:p14="http://schemas.microsoft.com/office/powerpoint/2010/main" val="231898630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1717-8532-4FB2-9CAB-1B5C570ABBF4}"/>
              </a:ext>
            </a:extLst>
          </p:cNvPr>
          <p:cNvSpPr>
            <a:spLocks noGrp="1"/>
          </p:cNvSpPr>
          <p:nvPr>
            <p:ph type="title"/>
          </p:nvPr>
        </p:nvSpPr>
        <p:spPr>
          <a:xfrm>
            <a:off x="492539" y="327578"/>
            <a:ext cx="9792000" cy="432000"/>
          </a:xfrm>
        </p:spPr>
        <p:txBody>
          <a:bodyPr>
            <a:normAutofit fontScale="90000"/>
          </a:bodyPr>
          <a:lstStyle/>
          <a:p>
            <a:r>
              <a:rPr lang="en-US" dirty="0" err="1"/>
              <a:t>Folleto</a:t>
            </a:r>
            <a:r>
              <a:rPr lang="en-US" dirty="0"/>
              <a:t> 10</a:t>
            </a:r>
            <a:endParaRPr lang="x-none" dirty="0"/>
          </a:p>
        </p:txBody>
      </p:sp>
      <p:sp>
        <p:nvSpPr>
          <p:cNvPr id="4"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48760" y="893619"/>
            <a:ext cx="11047495" cy="5070764"/>
          </a:xfrm>
          <a:solidFill>
            <a:srgbClr val="D2EFFC"/>
          </a:solidFill>
        </p:spPr>
        <p:txBody>
          <a:bodyPr/>
          <a:lstStyle/>
          <a:p>
            <a:pPr marL="0" indent="0" algn="just">
              <a:lnSpc>
                <a:spcPct val="100000"/>
              </a:lnSpc>
              <a:spcBef>
                <a:spcPts val="0"/>
              </a:spcBef>
              <a:buClr>
                <a:schemeClr val="accent1">
                  <a:lumMod val="75000"/>
                </a:schemeClr>
              </a:buClr>
              <a:buNone/>
            </a:pPr>
            <a:r>
              <a:rPr lang="es-ES" sz="1700" b="1" dirty="0"/>
              <a:t>La sociedad civil en Perú tiene un gran impacto en la influencia de la reforma legislativa para promover la capacidad jurídica </a:t>
            </a:r>
          </a:p>
          <a:p>
            <a:pPr marL="0" indent="0" algn="just">
              <a:lnSpc>
                <a:spcPct val="100000"/>
              </a:lnSpc>
              <a:spcBef>
                <a:spcPts val="0"/>
              </a:spcBef>
              <a:buClr>
                <a:schemeClr val="accent1">
                  <a:lumMod val="75000"/>
                </a:schemeClr>
              </a:buClr>
              <a:buNone/>
            </a:pPr>
            <a:r>
              <a:rPr lang="es-ES" sz="1700" dirty="0"/>
              <a:t>En 2018, en Perú se logró una reforma histórica en el reconocimiento del derecho a la capacidad jurídica de las personas con discapacidad. El 4 de septiembre de 2018, el gobierno peruano publicó el Decreto legislativo núm. 1384, que reconoce la plena capacidad jurídica de todas las personas con discapacidad, suprime la tutela para las personas con discapacidad, elimina restricciones sobre su capacidad jurídica (por ejemplo, casarse o hacer testamento) e introduce diferentes regímenes para la toma de decisiones con apoyo.</a:t>
            </a:r>
            <a:endParaRPr lang="es-ES" sz="1700" b="1" dirty="0"/>
          </a:p>
          <a:p>
            <a:pPr marL="0" indent="0" algn="just">
              <a:lnSpc>
                <a:spcPct val="100000"/>
              </a:lnSpc>
              <a:spcBef>
                <a:spcPts val="0"/>
              </a:spcBef>
              <a:buClr>
                <a:schemeClr val="accent1">
                  <a:lumMod val="75000"/>
                </a:schemeClr>
              </a:buClr>
              <a:buNone/>
            </a:pPr>
            <a:r>
              <a:rPr lang="es-ES" sz="1700" dirty="0"/>
              <a:t>La sociedad civil fue un actor clave en el proceso de reforma legislativa que condujo a este resultado. La sociedad civil propuso y defendió la adopción de la Ley general de la persona con discapacidad de 2012, que, entre otras cosas, ordenaba la creación de un comité especial del Congreso para revisar la legislación relacionada con la capacidad jurídica de las personas con discapacidad. Entre 2014 y 2015, las organizaciones de personas con discapacidad participaron activamente en este comité especial y promovieron con éxito la adopción unánime de un proyecto de ley que proponía la abolición de todas las formas de tutela y sustitución por sistemas de apoyo a la capacidad jurídica. Mientras se presentaba y se enviaba el proyecto al Comité Permanente de Justicia y Derechos Humanos, en junio de 2015 se archivó sin ser aprobado porque finalizó el período parlamentario.</a:t>
            </a:r>
          </a:p>
          <a:p>
            <a:pPr marL="0" indent="0" algn="just">
              <a:lnSpc>
                <a:spcPct val="100000"/>
              </a:lnSpc>
              <a:spcBef>
                <a:spcPts val="0"/>
              </a:spcBef>
              <a:buClr>
                <a:schemeClr val="accent1">
                  <a:lumMod val="75000"/>
                </a:schemeClr>
              </a:buClr>
              <a:buNone/>
            </a:pPr>
            <a:r>
              <a:rPr lang="es-ES" sz="1700" dirty="0"/>
              <a:t>Con esta experiencia, durante la campaña presidencial y parlamentaria de 2016, la sociedad civil promovió la inclusión de la reforma legislativa sobre la capacidad jurídica en las plataformas y propuestas de los diferentes partidos. Gracias a este trabajo, los tres principales partidos políticos del congreso presentaron, en enero de 2017, una nueva ley </a:t>
            </a:r>
            <a:r>
              <a:rPr lang="es-ES" sz="1700" dirty="0" err="1"/>
              <a:t>multipartido</a:t>
            </a:r>
            <a:r>
              <a:rPr lang="es-ES" sz="1700" dirty="0"/>
              <a:t> redactada por la sociedad civil y basada en el proyecto de ley del comité especial. Esta última propuesta fue el aporte principal para el Decreto legislativo núm. 1384. </a:t>
            </a:r>
            <a:endParaRPr lang="es-ES" sz="1700" b="1" dirty="0"/>
          </a:p>
        </p:txBody>
      </p:sp>
      <p:sp>
        <p:nvSpPr>
          <p:cNvPr id="5" name="Text Placeholder 5">
            <a:extLst>
              <a:ext uri="{FF2B5EF4-FFF2-40B4-BE49-F238E27FC236}">
                <a16:creationId xmlns:a16="http://schemas.microsoft.com/office/drawing/2014/main" id="{67493817-145D-9D46-874B-CB603B283E02}"/>
              </a:ext>
            </a:extLst>
          </p:cNvPr>
          <p:cNvSpPr>
            <a:spLocks noGrp="1"/>
          </p:cNvSpPr>
          <p:nvPr>
            <p:ph type="body" sz="quarter" idx="13"/>
          </p:nvPr>
        </p:nvSpPr>
        <p:spPr>
          <a:xfrm>
            <a:off x="2265218" y="370667"/>
            <a:ext cx="9351818" cy="335915"/>
          </a:xfrm>
        </p:spPr>
        <p:txBody>
          <a:bodyPr/>
          <a:lstStyle/>
          <a:p>
            <a:pPr>
              <a:lnSpc>
                <a:spcPct val="100000"/>
              </a:lnSpc>
            </a:pPr>
            <a:r>
              <a:rPr lang="es-ES" sz="2000" dirty="0"/>
              <a:t>La sociedad civil en Perú</a:t>
            </a:r>
            <a:endParaRPr lang="en-US" sz="2000" dirty="0"/>
          </a:p>
        </p:txBody>
      </p:sp>
    </p:spTree>
    <p:extLst>
      <p:ext uri="{BB962C8B-B14F-4D97-AF65-F5344CB8AC3E}">
        <p14:creationId xmlns:p14="http://schemas.microsoft.com/office/powerpoint/2010/main" val="187575824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1717-8532-4FB2-9CAB-1B5C570ABBF4}"/>
              </a:ext>
            </a:extLst>
          </p:cNvPr>
          <p:cNvSpPr>
            <a:spLocks noGrp="1"/>
          </p:cNvSpPr>
          <p:nvPr>
            <p:ph type="title"/>
          </p:nvPr>
        </p:nvSpPr>
        <p:spPr>
          <a:xfrm>
            <a:off x="492539" y="327578"/>
            <a:ext cx="9792000" cy="432000"/>
          </a:xfrm>
        </p:spPr>
        <p:txBody>
          <a:bodyPr>
            <a:normAutofit fontScale="90000"/>
          </a:bodyPr>
          <a:lstStyle/>
          <a:p>
            <a:r>
              <a:rPr lang="en-US" dirty="0" err="1"/>
              <a:t>Folleto</a:t>
            </a:r>
            <a:r>
              <a:rPr lang="en-US" dirty="0"/>
              <a:t> 11</a:t>
            </a:r>
            <a:endParaRPr lang="x-none" dirty="0"/>
          </a:p>
        </p:txBody>
      </p:sp>
      <p:sp>
        <p:nvSpPr>
          <p:cNvPr id="4"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48760" y="893619"/>
            <a:ext cx="11047495" cy="4447308"/>
          </a:xfrm>
          <a:solidFill>
            <a:srgbClr val="D2EFFC"/>
          </a:solidFill>
        </p:spPr>
        <p:txBody>
          <a:bodyPr numCol="2"/>
          <a:lstStyle/>
          <a:p>
            <a:pPr marL="0" indent="0" algn="just">
              <a:lnSpc>
                <a:spcPct val="100000"/>
              </a:lnSpc>
              <a:spcBef>
                <a:spcPts val="0"/>
              </a:spcBef>
              <a:buClr>
                <a:schemeClr val="accent1">
                  <a:lumMod val="75000"/>
                </a:schemeClr>
              </a:buClr>
              <a:buNone/>
            </a:pPr>
            <a:r>
              <a:rPr lang="es-ES" sz="1800" b="1" dirty="0"/>
              <a:t>Ejemplos de tipos de público, beneficiarios y/o socios </a:t>
            </a:r>
          </a:p>
          <a:p>
            <a:pPr marL="0" indent="0" algn="just">
              <a:lnSpc>
                <a:spcPct val="100000"/>
              </a:lnSpc>
              <a:spcBef>
                <a:spcPts val="0"/>
              </a:spcBef>
              <a:buClr>
                <a:schemeClr val="accent1">
                  <a:lumMod val="75000"/>
                </a:schemeClr>
              </a:buClr>
              <a:buNone/>
            </a:pPr>
            <a:endParaRPr lang="es-ES" sz="1800" b="1" dirty="0"/>
          </a:p>
          <a:p>
            <a:pPr algn="just">
              <a:lnSpc>
                <a:spcPct val="100000"/>
              </a:lnSpc>
              <a:spcBef>
                <a:spcPts val="0"/>
              </a:spcBef>
              <a:buClr>
                <a:schemeClr val="accent1">
                  <a:lumMod val="75000"/>
                </a:schemeClr>
              </a:buClr>
            </a:pPr>
            <a:r>
              <a:rPr lang="es-ES" sz="2000" dirty="0"/>
              <a:t>Personas con discapacidad psicosocial, i</a:t>
            </a:r>
          </a:p>
          <a:p>
            <a:pPr marL="0" indent="0" algn="just">
              <a:lnSpc>
                <a:spcPct val="100000"/>
              </a:lnSpc>
              <a:spcBef>
                <a:spcPts val="0"/>
              </a:spcBef>
              <a:buClr>
                <a:schemeClr val="accent1">
                  <a:lumMod val="75000"/>
                </a:schemeClr>
              </a:buClr>
              <a:buNone/>
            </a:pPr>
            <a:r>
              <a:rPr lang="es-ES" sz="2000" dirty="0"/>
              <a:t>    i</a:t>
            </a:r>
            <a:r>
              <a:rPr lang="es-ES" sz="1800" dirty="0"/>
              <a:t>ntelectual o cognitiva </a:t>
            </a:r>
          </a:p>
          <a:p>
            <a:pPr algn="just">
              <a:lnSpc>
                <a:spcPct val="100000"/>
              </a:lnSpc>
              <a:spcBef>
                <a:spcPts val="0"/>
              </a:spcBef>
              <a:buClr>
                <a:schemeClr val="accent1">
                  <a:lumMod val="75000"/>
                </a:schemeClr>
              </a:buClr>
            </a:pPr>
            <a:r>
              <a:rPr lang="es-ES" sz="2000" dirty="0"/>
              <a:t>Familias y/o cuidadores </a:t>
            </a:r>
          </a:p>
          <a:p>
            <a:pPr algn="just">
              <a:lnSpc>
                <a:spcPct val="100000"/>
              </a:lnSpc>
              <a:spcBef>
                <a:spcPts val="0"/>
              </a:spcBef>
              <a:buClr>
                <a:schemeClr val="accent1">
                  <a:lumMod val="75000"/>
                </a:schemeClr>
              </a:buClr>
            </a:pPr>
            <a:r>
              <a:rPr lang="es-ES" sz="2000" dirty="0"/>
              <a:t>Políticos (locales, provinciales, nacionales) </a:t>
            </a:r>
          </a:p>
          <a:p>
            <a:pPr algn="just">
              <a:lnSpc>
                <a:spcPct val="100000"/>
              </a:lnSpc>
              <a:spcBef>
                <a:spcPts val="0"/>
              </a:spcBef>
              <a:buClr>
                <a:schemeClr val="accent1">
                  <a:lumMod val="75000"/>
                </a:schemeClr>
              </a:buClr>
            </a:pPr>
            <a:r>
              <a:rPr lang="es-ES" sz="2000" dirty="0"/>
              <a:t>Funcionarios ministeriales </a:t>
            </a:r>
          </a:p>
          <a:p>
            <a:pPr algn="just">
              <a:lnSpc>
                <a:spcPct val="100000"/>
              </a:lnSpc>
              <a:spcBef>
                <a:spcPts val="0"/>
              </a:spcBef>
              <a:buClr>
                <a:schemeClr val="accent1">
                  <a:lumMod val="75000"/>
                </a:schemeClr>
              </a:buClr>
            </a:pPr>
            <a:r>
              <a:rPr lang="es-ES" sz="2000" dirty="0"/>
              <a:t>Votantes </a:t>
            </a:r>
          </a:p>
          <a:p>
            <a:pPr algn="just">
              <a:lnSpc>
                <a:spcPct val="100000"/>
              </a:lnSpc>
              <a:spcBef>
                <a:spcPts val="0"/>
              </a:spcBef>
              <a:buClr>
                <a:schemeClr val="accent1">
                  <a:lumMod val="75000"/>
                </a:schemeClr>
              </a:buClr>
            </a:pPr>
            <a:r>
              <a:rPr lang="es-ES" sz="2000" dirty="0"/>
              <a:t>Agencias de las Naciones Unidas </a:t>
            </a:r>
          </a:p>
          <a:p>
            <a:pPr algn="just">
              <a:lnSpc>
                <a:spcPct val="100000"/>
              </a:lnSpc>
              <a:spcBef>
                <a:spcPts val="0"/>
              </a:spcBef>
              <a:buClr>
                <a:schemeClr val="accent1">
                  <a:lumMod val="75000"/>
                </a:schemeClr>
              </a:buClr>
            </a:pPr>
            <a:r>
              <a:rPr lang="es-ES" sz="2000" dirty="0"/>
              <a:t>Empresas o líderes empresariales </a:t>
            </a:r>
          </a:p>
          <a:p>
            <a:pPr algn="just">
              <a:lnSpc>
                <a:spcPct val="100000"/>
              </a:lnSpc>
              <a:spcBef>
                <a:spcPts val="0"/>
              </a:spcBef>
              <a:buClr>
                <a:schemeClr val="accent1">
                  <a:lumMod val="75000"/>
                </a:schemeClr>
              </a:buClr>
            </a:pPr>
            <a:r>
              <a:rPr lang="es-ES" sz="2000" dirty="0"/>
              <a:t>Cónyuges de políticos </a:t>
            </a:r>
          </a:p>
          <a:p>
            <a:pPr algn="just">
              <a:lnSpc>
                <a:spcPct val="100000"/>
              </a:lnSpc>
              <a:spcBef>
                <a:spcPts val="0"/>
              </a:spcBef>
              <a:buClr>
                <a:schemeClr val="accent1">
                  <a:lumMod val="75000"/>
                </a:schemeClr>
              </a:buClr>
            </a:pPr>
            <a:r>
              <a:rPr lang="es-ES" sz="2000" dirty="0"/>
              <a:t>Redactores de discursos </a:t>
            </a:r>
          </a:p>
          <a:p>
            <a:pPr algn="just">
              <a:lnSpc>
                <a:spcPct val="100000"/>
              </a:lnSpc>
              <a:spcBef>
                <a:spcPts val="0"/>
              </a:spcBef>
              <a:buClr>
                <a:schemeClr val="accent1">
                  <a:lumMod val="75000"/>
                </a:schemeClr>
              </a:buClr>
            </a:pPr>
            <a:r>
              <a:rPr lang="es-ES" sz="2000" dirty="0"/>
              <a:t>Líderes de opinión </a:t>
            </a:r>
          </a:p>
          <a:p>
            <a:pPr algn="just">
              <a:lnSpc>
                <a:spcPct val="100000"/>
              </a:lnSpc>
              <a:spcBef>
                <a:spcPts val="0"/>
              </a:spcBef>
              <a:buClr>
                <a:schemeClr val="accent1">
                  <a:lumMod val="75000"/>
                </a:schemeClr>
              </a:buClr>
            </a:pPr>
            <a:r>
              <a:rPr lang="es-ES" sz="2000" dirty="0"/>
              <a:t>Organizaciones sindicales </a:t>
            </a:r>
          </a:p>
          <a:p>
            <a:pPr algn="just">
              <a:lnSpc>
                <a:spcPct val="100000"/>
              </a:lnSpc>
              <a:spcBef>
                <a:spcPts val="0"/>
              </a:spcBef>
              <a:buClr>
                <a:schemeClr val="accent1">
                  <a:lumMod val="75000"/>
                </a:schemeClr>
              </a:buClr>
            </a:pPr>
            <a:endParaRPr lang="es-ES" sz="2000" dirty="0"/>
          </a:p>
          <a:p>
            <a:pPr algn="just">
              <a:lnSpc>
                <a:spcPct val="100000"/>
              </a:lnSpc>
              <a:spcBef>
                <a:spcPts val="0"/>
              </a:spcBef>
              <a:buClr>
                <a:schemeClr val="accent1">
                  <a:lumMod val="75000"/>
                </a:schemeClr>
              </a:buClr>
            </a:pPr>
            <a:endParaRPr lang="es-ES" sz="2000" dirty="0"/>
          </a:p>
          <a:p>
            <a:pPr algn="just">
              <a:lnSpc>
                <a:spcPct val="100000"/>
              </a:lnSpc>
              <a:spcBef>
                <a:spcPts val="0"/>
              </a:spcBef>
              <a:buClr>
                <a:schemeClr val="accent1">
                  <a:lumMod val="75000"/>
                </a:schemeClr>
              </a:buClr>
            </a:pPr>
            <a:r>
              <a:rPr lang="es-ES" sz="2000" dirty="0"/>
              <a:t>Servicios sanitarios </a:t>
            </a:r>
          </a:p>
          <a:p>
            <a:pPr algn="just">
              <a:lnSpc>
                <a:spcPct val="100000"/>
              </a:lnSpc>
              <a:spcBef>
                <a:spcPts val="0"/>
              </a:spcBef>
              <a:buClr>
                <a:schemeClr val="accent1">
                  <a:lumMod val="75000"/>
                </a:schemeClr>
              </a:buClr>
            </a:pPr>
            <a:r>
              <a:rPr lang="es-ES" sz="2000" dirty="0"/>
              <a:t>Profesionales sanitarios </a:t>
            </a:r>
          </a:p>
          <a:p>
            <a:pPr algn="just">
              <a:lnSpc>
                <a:spcPct val="100000"/>
              </a:lnSpc>
              <a:spcBef>
                <a:spcPts val="0"/>
              </a:spcBef>
              <a:buClr>
                <a:schemeClr val="accent1">
                  <a:lumMod val="75000"/>
                </a:schemeClr>
              </a:buClr>
            </a:pPr>
            <a:r>
              <a:rPr lang="es-ES" sz="2000" dirty="0"/>
              <a:t>Académicos/universidades </a:t>
            </a:r>
          </a:p>
          <a:p>
            <a:pPr algn="just">
              <a:lnSpc>
                <a:spcPct val="100000"/>
              </a:lnSpc>
              <a:spcBef>
                <a:spcPts val="0"/>
              </a:spcBef>
              <a:buClr>
                <a:schemeClr val="accent1">
                  <a:lumMod val="75000"/>
                </a:schemeClr>
              </a:buClr>
            </a:pPr>
            <a:r>
              <a:rPr lang="es-ES" sz="2000" dirty="0"/>
              <a:t>Organizaciones no gubernamentales </a:t>
            </a:r>
          </a:p>
          <a:p>
            <a:pPr algn="just">
              <a:lnSpc>
                <a:spcPct val="100000"/>
              </a:lnSpc>
              <a:spcBef>
                <a:spcPts val="0"/>
              </a:spcBef>
              <a:buClr>
                <a:schemeClr val="accent1">
                  <a:lumMod val="75000"/>
                </a:schemeClr>
              </a:buClr>
            </a:pPr>
            <a:r>
              <a:rPr lang="es-ES" sz="2000" dirty="0"/>
              <a:t>Grupos de la comunidad </a:t>
            </a:r>
          </a:p>
          <a:p>
            <a:pPr algn="just">
              <a:lnSpc>
                <a:spcPct val="100000"/>
              </a:lnSpc>
              <a:spcBef>
                <a:spcPts val="0"/>
              </a:spcBef>
              <a:buClr>
                <a:schemeClr val="accent1">
                  <a:lumMod val="75000"/>
                </a:schemeClr>
              </a:buClr>
            </a:pPr>
            <a:r>
              <a:rPr lang="es-ES" sz="2000" dirty="0"/>
              <a:t>Organizaciones de mujeres </a:t>
            </a:r>
          </a:p>
          <a:p>
            <a:pPr>
              <a:lnSpc>
                <a:spcPct val="100000"/>
              </a:lnSpc>
              <a:spcBef>
                <a:spcPts val="0"/>
              </a:spcBef>
              <a:buClr>
                <a:schemeClr val="accent1">
                  <a:lumMod val="75000"/>
                </a:schemeClr>
              </a:buClr>
            </a:pPr>
            <a:r>
              <a:rPr lang="es-ES" sz="2000" dirty="0"/>
              <a:t>Grupos religiosos / iglesias / organizaciones confesionales </a:t>
            </a:r>
          </a:p>
          <a:p>
            <a:pPr algn="just">
              <a:lnSpc>
                <a:spcPct val="100000"/>
              </a:lnSpc>
              <a:spcBef>
                <a:spcPts val="0"/>
              </a:spcBef>
              <a:buClr>
                <a:schemeClr val="accent1">
                  <a:lumMod val="75000"/>
                </a:schemeClr>
              </a:buClr>
            </a:pPr>
            <a:r>
              <a:rPr lang="es-ES" sz="2000" dirty="0"/>
              <a:t>Otros profesionales</a:t>
            </a:r>
          </a:p>
          <a:p>
            <a:pPr algn="just">
              <a:lnSpc>
                <a:spcPct val="100000"/>
              </a:lnSpc>
              <a:spcBef>
                <a:spcPts val="0"/>
              </a:spcBef>
              <a:buClr>
                <a:schemeClr val="accent1">
                  <a:lumMod val="75000"/>
                </a:schemeClr>
              </a:buClr>
            </a:pPr>
            <a:r>
              <a:rPr lang="es-ES" sz="2000" dirty="0"/>
              <a:t>Medios de comunicación</a:t>
            </a:r>
            <a:endParaRPr lang="es-ES" sz="1800" b="1" dirty="0"/>
          </a:p>
        </p:txBody>
      </p:sp>
      <p:sp>
        <p:nvSpPr>
          <p:cNvPr id="5" name="Text Placeholder 5">
            <a:extLst>
              <a:ext uri="{FF2B5EF4-FFF2-40B4-BE49-F238E27FC236}">
                <a16:creationId xmlns:a16="http://schemas.microsoft.com/office/drawing/2014/main" id="{67493817-145D-9D46-874B-CB603B283E02}"/>
              </a:ext>
            </a:extLst>
          </p:cNvPr>
          <p:cNvSpPr>
            <a:spLocks noGrp="1"/>
          </p:cNvSpPr>
          <p:nvPr>
            <p:ph type="body" sz="quarter" idx="13"/>
          </p:nvPr>
        </p:nvSpPr>
        <p:spPr>
          <a:xfrm>
            <a:off x="2265218" y="370667"/>
            <a:ext cx="9351818" cy="335915"/>
          </a:xfrm>
        </p:spPr>
        <p:txBody>
          <a:bodyPr/>
          <a:lstStyle/>
          <a:p>
            <a:pPr>
              <a:lnSpc>
                <a:spcPct val="100000"/>
              </a:lnSpc>
            </a:pPr>
            <a:r>
              <a:rPr lang="es-ES" sz="2000" dirty="0"/>
              <a:t>Ejemplos de tipos de público, beneficiarios y/o socios </a:t>
            </a:r>
            <a:endParaRPr lang="en-US" sz="2000" dirty="0"/>
          </a:p>
        </p:txBody>
      </p:sp>
    </p:spTree>
    <p:extLst>
      <p:ext uri="{BB962C8B-B14F-4D97-AF65-F5344CB8AC3E}">
        <p14:creationId xmlns:p14="http://schemas.microsoft.com/office/powerpoint/2010/main" val="40684084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1717-8532-4FB2-9CAB-1B5C570ABBF4}"/>
              </a:ext>
            </a:extLst>
          </p:cNvPr>
          <p:cNvSpPr>
            <a:spLocks noGrp="1"/>
          </p:cNvSpPr>
          <p:nvPr>
            <p:ph type="title"/>
          </p:nvPr>
        </p:nvSpPr>
        <p:spPr>
          <a:xfrm>
            <a:off x="492539" y="327578"/>
            <a:ext cx="9792000" cy="432000"/>
          </a:xfrm>
        </p:spPr>
        <p:txBody>
          <a:bodyPr>
            <a:normAutofit fontScale="90000"/>
          </a:bodyPr>
          <a:lstStyle/>
          <a:p>
            <a:r>
              <a:rPr lang="en-US" dirty="0" err="1"/>
              <a:t>Folleto</a:t>
            </a:r>
            <a:r>
              <a:rPr lang="en-US" dirty="0"/>
              <a:t> 12</a:t>
            </a:r>
            <a:endParaRPr lang="x-none" dirty="0"/>
          </a:p>
        </p:txBody>
      </p:sp>
      <p:sp>
        <p:nvSpPr>
          <p:cNvPr id="4"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48760" y="976746"/>
            <a:ext cx="11047495" cy="4862946"/>
          </a:xfrm>
          <a:solidFill>
            <a:srgbClr val="D2EFFC"/>
          </a:solidFill>
        </p:spPr>
        <p:txBody>
          <a:bodyPr numCol="1"/>
          <a:lstStyle/>
          <a:p>
            <a:pPr marL="0" indent="0" algn="just">
              <a:lnSpc>
                <a:spcPct val="100000"/>
              </a:lnSpc>
              <a:spcBef>
                <a:spcPts val="0"/>
              </a:spcBef>
              <a:buClr>
                <a:schemeClr val="accent1">
                  <a:lumMod val="75000"/>
                </a:schemeClr>
              </a:buClr>
              <a:buNone/>
            </a:pPr>
            <a:r>
              <a:rPr lang="es-ES" sz="1800" b="1" dirty="0" err="1"/>
              <a:t>Heartsounds</a:t>
            </a:r>
            <a:r>
              <a:rPr lang="es-ES" sz="1800" b="1" dirty="0"/>
              <a:t> Uganda utiliza la creatividad para gestionar las necesidades de la puesta en marcha.</a:t>
            </a:r>
          </a:p>
          <a:p>
            <a:pPr marL="0" indent="0" algn="just">
              <a:lnSpc>
                <a:spcPct val="100000"/>
              </a:lnSpc>
              <a:spcBef>
                <a:spcPts val="0"/>
              </a:spcBef>
              <a:buClr>
                <a:schemeClr val="accent1">
                  <a:lumMod val="75000"/>
                </a:schemeClr>
              </a:buClr>
              <a:buNone/>
            </a:pPr>
            <a:endParaRPr lang="es-ES" sz="1800" b="1" dirty="0"/>
          </a:p>
          <a:p>
            <a:pPr marL="0" indent="0" algn="just">
              <a:lnSpc>
                <a:spcPct val="100000"/>
              </a:lnSpc>
              <a:spcBef>
                <a:spcPts val="0"/>
              </a:spcBef>
              <a:buClr>
                <a:schemeClr val="accent1">
                  <a:lumMod val="75000"/>
                </a:schemeClr>
              </a:buClr>
              <a:buNone/>
            </a:pPr>
            <a:r>
              <a:rPr lang="es-ES" sz="1800" dirty="0"/>
              <a:t>Cuando se fundó la NOUSPR, todos los miembros eran pobres y nadie tenía ingresos. Las primeras reuniones de la NOUSPR se llevaron a cabo bajo la sombra de los árboles o en porches. Nuestras reuniones se interrumpían a menudo por tormentas y la lluvia destruyó muchos de nuestros archivos. No teníamos papel, bolígrafos ni mesas. Seguir así durante más de un año, reuniéndonos en estas duras condiciones, fue suficiente para ganarnos la confianza de las autoridades locales, que nos ofrecieron el despacho de un miembro del personal que pasaba la mayor parte del tiempo en el campo. Se encontraba en el mismo edificio que el secretario ejecutivo de nuestro sector.</a:t>
            </a:r>
          </a:p>
          <a:p>
            <a:pPr marL="0" indent="0" algn="just">
              <a:lnSpc>
                <a:spcPct val="100000"/>
              </a:lnSpc>
              <a:spcBef>
                <a:spcPts val="0"/>
              </a:spcBef>
              <a:buClr>
                <a:schemeClr val="accent1">
                  <a:lumMod val="75000"/>
                </a:schemeClr>
              </a:buClr>
              <a:buNone/>
            </a:pPr>
            <a:r>
              <a:rPr lang="es-ES" sz="1800" dirty="0"/>
              <a:t>Con una dirección oficial, la NOUSPR cumplía los criterios de elegibilidad para identificarse como una organización de SVE (servicio de voluntariado en el extranjero), lo cual nos permitió reclutar a un voluntario internacional para ofrecer apoyo a nuestra organización y a su funcionamiento. Al principio, se produjo un acalorado debate sobre quién debería ocupar el puesto en la oficina. </a:t>
            </a:r>
          </a:p>
          <a:p>
            <a:pPr marL="0" indent="0" algn="just">
              <a:lnSpc>
                <a:spcPct val="100000"/>
              </a:lnSpc>
              <a:spcBef>
                <a:spcPts val="0"/>
              </a:spcBef>
              <a:buClr>
                <a:schemeClr val="accent1">
                  <a:lumMod val="75000"/>
                </a:schemeClr>
              </a:buClr>
              <a:buNone/>
            </a:pPr>
            <a:r>
              <a:rPr lang="es-ES" sz="1800" dirty="0"/>
              <a:t>Al final, decidimos que el voluntario debería ser quien ocupara la oficina, porque era el encargado de la planificación. El voluntario se instaló en la oficina y dedicaba la mitad de su tiempo a ayudarnos a recaudar fondos, así que pudimos alquilar una casa de cinco habitaciones, comprar muebles adecuados y ofrecer el salario de un año a tres miembros del personal, todo ello en solo 8 meses. </a:t>
            </a:r>
            <a:endParaRPr lang="es-ES" sz="1800" b="1" dirty="0"/>
          </a:p>
        </p:txBody>
      </p:sp>
      <p:sp>
        <p:nvSpPr>
          <p:cNvPr id="5" name="Text Placeholder 5">
            <a:extLst>
              <a:ext uri="{FF2B5EF4-FFF2-40B4-BE49-F238E27FC236}">
                <a16:creationId xmlns:a16="http://schemas.microsoft.com/office/drawing/2014/main" id="{67493817-145D-9D46-874B-CB603B283E02}"/>
              </a:ext>
            </a:extLst>
          </p:cNvPr>
          <p:cNvSpPr>
            <a:spLocks noGrp="1"/>
          </p:cNvSpPr>
          <p:nvPr>
            <p:ph type="body" sz="quarter" idx="13"/>
          </p:nvPr>
        </p:nvSpPr>
        <p:spPr>
          <a:xfrm>
            <a:off x="2265218" y="370667"/>
            <a:ext cx="9351818" cy="335915"/>
          </a:xfrm>
        </p:spPr>
        <p:txBody>
          <a:bodyPr/>
          <a:lstStyle/>
          <a:p>
            <a:pPr>
              <a:lnSpc>
                <a:spcPct val="100000"/>
              </a:lnSpc>
            </a:pPr>
            <a:r>
              <a:rPr lang="es-ES" sz="2000" dirty="0"/>
              <a:t>(NOUSPR) de Ruanda</a:t>
            </a:r>
            <a:endParaRPr lang="en-US" sz="2000" dirty="0"/>
          </a:p>
        </p:txBody>
      </p:sp>
    </p:spTree>
    <p:extLst>
      <p:ext uri="{BB962C8B-B14F-4D97-AF65-F5344CB8AC3E}">
        <p14:creationId xmlns:p14="http://schemas.microsoft.com/office/powerpoint/2010/main" val="335981925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1717-8532-4FB2-9CAB-1B5C570ABBF4}"/>
              </a:ext>
            </a:extLst>
          </p:cNvPr>
          <p:cNvSpPr>
            <a:spLocks noGrp="1"/>
          </p:cNvSpPr>
          <p:nvPr>
            <p:ph type="title"/>
          </p:nvPr>
        </p:nvSpPr>
        <p:spPr>
          <a:xfrm>
            <a:off x="492539" y="327578"/>
            <a:ext cx="9792000" cy="432000"/>
          </a:xfrm>
        </p:spPr>
        <p:txBody>
          <a:bodyPr>
            <a:normAutofit fontScale="90000"/>
          </a:bodyPr>
          <a:lstStyle/>
          <a:p>
            <a:r>
              <a:rPr lang="en-US" dirty="0" err="1"/>
              <a:t>Folleto</a:t>
            </a:r>
            <a:r>
              <a:rPr lang="en-US" dirty="0"/>
              <a:t> 12</a:t>
            </a:r>
            <a:endParaRPr lang="x-none" dirty="0"/>
          </a:p>
        </p:txBody>
      </p:sp>
      <p:sp>
        <p:nvSpPr>
          <p:cNvPr id="4"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48760" y="976746"/>
            <a:ext cx="11047495" cy="4862946"/>
          </a:xfrm>
          <a:solidFill>
            <a:srgbClr val="D2EFFC"/>
          </a:solidFill>
        </p:spPr>
        <p:txBody>
          <a:bodyPr numCol="1"/>
          <a:lstStyle/>
          <a:p>
            <a:pPr marL="0" indent="0" algn="just">
              <a:lnSpc>
                <a:spcPct val="100000"/>
              </a:lnSpc>
              <a:spcBef>
                <a:spcPts val="0"/>
              </a:spcBef>
              <a:buClr>
                <a:schemeClr val="accent1">
                  <a:lumMod val="75000"/>
                </a:schemeClr>
              </a:buClr>
              <a:buNone/>
            </a:pPr>
            <a:r>
              <a:rPr lang="es-ES" sz="1800" b="1" dirty="0"/>
              <a:t>Sam </a:t>
            </a:r>
            <a:r>
              <a:rPr lang="es-ES" sz="1800" b="1" dirty="0" err="1"/>
              <a:t>Badege</a:t>
            </a:r>
            <a:r>
              <a:rPr lang="es-ES" sz="1800" b="1" dirty="0"/>
              <a:t> habla sobre cómo la Organización Nacional de Usuarios y Supervivientes de Psiquiatría (NOUSPR) de Ruanda pudo recaudar fondos.</a:t>
            </a:r>
          </a:p>
          <a:p>
            <a:pPr marL="0" indent="0" algn="just">
              <a:lnSpc>
                <a:spcPct val="100000"/>
              </a:lnSpc>
              <a:spcBef>
                <a:spcPts val="0"/>
              </a:spcBef>
              <a:buClr>
                <a:schemeClr val="accent1">
                  <a:lumMod val="75000"/>
                </a:schemeClr>
              </a:buClr>
              <a:buNone/>
            </a:pPr>
            <a:r>
              <a:rPr lang="es-ES" sz="1700" dirty="0" err="1"/>
              <a:t>Heartsounds</a:t>
            </a:r>
            <a:r>
              <a:rPr lang="es-ES" sz="1700" dirty="0"/>
              <a:t> se fundó en 2008 gracias a la colaboración entre personas usuarias y profesionales de salud mental de Uganda y el Reino Unido. La organización está dirigida por personas con discapacidad psicosocial y el objetivo de los programas y proyectos es minimizar los efectos negativos sociales, culturales y económicos que sufren las personas con discapacidad psicosocial. El fundador, Joseph </a:t>
            </a:r>
            <a:r>
              <a:rPr lang="es-ES" sz="1700" dirty="0" err="1"/>
              <a:t>Atukunda</a:t>
            </a:r>
            <a:r>
              <a:rPr lang="es-ES" sz="1700" dirty="0"/>
              <a:t>, describe el proceso de poner en marcha </a:t>
            </a:r>
            <a:r>
              <a:rPr lang="es-ES" sz="1700" dirty="0" err="1"/>
              <a:t>Heartsounds</a:t>
            </a:r>
            <a:r>
              <a:rPr lang="es-ES" sz="1700" dirty="0"/>
              <a:t> Uganda: </a:t>
            </a:r>
          </a:p>
          <a:p>
            <a:pPr marL="0" indent="0" algn="just">
              <a:lnSpc>
                <a:spcPct val="100000"/>
              </a:lnSpc>
              <a:spcBef>
                <a:spcPts val="0"/>
              </a:spcBef>
              <a:buClr>
                <a:schemeClr val="accent1">
                  <a:lumMod val="75000"/>
                </a:schemeClr>
              </a:buClr>
              <a:buNone/>
            </a:pPr>
            <a:r>
              <a:rPr lang="es-ES" sz="1700" dirty="0"/>
              <a:t>Primero cedí mi casa para que fuera el centro de recursos de la organización y todas nuestras reuniones iniciales se celebraron sin ningún coste. Después llamé a mis antiguos compañeros del Kings </a:t>
            </a:r>
            <a:r>
              <a:rPr lang="es-ES" sz="1700" dirty="0" err="1"/>
              <a:t>College</a:t>
            </a:r>
            <a:r>
              <a:rPr lang="es-ES" sz="1700" dirty="0"/>
              <a:t> </a:t>
            </a:r>
            <a:r>
              <a:rPr lang="es-ES" sz="1700" dirty="0" err="1"/>
              <a:t>Budo</a:t>
            </a:r>
            <a:r>
              <a:rPr lang="es-ES" sz="1700" dirty="0"/>
              <a:t> con quien debatía en un grupo de antiguos budistas de Yahoo! (llamado </a:t>
            </a:r>
            <a:r>
              <a:rPr lang="es-ES" sz="1700" dirty="0" err="1"/>
              <a:t>Kafunda</a:t>
            </a:r>
            <a:r>
              <a:rPr lang="es-ES" sz="1700" dirty="0"/>
              <a:t>, que significa «ayudar»). Los que estaban interesados me apoyaron moral y económicamente. La mayoría son profesionales en diversos campos y me asesoraron. Además, algunos donaron ordenadores para nuestro cibercafé, y otros donaron libros para nuestra biblioteca y dinero para costes operativos. </a:t>
            </a:r>
          </a:p>
          <a:p>
            <a:pPr marL="0" indent="0" algn="just">
              <a:lnSpc>
                <a:spcPct val="100000"/>
              </a:lnSpc>
              <a:spcBef>
                <a:spcPts val="0"/>
              </a:spcBef>
              <a:buClr>
                <a:schemeClr val="accent1">
                  <a:lumMod val="75000"/>
                </a:schemeClr>
              </a:buClr>
              <a:buNone/>
            </a:pPr>
            <a:r>
              <a:rPr lang="es-ES" sz="1700" dirty="0"/>
              <a:t>En 2010, la organización en la que trabajaba antes de dimitir para crear </a:t>
            </a:r>
            <a:r>
              <a:rPr lang="es-ES" sz="1700" dirty="0" err="1"/>
              <a:t>Heartsounds</a:t>
            </a:r>
            <a:r>
              <a:rPr lang="es-ES" sz="1700" dirty="0"/>
              <a:t> cerró en Uganda y me ofrecieron un pequeño asesoramiento que ayudó a cerrar el departamento de logística. Aproveché esta oportunidad para solicitar donaciones de muebles de oficina, teléfonos, una centralita PABX segura y ficheros viejos, además de otros pequeños artículos de material de oficina, tales como grapadoras, perforadoras, bandejas de oficina, etc. Estos artículos donados nos ayudaron muchísimo. Mientras tanto, nuestros amigos de Londres y otros amigos que hicimos en Gran Bretaña también nos ayudaron con las finanzas, ordenadores, cámaras, etc. Con una oficina plenamente equipada, empezamos a solicitar subvenciones y tuvimos éxito en muchas de ellas. </a:t>
            </a:r>
            <a:endParaRPr lang="es-ES" sz="1700" b="1" dirty="0"/>
          </a:p>
        </p:txBody>
      </p:sp>
      <p:sp>
        <p:nvSpPr>
          <p:cNvPr id="5" name="Text Placeholder 5">
            <a:extLst>
              <a:ext uri="{FF2B5EF4-FFF2-40B4-BE49-F238E27FC236}">
                <a16:creationId xmlns:a16="http://schemas.microsoft.com/office/drawing/2014/main" id="{67493817-145D-9D46-874B-CB603B283E02}"/>
              </a:ext>
            </a:extLst>
          </p:cNvPr>
          <p:cNvSpPr>
            <a:spLocks noGrp="1"/>
          </p:cNvSpPr>
          <p:nvPr>
            <p:ph type="body" sz="quarter" idx="13"/>
          </p:nvPr>
        </p:nvSpPr>
        <p:spPr>
          <a:xfrm>
            <a:off x="2265218" y="370667"/>
            <a:ext cx="9351818" cy="335915"/>
          </a:xfrm>
        </p:spPr>
        <p:txBody>
          <a:bodyPr/>
          <a:lstStyle/>
          <a:p>
            <a:pPr>
              <a:lnSpc>
                <a:spcPct val="100000"/>
              </a:lnSpc>
            </a:pPr>
            <a:r>
              <a:rPr lang="es-ES" sz="2000" dirty="0"/>
              <a:t>(NOUSPR) de Ruanda</a:t>
            </a:r>
            <a:endParaRPr lang="en-US" sz="2000" dirty="0"/>
          </a:p>
        </p:txBody>
      </p:sp>
    </p:spTree>
    <p:extLst>
      <p:ext uri="{BB962C8B-B14F-4D97-AF65-F5344CB8AC3E}">
        <p14:creationId xmlns:p14="http://schemas.microsoft.com/office/powerpoint/2010/main" val="936026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D11886-7BE6-4EF1-A47A-1272E70A4BB9}"/>
              </a:ext>
            </a:extLst>
          </p:cNvPr>
          <p:cNvSpPr>
            <a:spLocks noGrp="1"/>
          </p:cNvSpPr>
          <p:nvPr>
            <p:ph sz="quarter" idx="14"/>
          </p:nvPr>
        </p:nvSpPr>
        <p:spPr/>
        <p:txBody>
          <a:bodyPr/>
          <a:lstStyle/>
          <a:p>
            <a:pPr marL="0" indent="0">
              <a:buNone/>
            </a:pPr>
            <a:r>
              <a:rPr lang="es-ES" dirty="0"/>
              <a:t>En este vídeo se cuenta la historia de cómo un grupo de personas se unió, creció y favoreció el cambio: </a:t>
            </a:r>
          </a:p>
          <a:p>
            <a:pPr marL="0" indent="0">
              <a:buNone/>
            </a:pPr>
            <a:r>
              <a:rPr lang="es-ES" i="1" dirty="0" err="1"/>
              <a:t>This</a:t>
            </a:r>
            <a:r>
              <a:rPr lang="es-ES" i="1" dirty="0"/>
              <a:t> </a:t>
            </a:r>
            <a:r>
              <a:rPr lang="es-ES" i="1" dirty="0" err="1"/>
              <a:t>is</a:t>
            </a:r>
            <a:r>
              <a:rPr lang="es-ES" i="1" dirty="0"/>
              <a:t> </a:t>
            </a:r>
            <a:r>
              <a:rPr lang="es-ES" i="1" dirty="0" err="1"/>
              <a:t>the</a:t>
            </a:r>
            <a:r>
              <a:rPr lang="es-ES" i="1" dirty="0"/>
              <a:t> </a:t>
            </a:r>
            <a:r>
              <a:rPr lang="es-ES" i="1" dirty="0" err="1"/>
              <a:t>Story</a:t>
            </a:r>
            <a:r>
              <a:rPr lang="es-ES" i="1" dirty="0"/>
              <a:t> of a Civil </a:t>
            </a:r>
            <a:r>
              <a:rPr lang="es-ES" i="1" dirty="0" err="1"/>
              <a:t>Rights</a:t>
            </a:r>
            <a:r>
              <a:rPr lang="es-ES" i="1" dirty="0"/>
              <a:t> </a:t>
            </a:r>
            <a:r>
              <a:rPr lang="es-ES" i="1" dirty="0" err="1"/>
              <a:t>Movement</a:t>
            </a:r>
            <a:r>
              <a:rPr lang="es-ES" i="1" dirty="0"/>
              <a:t>. </a:t>
            </a:r>
            <a:r>
              <a:rPr lang="es-ES" i="1" dirty="0" err="1"/>
              <a:t>Inclusion</a:t>
            </a:r>
            <a:r>
              <a:rPr lang="es-ES" i="1" dirty="0"/>
              <a:t> </a:t>
            </a:r>
            <a:r>
              <a:rPr lang="es-ES" dirty="0"/>
              <a:t>BC, Canadá </a:t>
            </a:r>
            <a:r>
              <a:rPr lang="es-ES" dirty="0">
                <a:hlinkClick r:id="rId3"/>
              </a:rPr>
              <a:t>https://youtu.be/bGb70PoiXDk</a:t>
            </a:r>
            <a:r>
              <a:rPr lang="es-ES" dirty="0"/>
              <a:t> </a:t>
            </a:r>
            <a:endParaRPr lang="en-GB" dirty="0"/>
          </a:p>
        </p:txBody>
      </p:sp>
      <p:sp>
        <p:nvSpPr>
          <p:cNvPr id="2" name="Title 1">
            <a:extLst>
              <a:ext uri="{FF2B5EF4-FFF2-40B4-BE49-F238E27FC236}">
                <a16:creationId xmlns:a16="http://schemas.microsoft.com/office/drawing/2014/main" id="{5F9B70F3-02B0-49E6-9127-45090E2ADB40}"/>
              </a:ext>
            </a:extLst>
          </p:cNvPr>
          <p:cNvSpPr>
            <a:spLocks noGrp="1"/>
          </p:cNvSpPr>
          <p:nvPr>
            <p:ph type="title"/>
          </p:nvPr>
        </p:nvSpPr>
        <p:spPr/>
        <p:txBody>
          <a:bodyPr/>
          <a:lstStyle/>
          <a:p>
            <a:r>
              <a:rPr lang="en-GB" dirty="0"/>
              <a:t>3. </a:t>
            </a:r>
            <a:r>
              <a:rPr lang="es-ES" dirty="0"/>
              <a:t>Crear una organización de la sociedad civil - 2</a:t>
            </a:r>
            <a:endParaRPr lang="x-none" dirty="0"/>
          </a:p>
        </p:txBody>
      </p:sp>
    </p:spTree>
    <p:extLst>
      <p:ext uri="{BB962C8B-B14F-4D97-AF65-F5344CB8AC3E}">
        <p14:creationId xmlns:p14="http://schemas.microsoft.com/office/powerpoint/2010/main" val="262458565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1717-8532-4FB2-9CAB-1B5C570ABBF4}"/>
              </a:ext>
            </a:extLst>
          </p:cNvPr>
          <p:cNvSpPr>
            <a:spLocks noGrp="1"/>
          </p:cNvSpPr>
          <p:nvPr>
            <p:ph type="title"/>
          </p:nvPr>
        </p:nvSpPr>
        <p:spPr>
          <a:xfrm>
            <a:off x="492539" y="327578"/>
            <a:ext cx="9792000" cy="432000"/>
          </a:xfrm>
        </p:spPr>
        <p:txBody>
          <a:bodyPr>
            <a:normAutofit fontScale="90000"/>
          </a:bodyPr>
          <a:lstStyle/>
          <a:p>
            <a:r>
              <a:rPr lang="en-US" dirty="0" err="1"/>
              <a:t>Folleto</a:t>
            </a:r>
            <a:r>
              <a:rPr lang="en-US" dirty="0"/>
              <a:t> 13</a:t>
            </a:r>
            <a:endParaRPr lang="x-none" dirty="0"/>
          </a:p>
        </p:txBody>
      </p:sp>
      <p:sp>
        <p:nvSpPr>
          <p:cNvPr id="4"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48760" y="976746"/>
            <a:ext cx="11047495" cy="4862946"/>
          </a:xfrm>
          <a:solidFill>
            <a:srgbClr val="D2EFFC"/>
          </a:solidFill>
        </p:spPr>
        <p:txBody>
          <a:bodyPr numCol="1"/>
          <a:lstStyle/>
          <a:p>
            <a:pPr marL="0" indent="0" algn="just">
              <a:lnSpc>
                <a:spcPct val="100000"/>
              </a:lnSpc>
              <a:spcBef>
                <a:spcPts val="0"/>
              </a:spcBef>
              <a:buClr>
                <a:schemeClr val="accent1">
                  <a:lumMod val="75000"/>
                </a:schemeClr>
              </a:buClr>
              <a:buNone/>
            </a:pPr>
            <a:r>
              <a:rPr lang="es-ES" sz="2000" b="1" dirty="0"/>
              <a:t>La </a:t>
            </a:r>
            <a:r>
              <a:rPr lang="es-ES" sz="2000" b="1" dirty="0" err="1"/>
              <a:t>Autistic</a:t>
            </a:r>
            <a:r>
              <a:rPr lang="es-ES" sz="2000" b="1" dirty="0"/>
              <a:t> </a:t>
            </a:r>
            <a:r>
              <a:rPr lang="es-ES" sz="2000" b="1" dirty="0" err="1"/>
              <a:t>Self</a:t>
            </a:r>
            <a:r>
              <a:rPr lang="es-ES" sz="2000" b="1" dirty="0"/>
              <a:t> </a:t>
            </a:r>
            <a:r>
              <a:rPr lang="es-ES" sz="2000" b="1" dirty="0" err="1"/>
              <a:t>Advocacy</a:t>
            </a:r>
            <a:r>
              <a:rPr lang="es-ES" sz="2000" b="1" dirty="0"/>
              <a:t> Network utiliza la defensa electrónica para promover su misión.</a:t>
            </a:r>
          </a:p>
          <a:p>
            <a:pPr marL="0" indent="0" algn="just">
              <a:lnSpc>
                <a:spcPct val="100000"/>
              </a:lnSpc>
              <a:spcBef>
                <a:spcPts val="0"/>
              </a:spcBef>
              <a:buClr>
                <a:schemeClr val="accent1">
                  <a:lumMod val="75000"/>
                </a:schemeClr>
              </a:buClr>
              <a:buNone/>
            </a:pPr>
            <a:endParaRPr lang="es-ES" sz="2000" b="1" dirty="0"/>
          </a:p>
          <a:p>
            <a:pPr marL="0" indent="0" algn="just">
              <a:lnSpc>
                <a:spcPct val="100000"/>
              </a:lnSpc>
              <a:spcBef>
                <a:spcPts val="0"/>
              </a:spcBef>
              <a:buClr>
                <a:schemeClr val="accent1">
                  <a:lumMod val="75000"/>
                </a:schemeClr>
              </a:buClr>
              <a:buNone/>
            </a:pPr>
            <a:r>
              <a:rPr lang="es-ES" sz="1800" dirty="0"/>
              <a:t>La </a:t>
            </a:r>
            <a:r>
              <a:rPr lang="es-ES" sz="1800" dirty="0" err="1"/>
              <a:t>Autistic</a:t>
            </a:r>
            <a:r>
              <a:rPr lang="es-ES" sz="1800" dirty="0"/>
              <a:t> </a:t>
            </a:r>
            <a:r>
              <a:rPr lang="es-ES" sz="1800" dirty="0" err="1"/>
              <a:t>Self</a:t>
            </a:r>
            <a:r>
              <a:rPr lang="es-ES" sz="1800" dirty="0"/>
              <a:t> </a:t>
            </a:r>
            <a:r>
              <a:rPr lang="es-ES" sz="1800" dirty="0" err="1"/>
              <a:t>Advocacy</a:t>
            </a:r>
            <a:r>
              <a:rPr lang="es-ES" sz="1800" dirty="0"/>
              <a:t> Network (ASAN) es una organización sin ánimo de lucro dirigida por y destinada a las personas con autismo. La ASAN defiende los problemas relacionados con el autismo y con otras discapacidades. Tiene el objetivo de asegurar la participación significativa de las personas con autismo en la política a todos los niveles, promover una cultura de inclusión y respeto para todo el mundo, hacer cumplir los derechos de las personas con autismo para que tengan las mismas oportunidades en la escuela y el trabajo, y mejorar los fondos para los servicios y apoyos comunitarios, junto con la investigación sobre cuál es la mejor manera de proporcionarlos.</a:t>
            </a:r>
          </a:p>
          <a:p>
            <a:pPr marL="0" indent="0" algn="just">
              <a:lnSpc>
                <a:spcPct val="100000"/>
              </a:lnSpc>
              <a:spcBef>
                <a:spcPts val="0"/>
              </a:spcBef>
              <a:buClr>
                <a:schemeClr val="accent1">
                  <a:lumMod val="75000"/>
                </a:schemeClr>
              </a:buClr>
              <a:buNone/>
            </a:pPr>
            <a:endParaRPr lang="es-ES" sz="1800" dirty="0"/>
          </a:p>
          <a:p>
            <a:pPr marL="0" indent="0" algn="just">
              <a:lnSpc>
                <a:spcPct val="100000"/>
              </a:lnSpc>
              <a:spcBef>
                <a:spcPts val="0"/>
              </a:spcBef>
              <a:buClr>
                <a:schemeClr val="accent1">
                  <a:lumMod val="75000"/>
                </a:schemeClr>
              </a:buClr>
              <a:buNone/>
            </a:pPr>
            <a:r>
              <a:rPr lang="es-ES" sz="1800" dirty="0"/>
              <a:t>En la ASAN se utilizan varias plataformas de redes </a:t>
            </a:r>
          </a:p>
          <a:p>
            <a:pPr marL="0" indent="0" algn="just">
              <a:lnSpc>
                <a:spcPct val="100000"/>
              </a:lnSpc>
              <a:spcBef>
                <a:spcPts val="0"/>
              </a:spcBef>
              <a:buClr>
                <a:schemeClr val="accent1">
                  <a:lumMod val="75000"/>
                </a:schemeClr>
              </a:buClr>
              <a:buNone/>
            </a:pPr>
            <a:r>
              <a:rPr lang="es-ES" sz="1800" dirty="0"/>
              <a:t>sociales como Facebook, Instagram, Twitter, YouTube, </a:t>
            </a:r>
          </a:p>
          <a:p>
            <a:pPr marL="0" indent="0" algn="just">
              <a:lnSpc>
                <a:spcPct val="100000"/>
              </a:lnSpc>
              <a:spcBef>
                <a:spcPts val="0"/>
              </a:spcBef>
              <a:buClr>
                <a:schemeClr val="accent1">
                  <a:lumMod val="75000"/>
                </a:schemeClr>
              </a:buClr>
              <a:buNone/>
            </a:pPr>
            <a:r>
              <a:rPr lang="es-ES" sz="1800" dirty="0"/>
              <a:t>Tumblr, Pinterest, </a:t>
            </a:r>
            <a:r>
              <a:rPr lang="es-ES" sz="1800" dirty="0" err="1"/>
              <a:t>Flickr</a:t>
            </a:r>
            <a:r>
              <a:rPr lang="es-ES" sz="1800" dirty="0"/>
              <a:t>, Google Plus y LinkedIn para</a:t>
            </a:r>
          </a:p>
          <a:p>
            <a:pPr marL="0" indent="0" algn="just">
              <a:lnSpc>
                <a:spcPct val="100000"/>
              </a:lnSpc>
              <a:spcBef>
                <a:spcPts val="0"/>
              </a:spcBef>
              <a:buClr>
                <a:schemeClr val="accent1">
                  <a:lumMod val="75000"/>
                </a:schemeClr>
              </a:buClr>
              <a:buNone/>
            </a:pPr>
            <a:r>
              <a:rPr lang="es-ES" sz="1800" dirty="0"/>
              <a:t> promoverse su misión y objetivos, además de defender, </a:t>
            </a:r>
          </a:p>
          <a:p>
            <a:pPr marL="0" indent="0" algn="just">
              <a:lnSpc>
                <a:spcPct val="100000"/>
              </a:lnSpc>
              <a:spcBef>
                <a:spcPts val="0"/>
              </a:spcBef>
              <a:buClr>
                <a:schemeClr val="accent1">
                  <a:lumMod val="75000"/>
                </a:schemeClr>
              </a:buClr>
              <a:buNone/>
            </a:pPr>
            <a:r>
              <a:rPr lang="es-ES" sz="1800" dirty="0"/>
              <a:t>recaudar fondos, promover eventos, y divulgar </a:t>
            </a:r>
          </a:p>
          <a:p>
            <a:pPr marL="0" indent="0" algn="just">
              <a:lnSpc>
                <a:spcPct val="100000"/>
              </a:lnSpc>
              <a:spcBef>
                <a:spcPts val="0"/>
              </a:spcBef>
              <a:buClr>
                <a:schemeClr val="accent1">
                  <a:lumMod val="75000"/>
                </a:schemeClr>
              </a:buClr>
              <a:buNone/>
            </a:pPr>
            <a:r>
              <a:rPr lang="es-ES" sz="1800" dirty="0"/>
              <a:t>información importante y recursos</a:t>
            </a:r>
          </a:p>
          <a:p>
            <a:pPr marL="0" indent="0" algn="just">
              <a:lnSpc>
                <a:spcPct val="100000"/>
              </a:lnSpc>
              <a:spcBef>
                <a:spcPts val="0"/>
              </a:spcBef>
              <a:buClr>
                <a:schemeClr val="accent1">
                  <a:lumMod val="75000"/>
                </a:schemeClr>
              </a:buClr>
              <a:buNone/>
            </a:pPr>
            <a:endParaRPr lang="es-ES" sz="1800" dirty="0"/>
          </a:p>
          <a:p>
            <a:pPr marL="0" indent="0" algn="just">
              <a:lnSpc>
                <a:spcPct val="100000"/>
              </a:lnSpc>
              <a:spcBef>
                <a:spcPts val="0"/>
              </a:spcBef>
              <a:buClr>
                <a:schemeClr val="accent1">
                  <a:lumMod val="75000"/>
                </a:schemeClr>
              </a:buClr>
              <a:buNone/>
            </a:pPr>
            <a:r>
              <a:rPr lang="es-ES" sz="1800" dirty="0"/>
              <a:t>Para más información, consultar: </a:t>
            </a:r>
            <a:r>
              <a:rPr lang="es-ES" sz="1800" dirty="0">
                <a:hlinkClick r:id="rId3"/>
              </a:rPr>
              <a:t>http://autisticadvocacy.org</a:t>
            </a:r>
            <a:r>
              <a:rPr lang="es-ES" sz="1800" dirty="0"/>
              <a:t> </a:t>
            </a:r>
            <a:endParaRPr lang="es-ES" sz="1800" b="1" dirty="0"/>
          </a:p>
        </p:txBody>
      </p:sp>
      <p:sp>
        <p:nvSpPr>
          <p:cNvPr id="5" name="Text Placeholder 5">
            <a:extLst>
              <a:ext uri="{FF2B5EF4-FFF2-40B4-BE49-F238E27FC236}">
                <a16:creationId xmlns:a16="http://schemas.microsoft.com/office/drawing/2014/main" id="{67493817-145D-9D46-874B-CB603B283E02}"/>
              </a:ext>
            </a:extLst>
          </p:cNvPr>
          <p:cNvSpPr>
            <a:spLocks noGrp="1"/>
          </p:cNvSpPr>
          <p:nvPr>
            <p:ph type="body" sz="quarter" idx="13"/>
          </p:nvPr>
        </p:nvSpPr>
        <p:spPr>
          <a:xfrm>
            <a:off x="2265218" y="370667"/>
            <a:ext cx="9351818" cy="335915"/>
          </a:xfrm>
        </p:spPr>
        <p:txBody>
          <a:bodyPr/>
          <a:lstStyle/>
          <a:p>
            <a:pPr>
              <a:lnSpc>
                <a:spcPct val="100000"/>
              </a:lnSpc>
            </a:pPr>
            <a:r>
              <a:rPr lang="en-US" sz="2000" dirty="0"/>
              <a:t>Autistic Self Advocacy Network</a:t>
            </a:r>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236" t="44034" r="62305" b="46591"/>
          <a:stretch/>
        </p:blipFill>
        <p:spPr bwMode="auto">
          <a:xfrm>
            <a:off x="6980802" y="3616036"/>
            <a:ext cx="4126137" cy="1745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113754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1717-8532-4FB2-9CAB-1B5C570ABBF4}"/>
              </a:ext>
            </a:extLst>
          </p:cNvPr>
          <p:cNvSpPr>
            <a:spLocks noGrp="1"/>
          </p:cNvSpPr>
          <p:nvPr>
            <p:ph type="title"/>
          </p:nvPr>
        </p:nvSpPr>
        <p:spPr>
          <a:xfrm>
            <a:off x="492539" y="327578"/>
            <a:ext cx="9792000" cy="432000"/>
          </a:xfrm>
        </p:spPr>
        <p:txBody>
          <a:bodyPr>
            <a:normAutofit fontScale="90000"/>
          </a:bodyPr>
          <a:lstStyle/>
          <a:p>
            <a:r>
              <a:rPr lang="en-US" dirty="0" err="1"/>
              <a:t>Folleto</a:t>
            </a:r>
            <a:r>
              <a:rPr lang="en-US" dirty="0"/>
              <a:t> 13</a:t>
            </a:r>
            <a:endParaRPr lang="x-none" dirty="0"/>
          </a:p>
        </p:txBody>
      </p:sp>
      <p:sp>
        <p:nvSpPr>
          <p:cNvPr id="4"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48760" y="976746"/>
            <a:ext cx="11047495" cy="4447309"/>
          </a:xfrm>
          <a:solidFill>
            <a:srgbClr val="D2EFFC"/>
          </a:solidFill>
        </p:spPr>
        <p:txBody>
          <a:bodyPr numCol="1"/>
          <a:lstStyle/>
          <a:p>
            <a:pPr marL="0" indent="0" algn="just">
              <a:lnSpc>
                <a:spcPct val="100000"/>
              </a:lnSpc>
              <a:spcBef>
                <a:spcPts val="0"/>
              </a:spcBef>
              <a:buClr>
                <a:schemeClr val="accent1">
                  <a:lumMod val="75000"/>
                </a:schemeClr>
              </a:buClr>
              <a:buNone/>
            </a:pPr>
            <a:endParaRPr lang="es-ES" sz="1800" b="1" dirty="0"/>
          </a:p>
        </p:txBody>
      </p:sp>
      <p:sp>
        <p:nvSpPr>
          <p:cNvPr id="5" name="Text Placeholder 5">
            <a:extLst>
              <a:ext uri="{FF2B5EF4-FFF2-40B4-BE49-F238E27FC236}">
                <a16:creationId xmlns:a16="http://schemas.microsoft.com/office/drawing/2014/main" id="{67493817-145D-9D46-874B-CB603B283E02}"/>
              </a:ext>
            </a:extLst>
          </p:cNvPr>
          <p:cNvSpPr>
            <a:spLocks noGrp="1"/>
          </p:cNvSpPr>
          <p:nvPr>
            <p:ph type="body" sz="quarter" idx="13"/>
          </p:nvPr>
        </p:nvSpPr>
        <p:spPr>
          <a:xfrm>
            <a:off x="2265218" y="370667"/>
            <a:ext cx="9351818" cy="335915"/>
          </a:xfrm>
        </p:spPr>
        <p:txBody>
          <a:bodyPr/>
          <a:lstStyle/>
          <a:p>
            <a:pPr>
              <a:lnSpc>
                <a:spcPct val="100000"/>
              </a:lnSpc>
            </a:pPr>
            <a:r>
              <a:rPr lang="en-US" sz="2000" dirty="0"/>
              <a:t>Autistic Self Advocacy Network</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307" t="57651" r="66789" b="22036"/>
          <a:stretch/>
        </p:blipFill>
        <p:spPr bwMode="auto">
          <a:xfrm>
            <a:off x="644237" y="1600199"/>
            <a:ext cx="5334762" cy="2660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465" t="32102" r="66938" b="41762"/>
          <a:stretch/>
        </p:blipFill>
        <p:spPr bwMode="auto">
          <a:xfrm>
            <a:off x="5978999" y="1340425"/>
            <a:ext cx="5687670" cy="3397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556279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p:txBody>
          <a:bodyPr/>
          <a:lstStyle/>
          <a:p>
            <a:fld id="{04260D4A-DEC1-45DD-8AB2-A3349BAAA59E}" type="slidenum">
              <a:rPr lang="en-US" smtClean="0"/>
              <a:pPr/>
              <a:t>112</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p:txBody>
          <a:bodyPr/>
          <a:lstStyle/>
          <a:p>
            <a:r>
              <a:rPr lang="en-US" dirty="0" err="1"/>
              <a:t>Reconocimientos</a:t>
            </a:r>
            <a:endParaRPr lang="en-US" dirty="0"/>
          </a:p>
        </p:txBody>
      </p:sp>
    </p:spTree>
    <p:extLst>
      <p:ext uri="{BB962C8B-B14F-4D97-AF65-F5344CB8AC3E}">
        <p14:creationId xmlns:p14="http://schemas.microsoft.com/office/powerpoint/2010/main" val="3471903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E70801E-A3A5-2E44-92DD-EF6823E8E773}"/>
              </a:ext>
            </a:extLst>
          </p:cNvPr>
          <p:cNvSpPr>
            <a:spLocks noGrp="1"/>
          </p:cNvSpPr>
          <p:nvPr>
            <p:ph type="body" sz="quarter" idx="13"/>
          </p:nvPr>
        </p:nvSpPr>
        <p:spPr/>
        <p:txBody>
          <a:bodyPr/>
          <a:lstStyle/>
          <a:p>
            <a:r>
              <a:rPr lang="es-ES" dirty="0"/>
              <a:t>Determinar quiénes son los miembros de la organización</a:t>
            </a:r>
            <a:endParaRPr lang="en-GB" dirty="0"/>
          </a:p>
        </p:txBody>
      </p:sp>
      <p:sp>
        <p:nvSpPr>
          <p:cNvPr id="3" name="Content Placeholder 2">
            <a:extLst>
              <a:ext uri="{FF2B5EF4-FFF2-40B4-BE49-F238E27FC236}">
                <a16:creationId xmlns:a16="http://schemas.microsoft.com/office/drawing/2014/main" id="{6D78CE4C-DA50-4CA1-A716-1639892101FD}"/>
              </a:ext>
            </a:extLst>
          </p:cNvPr>
          <p:cNvSpPr>
            <a:spLocks noGrp="1"/>
          </p:cNvSpPr>
          <p:nvPr>
            <p:ph sz="quarter" idx="14"/>
          </p:nvPr>
        </p:nvSpPr>
        <p:spPr>
          <a:xfrm>
            <a:off x="507195" y="1445870"/>
            <a:ext cx="11174412" cy="4643203"/>
          </a:xfrm>
        </p:spPr>
        <p:txBody>
          <a:bodyPr>
            <a:noAutofit/>
          </a:bodyPr>
          <a:lstStyle/>
          <a:p>
            <a:pPr algn="just">
              <a:lnSpc>
                <a:spcPct val="100000"/>
              </a:lnSpc>
              <a:spcBef>
                <a:spcPts val="500"/>
              </a:spcBef>
              <a:buClr>
                <a:schemeClr val="accent1">
                  <a:lumMod val="75000"/>
                </a:schemeClr>
              </a:buClr>
            </a:pPr>
            <a:r>
              <a:rPr lang="es-ES" sz="1900" dirty="0"/>
              <a:t>Se debe definir claramente a qué personas pretende beneficiar la organización, además de quiénes pueden ser miembros</a:t>
            </a:r>
            <a:r>
              <a:rPr lang="en-GB" sz="1900" dirty="0"/>
              <a:t>. </a:t>
            </a:r>
          </a:p>
          <a:p>
            <a:pPr algn="just">
              <a:lnSpc>
                <a:spcPct val="100000"/>
              </a:lnSpc>
              <a:spcBef>
                <a:spcPts val="500"/>
              </a:spcBef>
              <a:buClr>
                <a:schemeClr val="accent1">
                  <a:lumMod val="75000"/>
                </a:schemeClr>
              </a:buClr>
            </a:pPr>
            <a:r>
              <a:rPr lang="es-ES" sz="1900" dirty="0"/>
              <a:t>La afiliación puede ser abierta a todas las personas con experiencias vividas, familias y cuidadores, profesionales y defensores, o también se podría restringir a solo uno de estos grupos</a:t>
            </a:r>
            <a:r>
              <a:rPr lang="en-GB" sz="1900" dirty="0"/>
              <a:t>. </a:t>
            </a:r>
            <a:endParaRPr lang="x-none" sz="1900" dirty="0"/>
          </a:p>
          <a:p>
            <a:pPr algn="just">
              <a:lnSpc>
                <a:spcPct val="100000"/>
              </a:lnSpc>
              <a:spcBef>
                <a:spcPts val="500"/>
              </a:spcBef>
              <a:buClr>
                <a:schemeClr val="accent1">
                  <a:lumMod val="75000"/>
                </a:schemeClr>
              </a:buClr>
            </a:pPr>
            <a:r>
              <a:rPr lang="es-ES" sz="1900" dirty="0"/>
              <a:t>Cuando el número de miembros se basa únicamente en el deseo de promover y defender una causa</a:t>
            </a:r>
            <a:r>
              <a:rPr lang="en-GB" sz="1900" dirty="0"/>
              <a:t>, </a:t>
            </a:r>
            <a:r>
              <a:rPr lang="es-ES" sz="1900" dirty="0"/>
              <a:t>el objetivo debe centrarse en atraer a un gran número de miembros</a:t>
            </a:r>
            <a:r>
              <a:rPr lang="en-GB" sz="1900" dirty="0"/>
              <a:t>.</a:t>
            </a:r>
          </a:p>
          <a:p>
            <a:pPr lvl="0" algn="just">
              <a:lnSpc>
                <a:spcPct val="100000"/>
              </a:lnSpc>
              <a:spcBef>
                <a:spcPts val="500"/>
              </a:spcBef>
              <a:buClr>
                <a:schemeClr val="accent1">
                  <a:lumMod val="75000"/>
                </a:schemeClr>
              </a:buClr>
            </a:pPr>
            <a:r>
              <a:rPr lang="es-ES" sz="1900" dirty="0"/>
              <a:t>La auto-representación y el liderazgo de las personas con discapacidad son fundamentales. Esto es especialmente importante en el caso de las personas con discapacidad psicosocial, intelectual o cognitiva que han sufrido que otras personas hablaran por ellas a menudo</a:t>
            </a:r>
            <a:r>
              <a:rPr lang="en-US" sz="1900" dirty="0"/>
              <a:t>. </a:t>
            </a:r>
            <a:endParaRPr lang="en-GB" sz="1900" dirty="0"/>
          </a:p>
          <a:p>
            <a:pPr lvl="0" algn="just">
              <a:lnSpc>
                <a:spcPct val="100000"/>
              </a:lnSpc>
              <a:spcBef>
                <a:spcPts val="500"/>
              </a:spcBef>
              <a:buClr>
                <a:schemeClr val="accent1">
                  <a:lumMod val="75000"/>
                </a:schemeClr>
              </a:buClr>
            </a:pPr>
            <a:r>
              <a:rPr lang="es-ES" sz="1900" dirty="0"/>
              <a:t>Las personas con discapacidad podrían ver la necesidad de organizarse y defenderse en otra organización.</a:t>
            </a:r>
            <a:endParaRPr lang="x-none" sz="1900" dirty="0"/>
          </a:p>
          <a:p>
            <a:pPr lvl="0" algn="just">
              <a:lnSpc>
                <a:spcPct val="100000"/>
              </a:lnSpc>
              <a:spcBef>
                <a:spcPts val="500"/>
              </a:spcBef>
              <a:buClr>
                <a:schemeClr val="accent1">
                  <a:lumMod val="75000"/>
                </a:schemeClr>
              </a:buClr>
            </a:pPr>
            <a:r>
              <a:rPr lang="es-ES" sz="1900" dirty="0"/>
              <a:t>Dado que una organización evoluciona con el tiempo, lo mismo podría suceder con su visión, objetivos y acciones, lo cual, a su vez, repercutirá en los miembros del grupo</a:t>
            </a:r>
            <a:r>
              <a:rPr lang="en-GB" sz="1900" dirty="0"/>
              <a:t>. </a:t>
            </a:r>
          </a:p>
          <a:p>
            <a:pPr lvl="0" algn="just">
              <a:lnSpc>
                <a:spcPct val="100000"/>
              </a:lnSpc>
              <a:spcBef>
                <a:spcPts val="500"/>
              </a:spcBef>
              <a:buClr>
                <a:schemeClr val="accent1">
                  <a:lumMod val="75000"/>
                </a:schemeClr>
              </a:buClr>
            </a:pPr>
            <a:r>
              <a:rPr lang="es-ES" sz="1900" dirty="0"/>
              <a:t>Los miembros tienen un papel esencial en la promoción y el mantenimiento de una organización, además de llevar a cabo las actividades para cumplir sus objetivos.</a:t>
            </a:r>
            <a:r>
              <a:rPr lang="en-GB" sz="1900" dirty="0"/>
              <a:t> </a:t>
            </a:r>
            <a:endParaRPr lang="x-none" sz="1900" dirty="0"/>
          </a:p>
        </p:txBody>
      </p:sp>
      <p:sp>
        <p:nvSpPr>
          <p:cNvPr id="2" name="Title 1">
            <a:extLst>
              <a:ext uri="{FF2B5EF4-FFF2-40B4-BE49-F238E27FC236}">
                <a16:creationId xmlns:a16="http://schemas.microsoft.com/office/drawing/2014/main" id="{54AAD99F-55AD-4FB2-8BA3-1D1B94C370CA}"/>
              </a:ext>
            </a:extLst>
          </p:cNvPr>
          <p:cNvSpPr>
            <a:spLocks noGrp="1"/>
          </p:cNvSpPr>
          <p:nvPr>
            <p:ph type="title"/>
          </p:nvPr>
        </p:nvSpPr>
        <p:spPr/>
        <p:txBody>
          <a:bodyPr/>
          <a:lstStyle/>
          <a:p>
            <a:r>
              <a:rPr lang="en-GB" dirty="0"/>
              <a:t>3. </a:t>
            </a:r>
            <a:r>
              <a:rPr lang="es-ES" dirty="0"/>
              <a:t>Crear una organización de la sociedad civil - 3 </a:t>
            </a:r>
            <a:endParaRPr lang="x-none" dirty="0"/>
          </a:p>
        </p:txBody>
      </p:sp>
    </p:spTree>
    <p:extLst>
      <p:ext uri="{BB962C8B-B14F-4D97-AF65-F5344CB8AC3E}">
        <p14:creationId xmlns:p14="http://schemas.microsoft.com/office/powerpoint/2010/main" val="2799332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864AB-E003-4187-885B-39AAD0F567B4}"/>
              </a:ext>
            </a:extLst>
          </p:cNvPr>
          <p:cNvSpPr>
            <a:spLocks noGrp="1"/>
          </p:cNvSpPr>
          <p:nvPr>
            <p:ph type="title"/>
          </p:nvPr>
        </p:nvSpPr>
        <p:spPr/>
        <p:txBody>
          <a:bodyPr/>
          <a:lstStyle/>
          <a:p>
            <a:r>
              <a:rPr lang="en-GB" dirty="0"/>
              <a:t>3. </a:t>
            </a:r>
            <a:r>
              <a:rPr lang="es-ES" dirty="0"/>
              <a:t>Crear una organización de la sociedad civil - 4 </a:t>
            </a:r>
            <a:endParaRPr lang="x-none" dirty="0"/>
          </a:p>
        </p:txBody>
      </p:sp>
      <p:sp>
        <p:nvSpPr>
          <p:cNvPr id="8" name="Content Placeholder 7">
            <a:extLst>
              <a:ext uri="{FF2B5EF4-FFF2-40B4-BE49-F238E27FC236}">
                <a16:creationId xmlns:a16="http://schemas.microsoft.com/office/drawing/2014/main" id="{16265029-907D-8F42-B6B3-761380F89BE4}"/>
              </a:ext>
            </a:extLst>
          </p:cNvPr>
          <p:cNvSpPr>
            <a:spLocks noGrp="1"/>
          </p:cNvSpPr>
          <p:nvPr>
            <p:ph sz="quarter" idx="14"/>
          </p:nvPr>
        </p:nvSpPr>
        <p:spPr>
          <a:xfrm>
            <a:off x="508794" y="1390872"/>
            <a:ext cx="11174412" cy="1424517"/>
          </a:xfrm>
          <a:solidFill>
            <a:srgbClr val="D2EFFC"/>
          </a:solidFill>
        </p:spPr>
        <p:txBody>
          <a:bodyPr/>
          <a:lstStyle/>
          <a:p>
            <a:pPr marL="0" marR="0" indent="0" algn="just">
              <a:spcBef>
                <a:spcPts val="0"/>
              </a:spcBef>
              <a:spcAft>
                <a:spcPts val="1000"/>
              </a:spcAft>
              <a:buNone/>
            </a:pPr>
            <a:r>
              <a:rPr lang="en-GB" dirty="0" err="1">
                <a:solidFill>
                  <a:srgbClr val="000000"/>
                </a:solidFill>
                <a:ea typeface="SimSun" panose="02010600030101010101" pitchFamily="2" charset="-122"/>
                <a:cs typeface="Arial" panose="020B0604020202020204" pitchFamily="34" charset="0"/>
              </a:rPr>
              <a:t>Ver</a:t>
            </a:r>
            <a:r>
              <a:rPr lang="en-GB" dirty="0">
                <a:solidFill>
                  <a:srgbClr val="000000"/>
                </a:solidFill>
                <a:ea typeface="SimSun" panose="02010600030101010101" pitchFamily="2" charset="-122"/>
                <a:cs typeface="Arial" panose="020B0604020202020204" pitchFamily="34" charset="0"/>
              </a:rPr>
              <a:t> </a:t>
            </a:r>
            <a:r>
              <a:rPr lang="en-GB" dirty="0" err="1">
                <a:solidFill>
                  <a:srgbClr val="000000"/>
                </a:solidFill>
                <a:ea typeface="SimSun" panose="02010600030101010101" pitchFamily="2" charset="-122"/>
                <a:cs typeface="Arial" panose="020B0604020202020204" pitchFamily="34" charset="0"/>
              </a:rPr>
              <a:t>folleto</a:t>
            </a:r>
            <a:r>
              <a:rPr lang="en-GB" dirty="0">
                <a:solidFill>
                  <a:srgbClr val="000000"/>
                </a:solidFill>
                <a:ea typeface="SimSun" panose="02010600030101010101" pitchFamily="2" charset="-122"/>
                <a:cs typeface="Arial" panose="020B0604020202020204" pitchFamily="34" charset="0"/>
              </a:rPr>
              <a:t> 1:</a:t>
            </a:r>
          </a:p>
          <a:p>
            <a:pPr marL="0" marR="0" algn="just">
              <a:spcBef>
                <a:spcPts val="0"/>
              </a:spcBef>
              <a:spcAft>
                <a:spcPts val="1000"/>
              </a:spcAft>
            </a:pPr>
            <a:r>
              <a:rPr lang="es-ES" dirty="0"/>
              <a:t>Normal </a:t>
            </a:r>
            <a:r>
              <a:rPr lang="es-ES" dirty="0" err="1"/>
              <a:t>Difference</a:t>
            </a:r>
            <a:r>
              <a:rPr lang="es-ES" dirty="0"/>
              <a:t> Mental </a:t>
            </a:r>
            <a:r>
              <a:rPr lang="es-ES" dirty="0" err="1"/>
              <a:t>Health</a:t>
            </a:r>
            <a:r>
              <a:rPr lang="es-ES" dirty="0"/>
              <a:t>, Kenia – Identificar la necesidad de una organización de la sociedad civil y crearla</a:t>
            </a:r>
            <a:endParaRPr lang="en-US" dirty="0"/>
          </a:p>
        </p:txBody>
      </p:sp>
    </p:spTree>
    <p:extLst>
      <p:ext uri="{BB962C8B-B14F-4D97-AF65-F5344CB8AC3E}">
        <p14:creationId xmlns:p14="http://schemas.microsoft.com/office/powerpoint/2010/main" val="3161426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7539A31-29A2-D449-8B10-12C5829951B2}"/>
              </a:ext>
            </a:extLst>
          </p:cNvPr>
          <p:cNvSpPr>
            <a:spLocks noGrp="1"/>
          </p:cNvSpPr>
          <p:nvPr>
            <p:ph type="body" sz="quarter" idx="13"/>
          </p:nvPr>
        </p:nvSpPr>
        <p:spPr/>
        <p:txBody>
          <a:bodyPr/>
          <a:lstStyle/>
          <a:p>
            <a:r>
              <a:rPr lang="es-ES" dirty="0"/>
              <a:t>Definir valores fundamentales y una visión</a:t>
            </a:r>
            <a:endParaRPr lang="x-none"/>
          </a:p>
        </p:txBody>
      </p:sp>
      <p:sp>
        <p:nvSpPr>
          <p:cNvPr id="3" name="Content Placeholder 2">
            <a:extLst>
              <a:ext uri="{FF2B5EF4-FFF2-40B4-BE49-F238E27FC236}">
                <a16:creationId xmlns:a16="http://schemas.microsoft.com/office/drawing/2014/main" id="{8F864411-80AC-4AFB-8364-20688899A810}"/>
              </a:ext>
            </a:extLst>
          </p:cNvPr>
          <p:cNvSpPr>
            <a:spLocks noGrp="1"/>
          </p:cNvSpPr>
          <p:nvPr>
            <p:ph sz="quarter" idx="14"/>
          </p:nvPr>
        </p:nvSpPr>
        <p:spPr/>
        <p:txBody>
          <a:bodyPr>
            <a:normAutofit fontScale="92500" lnSpcReduction="10000"/>
          </a:bodyPr>
          <a:lstStyle/>
          <a:p>
            <a:pPr algn="just">
              <a:lnSpc>
                <a:spcPct val="100000"/>
              </a:lnSpc>
              <a:spcAft>
                <a:spcPts val="600"/>
              </a:spcAft>
              <a:buClr>
                <a:schemeClr val="accent1">
                  <a:lumMod val="75000"/>
                </a:schemeClr>
              </a:buClr>
            </a:pPr>
            <a:r>
              <a:rPr lang="es-ES" sz="2000" dirty="0"/>
              <a:t>Definir y acordar un conjunto de valores fundamentales</a:t>
            </a:r>
            <a:r>
              <a:rPr lang="en-GB" sz="2000" dirty="0"/>
              <a:t>:</a:t>
            </a:r>
          </a:p>
          <a:p>
            <a:pPr lvl="1" algn="just">
              <a:lnSpc>
                <a:spcPct val="100000"/>
              </a:lnSpc>
              <a:spcAft>
                <a:spcPts val="600"/>
              </a:spcAft>
              <a:buClr>
                <a:schemeClr val="accent1">
                  <a:lumMod val="75000"/>
                </a:schemeClr>
              </a:buClr>
            </a:pPr>
            <a:r>
              <a:rPr lang="es-ES" dirty="0"/>
              <a:t>establecerá los fundamentos que guiarán la contribución de cada miembro y también de la organización en conjunto</a:t>
            </a:r>
            <a:r>
              <a:rPr lang="en-GB" dirty="0"/>
              <a:t>; </a:t>
            </a:r>
          </a:p>
          <a:p>
            <a:pPr lvl="1" algn="just">
              <a:lnSpc>
                <a:spcPct val="100000"/>
              </a:lnSpc>
              <a:spcAft>
                <a:spcPts val="600"/>
              </a:spcAft>
              <a:buClr>
                <a:schemeClr val="accent1">
                  <a:lumMod val="75000"/>
                </a:schemeClr>
              </a:buClr>
            </a:pPr>
            <a:r>
              <a:rPr lang="es-ES" dirty="0"/>
              <a:t>se pueden definir como creencias, principios o estándares que las personas consideran importantes</a:t>
            </a:r>
            <a:r>
              <a:rPr lang="en-GB" dirty="0"/>
              <a:t>;</a:t>
            </a:r>
          </a:p>
          <a:p>
            <a:pPr lvl="1" algn="just">
              <a:lnSpc>
                <a:spcPct val="100000"/>
              </a:lnSpc>
              <a:spcAft>
                <a:spcPts val="600"/>
              </a:spcAft>
              <a:buClr>
                <a:schemeClr val="accent1">
                  <a:lumMod val="75000"/>
                </a:schemeClr>
              </a:buClr>
            </a:pPr>
            <a:r>
              <a:rPr lang="es-ES" dirty="0"/>
              <a:t>pueden incluir, entre otros, la igualdad, el respeto, la dignidad, la solidaridad,</a:t>
            </a:r>
            <a:r>
              <a:rPr lang="en-GB" dirty="0"/>
              <a:t>;</a:t>
            </a:r>
          </a:p>
          <a:p>
            <a:pPr lvl="1" algn="just">
              <a:lnSpc>
                <a:spcPct val="100000"/>
              </a:lnSpc>
              <a:spcAft>
                <a:spcPts val="600"/>
              </a:spcAft>
              <a:buClr>
                <a:schemeClr val="accent1">
                  <a:lumMod val="75000"/>
                </a:schemeClr>
              </a:buClr>
            </a:pPr>
            <a:r>
              <a:rPr lang="es-ES" dirty="0"/>
              <a:t>debería reflejarse en una declaración de visión </a:t>
            </a:r>
            <a:r>
              <a:rPr lang="en-GB" dirty="0"/>
              <a:t>;</a:t>
            </a:r>
          </a:p>
          <a:p>
            <a:pPr lvl="1" algn="just">
              <a:lnSpc>
                <a:spcPct val="100000"/>
              </a:lnSpc>
              <a:spcAft>
                <a:spcPts val="600"/>
              </a:spcAft>
              <a:buClr>
                <a:schemeClr val="accent1">
                  <a:lumMod val="75000"/>
                </a:schemeClr>
              </a:buClr>
            </a:pPr>
            <a:r>
              <a:rPr lang="es-ES" dirty="0"/>
              <a:t>la visión fija grandes expectativas que la organización espera alcanzar</a:t>
            </a:r>
            <a:r>
              <a:rPr lang="en-GB" dirty="0"/>
              <a:t>; </a:t>
            </a:r>
          </a:p>
          <a:p>
            <a:pPr lvl="1" algn="just">
              <a:lnSpc>
                <a:spcPct val="100000"/>
              </a:lnSpc>
              <a:spcAft>
                <a:spcPts val="600"/>
              </a:spcAft>
              <a:buClr>
                <a:schemeClr val="accent1">
                  <a:lumMod val="75000"/>
                </a:schemeClr>
              </a:buClr>
            </a:pPr>
            <a:r>
              <a:rPr lang="es-ES" dirty="0"/>
              <a:t>deben entenderla y compartirla todos los miembros de la organización</a:t>
            </a:r>
            <a:r>
              <a:rPr lang="en-GB" dirty="0"/>
              <a:t>;</a:t>
            </a:r>
          </a:p>
          <a:p>
            <a:pPr lvl="1" algn="just">
              <a:lnSpc>
                <a:spcPct val="100000"/>
              </a:lnSpc>
              <a:spcAft>
                <a:spcPts val="600"/>
              </a:spcAft>
              <a:buClr>
                <a:schemeClr val="accent1">
                  <a:lumMod val="75000"/>
                </a:schemeClr>
              </a:buClr>
            </a:pPr>
            <a:r>
              <a:rPr lang="es-ES" dirty="0"/>
              <a:t>debe ser lo suficientemente amplia como para englobar diversas perspectivas, fácil de comunicar dentro y fuera de la organización, y ser inspiradora</a:t>
            </a:r>
            <a:r>
              <a:rPr lang="en-GB" dirty="0"/>
              <a:t>. </a:t>
            </a:r>
          </a:p>
          <a:p>
            <a:pPr lvl="1" algn="just">
              <a:lnSpc>
                <a:spcPct val="100000"/>
              </a:lnSpc>
              <a:spcAft>
                <a:spcPts val="600"/>
              </a:spcAft>
              <a:buClr>
                <a:schemeClr val="accent1">
                  <a:lumMod val="75000"/>
                </a:schemeClr>
              </a:buClr>
            </a:pPr>
            <a:r>
              <a:rPr lang="es-ES" dirty="0"/>
              <a:t>podría ser «una sociedad donde las personas con demencia tengan los mismos derechos que las demás y puedan participar plenamente en la sociedad».</a:t>
            </a:r>
            <a:endParaRPr lang="en-GB" dirty="0"/>
          </a:p>
        </p:txBody>
      </p:sp>
      <p:sp>
        <p:nvSpPr>
          <p:cNvPr id="2" name="Title 1">
            <a:extLst>
              <a:ext uri="{FF2B5EF4-FFF2-40B4-BE49-F238E27FC236}">
                <a16:creationId xmlns:a16="http://schemas.microsoft.com/office/drawing/2014/main" id="{9313F68E-5B3C-4233-BE2C-5B2EF03D9A0E}"/>
              </a:ext>
            </a:extLst>
          </p:cNvPr>
          <p:cNvSpPr>
            <a:spLocks noGrp="1"/>
          </p:cNvSpPr>
          <p:nvPr>
            <p:ph type="title"/>
          </p:nvPr>
        </p:nvSpPr>
        <p:spPr/>
        <p:txBody>
          <a:bodyPr/>
          <a:lstStyle/>
          <a:p>
            <a:r>
              <a:rPr lang="en-GB" dirty="0"/>
              <a:t>3. </a:t>
            </a:r>
            <a:r>
              <a:rPr lang="es-ES" dirty="0"/>
              <a:t>Crear una organización de la sociedad civil - 5 </a:t>
            </a:r>
            <a:endParaRPr lang="x-none" dirty="0"/>
          </a:p>
        </p:txBody>
      </p:sp>
    </p:spTree>
    <p:extLst>
      <p:ext uri="{BB962C8B-B14F-4D97-AF65-F5344CB8AC3E}">
        <p14:creationId xmlns:p14="http://schemas.microsoft.com/office/powerpoint/2010/main" val="3180189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E54786-2F4C-42B4-87ED-9D4AC2D5DC80}"/>
              </a:ext>
            </a:extLst>
          </p:cNvPr>
          <p:cNvSpPr>
            <a:spLocks noGrp="1"/>
          </p:cNvSpPr>
          <p:nvPr>
            <p:ph sz="quarter" idx="14"/>
          </p:nvPr>
        </p:nvSpPr>
        <p:spPr>
          <a:xfrm>
            <a:off x="507195" y="1511188"/>
            <a:ext cx="11174412" cy="3330976"/>
          </a:xfrm>
          <a:solidFill>
            <a:srgbClr val="D2EFFC"/>
          </a:solidFill>
        </p:spPr>
        <p:txBody>
          <a:bodyPr/>
          <a:lstStyle/>
          <a:p>
            <a:pPr marL="0" indent="0" algn="just">
              <a:buNone/>
            </a:pPr>
            <a:r>
              <a:rPr lang="en-GB" dirty="0" err="1"/>
              <a:t>Ver</a:t>
            </a:r>
            <a:r>
              <a:rPr lang="en-GB" dirty="0"/>
              <a:t> </a:t>
            </a:r>
            <a:r>
              <a:rPr lang="en-GB" dirty="0" err="1"/>
              <a:t>folleto</a:t>
            </a:r>
            <a:r>
              <a:rPr lang="en-GB" dirty="0"/>
              <a:t> 2: </a:t>
            </a:r>
          </a:p>
          <a:p>
            <a:pPr marL="0" indent="0" algn="just">
              <a:buNone/>
            </a:pPr>
            <a:r>
              <a:rPr lang="en-US" dirty="0" err="1"/>
              <a:t>Declaración</a:t>
            </a:r>
            <a:r>
              <a:rPr lang="en-US" dirty="0"/>
              <a:t> de Cape Town </a:t>
            </a:r>
            <a:r>
              <a:rPr lang="en-US" dirty="0" err="1"/>
              <a:t>en</a:t>
            </a:r>
            <a:r>
              <a:rPr lang="en-US" dirty="0"/>
              <a:t> </a:t>
            </a:r>
            <a:r>
              <a:rPr lang="en-US" dirty="0" err="1"/>
              <a:t>relación</a:t>
            </a:r>
            <a:r>
              <a:rPr lang="en-US" dirty="0"/>
              <a:t> a las personas con </a:t>
            </a:r>
            <a:r>
              <a:rPr lang="en-US" dirty="0" err="1"/>
              <a:t>discapacidad</a:t>
            </a:r>
            <a:endParaRPr lang="en-US" dirty="0"/>
          </a:p>
          <a:p>
            <a:pPr algn="just"/>
            <a:r>
              <a:rPr lang="es-ES" dirty="0"/>
              <a:t>Del 13 al 15 de octubre de 2011 se celebró un congreso internacional en Ciudad del Cabo, Sudáfrica, donde la Red Panafricana de Usuarios y Supervivientes de Psiquiatría (PANUSP) debatió la importancia de la Convención sobre los derechos de las personas con discapacidad de las Naciones Unidas (2008) y la reforma de la salud mental en el continente africano</a:t>
            </a:r>
            <a:r>
              <a:rPr lang="en-US" dirty="0"/>
              <a:t>.</a:t>
            </a:r>
            <a:endParaRPr lang="x-none"/>
          </a:p>
          <a:p>
            <a:pPr algn="just"/>
            <a:r>
              <a:rPr lang="es-ES" dirty="0"/>
              <a:t>El congreso terminó con la Declaración de Ciudad del Cabo de octubre de 2011.</a:t>
            </a:r>
          </a:p>
          <a:p>
            <a:pPr algn="just"/>
            <a:r>
              <a:rPr lang="es-ES" dirty="0"/>
              <a:t>PANUSP se conoce ahora formalmente como PANPPD – Red Panafricana de Personas con Discapacidad Psicosocial.</a:t>
            </a:r>
            <a:endParaRPr lang="x-none" dirty="0"/>
          </a:p>
        </p:txBody>
      </p:sp>
      <p:sp>
        <p:nvSpPr>
          <p:cNvPr id="2" name="Title 1">
            <a:extLst>
              <a:ext uri="{FF2B5EF4-FFF2-40B4-BE49-F238E27FC236}">
                <a16:creationId xmlns:a16="http://schemas.microsoft.com/office/drawing/2014/main" id="{06CD4369-62ED-4AB8-AE2B-6CC4F95967E1}"/>
              </a:ext>
            </a:extLst>
          </p:cNvPr>
          <p:cNvSpPr>
            <a:spLocks noGrp="1"/>
          </p:cNvSpPr>
          <p:nvPr>
            <p:ph type="title"/>
          </p:nvPr>
        </p:nvSpPr>
        <p:spPr/>
        <p:txBody>
          <a:bodyPr/>
          <a:lstStyle/>
          <a:p>
            <a:r>
              <a:rPr lang="en-GB" dirty="0"/>
              <a:t>3. </a:t>
            </a:r>
            <a:r>
              <a:rPr lang="es-ES" dirty="0"/>
              <a:t>Crear una organización de la sociedad civil - 6 </a:t>
            </a:r>
            <a:endParaRPr lang="x-none" dirty="0"/>
          </a:p>
        </p:txBody>
      </p:sp>
      <p:sp>
        <p:nvSpPr>
          <p:cNvPr id="4" name="Text Placeholder 5">
            <a:extLst>
              <a:ext uri="{FF2B5EF4-FFF2-40B4-BE49-F238E27FC236}">
                <a16:creationId xmlns:a16="http://schemas.microsoft.com/office/drawing/2014/main" id="{A7539A31-29A2-D449-8B10-12C5829951B2}"/>
              </a:ext>
            </a:extLst>
          </p:cNvPr>
          <p:cNvSpPr>
            <a:spLocks noGrp="1"/>
          </p:cNvSpPr>
          <p:nvPr>
            <p:ph type="body" sz="quarter" idx="13"/>
          </p:nvPr>
        </p:nvSpPr>
        <p:spPr>
          <a:xfrm>
            <a:off x="507207" y="946614"/>
            <a:ext cx="11174400" cy="360000"/>
          </a:xfrm>
        </p:spPr>
        <p:txBody>
          <a:bodyPr/>
          <a:lstStyle/>
          <a:p>
            <a:r>
              <a:rPr lang="es-ES" dirty="0"/>
              <a:t>Declaración de PANUSP</a:t>
            </a:r>
            <a:endParaRPr lang="x-none"/>
          </a:p>
        </p:txBody>
      </p:sp>
    </p:spTree>
    <p:extLst>
      <p:ext uri="{BB962C8B-B14F-4D97-AF65-F5344CB8AC3E}">
        <p14:creationId xmlns:p14="http://schemas.microsoft.com/office/powerpoint/2010/main" val="1975286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836103-F222-7245-AE21-A631E74EBB7D}"/>
              </a:ext>
            </a:extLst>
          </p:cNvPr>
          <p:cNvSpPr>
            <a:spLocks noGrp="1"/>
          </p:cNvSpPr>
          <p:nvPr>
            <p:ph type="body" sz="quarter" idx="13"/>
          </p:nvPr>
        </p:nvSpPr>
        <p:spPr/>
        <p:txBody>
          <a:bodyPr/>
          <a:lstStyle/>
          <a:p>
            <a:r>
              <a:rPr lang="es-ES" dirty="0"/>
              <a:t>Principales áreas y actividades</a:t>
            </a:r>
            <a:endParaRPr lang="en-US" dirty="0"/>
          </a:p>
        </p:txBody>
      </p:sp>
      <p:sp>
        <p:nvSpPr>
          <p:cNvPr id="3" name="Content Placeholder 2">
            <a:extLst>
              <a:ext uri="{FF2B5EF4-FFF2-40B4-BE49-F238E27FC236}">
                <a16:creationId xmlns:a16="http://schemas.microsoft.com/office/drawing/2014/main" id="{E206C97D-424D-475B-B698-1B555320C936}"/>
              </a:ext>
            </a:extLst>
          </p:cNvPr>
          <p:cNvSpPr>
            <a:spLocks noGrp="1"/>
          </p:cNvSpPr>
          <p:nvPr>
            <p:ph sz="quarter" idx="14"/>
          </p:nvPr>
        </p:nvSpPr>
        <p:spPr/>
        <p:txBody>
          <a:bodyPr>
            <a:normAutofit/>
          </a:bodyPr>
          <a:lstStyle/>
          <a:p>
            <a:pPr algn="just"/>
            <a:r>
              <a:rPr lang="es-ES" dirty="0"/>
              <a:t>Una vez la organización ha definido qué miembros tendrá, sus valores fundamentales y su visión, el grupo puede decidir las áreas de interés principales de la organización y qué actividades se realizarán.</a:t>
            </a:r>
            <a:r>
              <a:rPr lang="en-US" dirty="0"/>
              <a:t> </a:t>
            </a:r>
          </a:p>
          <a:p>
            <a:pPr algn="just"/>
            <a:r>
              <a:rPr lang="es-ES" dirty="0"/>
              <a:t>Las actividades son la respuesta concreta a la pregunta «¿Qué hace la organización de la sociedad civil?».</a:t>
            </a:r>
          </a:p>
          <a:p>
            <a:pPr algn="just"/>
            <a:r>
              <a:rPr lang="es-ES" dirty="0"/>
              <a:t>Las actividades deben producir resultados tangibles que apoyen la visión de la organización y ayuden a cumplir sus objetivos</a:t>
            </a:r>
            <a:r>
              <a:rPr lang="en-US" dirty="0"/>
              <a:t>.</a:t>
            </a:r>
          </a:p>
          <a:p>
            <a:pPr algn="just"/>
            <a:r>
              <a:rPr lang="es-ES" dirty="0"/>
              <a:t>Todos los miembros de la organización ayuden a diseñar e implementar estas actividades con un ánimo y con un objetivo integrador.</a:t>
            </a:r>
            <a:endParaRPr lang="en-US" dirty="0"/>
          </a:p>
          <a:p>
            <a:pPr algn="just"/>
            <a:endParaRPr lang="x-none" dirty="0"/>
          </a:p>
        </p:txBody>
      </p:sp>
      <p:sp>
        <p:nvSpPr>
          <p:cNvPr id="2" name="Title 1">
            <a:extLst>
              <a:ext uri="{FF2B5EF4-FFF2-40B4-BE49-F238E27FC236}">
                <a16:creationId xmlns:a16="http://schemas.microsoft.com/office/drawing/2014/main" id="{462E3E01-9152-4175-B930-AD94F793AE85}"/>
              </a:ext>
            </a:extLst>
          </p:cNvPr>
          <p:cNvSpPr>
            <a:spLocks noGrp="1"/>
          </p:cNvSpPr>
          <p:nvPr>
            <p:ph type="title"/>
          </p:nvPr>
        </p:nvSpPr>
        <p:spPr/>
        <p:txBody>
          <a:bodyPr/>
          <a:lstStyle/>
          <a:p>
            <a:r>
              <a:rPr lang="en-GB" dirty="0"/>
              <a:t>3. </a:t>
            </a:r>
            <a:r>
              <a:rPr lang="es-ES" dirty="0"/>
              <a:t>Crear una organización de la sociedad civil - 7 </a:t>
            </a:r>
            <a:endParaRPr lang="x-none" dirty="0"/>
          </a:p>
        </p:txBody>
      </p:sp>
    </p:spTree>
    <p:extLst>
      <p:ext uri="{BB962C8B-B14F-4D97-AF65-F5344CB8AC3E}">
        <p14:creationId xmlns:p14="http://schemas.microsoft.com/office/powerpoint/2010/main" val="3377605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809F8A-AC8A-4300-AF3F-44F43DEA59A7}"/>
              </a:ext>
            </a:extLst>
          </p:cNvPr>
          <p:cNvSpPr>
            <a:spLocks noGrp="1"/>
          </p:cNvSpPr>
          <p:nvPr>
            <p:ph sz="quarter" idx="14"/>
          </p:nvPr>
        </p:nvSpPr>
        <p:spPr>
          <a:xfrm>
            <a:off x="507195" y="1511188"/>
            <a:ext cx="11174412" cy="1280138"/>
          </a:xfrm>
          <a:solidFill>
            <a:srgbClr val="D2EFFC"/>
          </a:solidFill>
        </p:spPr>
        <p:txBody>
          <a:bodyPr/>
          <a:lstStyle/>
          <a:p>
            <a:pPr marL="0" indent="0">
              <a:buNone/>
            </a:pPr>
            <a:r>
              <a:rPr lang="en-US" dirty="0" err="1"/>
              <a:t>Ver</a:t>
            </a:r>
            <a:r>
              <a:rPr lang="en-US" dirty="0"/>
              <a:t> </a:t>
            </a:r>
            <a:r>
              <a:rPr lang="en-US" dirty="0" err="1"/>
              <a:t>folleto</a:t>
            </a:r>
            <a:r>
              <a:rPr lang="en-US" dirty="0"/>
              <a:t> 3:</a:t>
            </a:r>
          </a:p>
          <a:p>
            <a:r>
              <a:rPr lang="es-ES" dirty="0"/>
              <a:t>USP </a:t>
            </a:r>
            <a:r>
              <a:rPr lang="es-ES" dirty="0" err="1"/>
              <a:t>Kenya</a:t>
            </a:r>
            <a:r>
              <a:rPr lang="es-ES" dirty="0"/>
              <a:t> – Defender los derechos y promover la recuperación con apoyo entre iguales, basada en la comunidad</a:t>
            </a:r>
            <a:endParaRPr lang="x-none" dirty="0"/>
          </a:p>
        </p:txBody>
      </p:sp>
      <p:sp>
        <p:nvSpPr>
          <p:cNvPr id="2" name="Title 1">
            <a:extLst>
              <a:ext uri="{FF2B5EF4-FFF2-40B4-BE49-F238E27FC236}">
                <a16:creationId xmlns:a16="http://schemas.microsoft.com/office/drawing/2014/main" id="{A06453A2-3FE8-4988-8263-51364664C554}"/>
              </a:ext>
            </a:extLst>
          </p:cNvPr>
          <p:cNvSpPr>
            <a:spLocks noGrp="1"/>
          </p:cNvSpPr>
          <p:nvPr>
            <p:ph type="title"/>
          </p:nvPr>
        </p:nvSpPr>
        <p:spPr/>
        <p:txBody>
          <a:bodyPr/>
          <a:lstStyle/>
          <a:p>
            <a:r>
              <a:rPr lang="en-GB" dirty="0"/>
              <a:t>3. </a:t>
            </a:r>
            <a:r>
              <a:rPr lang="es-ES" dirty="0"/>
              <a:t>Crear una organización de la sociedad civil - 8 </a:t>
            </a:r>
            <a:endParaRPr lang="x-none" dirty="0"/>
          </a:p>
        </p:txBody>
      </p:sp>
    </p:spTree>
    <p:extLst>
      <p:ext uri="{BB962C8B-B14F-4D97-AF65-F5344CB8AC3E}">
        <p14:creationId xmlns:p14="http://schemas.microsoft.com/office/powerpoint/2010/main" val="988067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E855C7-A564-4EC1-9291-A0C600959E44}"/>
              </a:ext>
            </a:extLst>
          </p:cNvPr>
          <p:cNvSpPr>
            <a:spLocks noGrp="1"/>
          </p:cNvSpPr>
          <p:nvPr>
            <p:ph sz="quarter" idx="14"/>
          </p:nvPr>
        </p:nvSpPr>
        <p:spPr>
          <a:xfrm>
            <a:off x="507195" y="1511188"/>
            <a:ext cx="11174412" cy="1256075"/>
          </a:xfrm>
          <a:solidFill>
            <a:srgbClr val="D2EFFC"/>
          </a:solidFill>
        </p:spPr>
        <p:txBody>
          <a:bodyPr/>
          <a:lstStyle/>
          <a:p>
            <a:pPr marL="0" indent="0">
              <a:buNone/>
            </a:pPr>
            <a:r>
              <a:rPr lang="en-US" dirty="0" err="1"/>
              <a:t>Ver</a:t>
            </a:r>
            <a:r>
              <a:rPr lang="en-US" dirty="0"/>
              <a:t> </a:t>
            </a:r>
            <a:r>
              <a:rPr lang="en-US" dirty="0" err="1"/>
              <a:t>folleto</a:t>
            </a:r>
            <a:r>
              <a:rPr lang="en-US" dirty="0"/>
              <a:t> 4:</a:t>
            </a:r>
          </a:p>
          <a:p>
            <a:r>
              <a:rPr lang="es-ES" dirty="0"/>
              <a:t>Northamptonshire </a:t>
            </a:r>
            <a:r>
              <a:rPr lang="es-ES" dirty="0" err="1"/>
              <a:t>People</a:t>
            </a:r>
            <a:r>
              <a:rPr lang="es-ES" dirty="0"/>
              <a:t> </a:t>
            </a:r>
            <a:r>
              <a:rPr lang="es-ES" dirty="0" err="1"/>
              <a:t>First</a:t>
            </a:r>
            <a:r>
              <a:rPr lang="es-ES" dirty="0"/>
              <a:t> – Asegurar que se oyen las voces de las personas con problemas de aprendizaje</a:t>
            </a:r>
            <a:endParaRPr lang="x-none" dirty="0"/>
          </a:p>
          <a:p>
            <a:endParaRPr lang="x-none" dirty="0"/>
          </a:p>
        </p:txBody>
      </p:sp>
      <p:sp>
        <p:nvSpPr>
          <p:cNvPr id="2" name="Title 1">
            <a:extLst>
              <a:ext uri="{FF2B5EF4-FFF2-40B4-BE49-F238E27FC236}">
                <a16:creationId xmlns:a16="http://schemas.microsoft.com/office/drawing/2014/main" id="{AE0ECEE0-400E-4440-BB29-5DFB184CBDC1}"/>
              </a:ext>
            </a:extLst>
          </p:cNvPr>
          <p:cNvSpPr>
            <a:spLocks noGrp="1"/>
          </p:cNvSpPr>
          <p:nvPr>
            <p:ph type="title"/>
          </p:nvPr>
        </p:nvSpPr>
        <p:spPr/>
        <p:txBody>
          <a:bodyPr/>
          <a:lstStyle/>
          <a:p>
            <a:r>
              <a:rPr lang="en-GB" dirty="0"/>
              <a:t>3. </a:t>
            </a:r>
            <a:r>
              <a:rPr lang="es-ES" dirty="0"/>
              <a:t>Crear una organización de la sociedad civil - 9 </a:t>
            </a:r>
            <a:endParaRPr lang="x-none" dirty="0"/>
          </a:p>
        </p:txBody>
      </p:sp>
    </p:spTree>
    <p:extLst>
      <p:ext uri="{BB962C8B-B14F-4D97-AF65-F5344CB8AC3E}">
        <p14:creationId xmlns:p14="http://schemas.microsoft.com/office/powerpoint/2010/main" val="4109557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1A96F7F-FF24-AF49-AA78-3DDCDCD4F641}"/>
              </a:ext>
            </a:extLst>
          </p:cNvPr>
          <p:cNvSpPr>
            <a:spLocks noGrp="1"/>
          </p:cNvSpPr>
          <p:nvPr>
            <p:ph type="body" sz="quarter" idx="13"/>
          </p:nvPr>
        </p:nvSpPr>
        <p:spPr/>
        <p:txBody>
          <a:bodyPr/>
          <a:lstStyle/>
          <a:p>
            <a:r>
              <a:rPr lang="es-ES" dirty="0"/>
              <a:t>Principales áreas y actividades</a:t>
            </a:r>
            <a:endParaRPr lang="en-US" dirty="0"/>
          </a:p>
        </p:txBody>
      </p:sp>
      <p:sp>
        <p:nvSpPr>
          <p:cNvPr id="3" name="Content Placeholder 2">
            <a:extLst>
              <a:ext uri="{FF2B5EF4-FFF2-40B4-BE49-F238E27FC236}">
                <a16:creationId xmlns:a16="http://schemas.microsoft.com/office/drawing/2014/main" id="{945672E7-ADB8-4181-8D49-9BE69CAB36FB}"/>
              </a:ext>
            </a:extLst>
          </p:cNvPr>
          <p:cNvSpPr>
            <a:spLocks noGrp="1"/>
          </p:cNvSpPr>
          <p:nvPr>
            <p:ph sz="quarter" idx="14"/>
          </p:nvPr>
        </p:nvSpPr>
        <p:spPr/>
        <p:txBody>
          <a:bodyPr>
            <a:normAutofit/>
          </a:bodyPr>
          <a:lstStyle/>
          <a:p>
            <a:pPr marL="0" indent="0" algn="just">
              <a:buClr>
                <a:schemeClr val="accent1">
                  <a:lumMod val="75000"/>
                </a:schemeClr>
              </a:buClr>
              <a:buNone/>
            </a:pPr>
            <a:r>
              <a:rPr lang="es-ES" u="sng" dirty="0"/>
              <a:t>Defensa sistémica y campañas</a:t>
            </a:r>
          </a:p>
          <a:p>
            <a:pPr algn="just">
              <a:buClr>
                <a:schemeClr val="accent1">
                  <a:lumMod val="75000"/>
                </a:schemeClr>
              </a:buClr>
            </a:pPr>
            <a:r>
              <a:rPr lang="es-ES" dirty="0"/>
              <a:t>Las actividades que realiza la organización pueden ser generales o más específicas</a:t>
            </a:r>
            <a:r>
              <a:rPr lang="en-GB" dirty="0"/>
              <a:t>.</a:t>
            </a:r>
          </a:p>
          <a:p>
            <a:pPr algn="just">
              <a:buClr>
                <a:schemeClr val="accent1">
                  <a:lumMod val="75000"/>
                </a:schemeClr>
              </a:buClr>
            </a:pPr>
            <a:r>
              <a:rPr lang="es-ES" b="1" dirty="0"/>
              <a:t>Defensa sistémica  (</a:t>
            </a:r>
            <a:r>
              <a:rPr lang="es-ES" dirty="0"/>
              <a:t>defender el cambio a nivel sistémico) puede incluir: </a:t>
            </a:r>
            <a:r>
              <a:rPr lang="en-GB" dirty="0"/>
              <a:t> </a:t>
            </a:r>
            <a:endParaRPr lang="x-none" dirty="0"/>
          </a:p>
          <a:p>
            <a:pPr lvl="1" algn="just">
              <a:buClr>
                <a:schemeClr val="accent1">
                  <a:lumMod val="75000"/>
                </a:schemeClr>
              </a:buClr>
            </a:pPr>
            <a:r>
              <a:rPr lang="es-ES" dirty="0"/>
              <a:t>Promover los derechos de las personas con discapacidad</a:t>
            </a:r>
            <a:r>
              <a:rPr lang="en-US" dirty="0"/>
              <a:t>. </a:t>
            </a:r>
            <a:endParaRPr lang="x-none" dirty="0"/>
          </a:p>
          <a:p>
            <a:pPr lvl="1" algn="just">
              <a:buClr>
                <a:schemeClr val="accent1">
                  <a:lumMod val="75000"/>
                </a:schemeClr>
              </a:buClr>
            </a:pPr>
            <a:r>
              <a:rPr lang="es-ES" dirty="0"/>
              <a:t>Presionar para que se reforme la legislación</a:t>
            </a:r>
            <a:r>
              <a:rPr lang="en-US" dirty="0"/>
              <a:t>.</a:t>
            </a:r>
            <a:endParaRPr lang="x-none" dirty="0"/>
          </a:p>
          <a:p>
            <a:pPr lvl="1" algn="just">
              <a:buClr>
                <a:schemeClr val="accent1">
                  <a:lumMod val="75000"/>
                </a:schemeClr>
              </a:buClr>
            </a:pPr>
            <a:r>
              <a:rPr lang="es-ES" dirty="0"/>
              <a:t>Presionar para promover un enfoque de la salud mental basado en los derechos humanos</a:t>
            </a:r>
            <a:r>
              <a:rPr lang="en-US" dirty="0"/>
              <a:t>. </a:t>
            </a:r>
            <a:endParaRPr lang="x-none" dirty="0"/>
          </a:p>
          <a:p>
            <a:pPr lvl="1" algn="just">
              <a:buClr>
                <a:schemeClr val="accent1">
                  <a:lumMod val="75000"/>
                </a:schemeClr>
              </a:buClr>
            </a:pPr>
            <a:r>
              <a:rPr lang="es-ES" dirty="0"/>
              <a:t>Defender mejores servicios y apoyos para las personas con discapacidad.</a:t>
            </a:r>
            <a:endParaRPr lang="x-none" dirty="0"/>
          </a:p>
          <a:p>
            <a:pPr lvl="1" algn="just">
              <a:buClr>
                <a:schemeClr val="accent1">
                  <a:lumMod val="75000"/>
                </a:schemeClr>
              </a:buClr>
            </a:pPr>
            <a:r>
              <a:rPr lang="es-ES" dirty="0"/>
              <a:t>Promover diferentes maneras de entender el malestar, y diferentes opciones y servicios de atención y apoyo.</a:t>
            </a:r>
            <a:r>
              <a:rPr lang="en-US" dirty="0"/>
              <a:t>.</a:t>
            </a:r>
            <a:endParaRPr lang="x-none" dirty="0"/>
          </a:p>
          <a:p>
            <a:pPr algn="just">
              <a:buClr>
                <a:schemeClr val="accent1">
                  <a:lumMod val="75000"/>
                </a:schemeClr>
              </a:buClr>
            </a:pPr>
            <a:r>
              <a:rPr lang="es-ES" b="1" dirty="0"/>
              <a:t>Las campañas de defensa  </a:t>
            </a:r>
            <a:r>
              <a:rPr lang="es-ES" dirty="0"/>
              <a:t>(actividades diseñadas para influir, desafiar o cambiar una situación, política o ley vigente) y son un importante recurso a través del cual se implementa una defensa sistémica.</a:t>
            </a:r>
            <a:endParaRPr lang="x-none" dirty="0"/>
          </a:p>
        </p:txBody>
      </p:sp>
      <p:sp>
        <p:nvSpPr>
          <p:cNvPr id="2" name="Title 1">
            <a:extLst>
              <a:ext uri="{FF2B5EF4-FFF2-40B4-BE49-F238E27FC236}">
                <a16:creationId xmlns:a16="http://schemas.microsoft.com/office/drawing/2014/main" id="{87DD1655-D112-4826-A6BF-931D94B201B6}"/>
              </a:ext>
            </a:extLst>
          </p:cNvPr>
          <p:cNvSpPr>
            <a:spLocks noGrp="1"/>
          </p:cNvSpPr>
          <p:nvPr>
            <p:ph type="title"/>
          </p:nvPr>
        </p:nvSpPr>
        <p:spPr/>
        <p:txBody>
          <a:bodyPr/>
          <a:lstStyle/>
          <a:p>
            <a:r>
              <a:rPr lang="en-GB" dirty="0"/>
              <a:t>3. </a:t>
            </a:r>
            <a:r>
              <a:rPr lang="es-ES" dirty="0"/>
              <a:t>Crear una organización de la sociedad civil - 10 </a:t>
            </a:r>
            <a:endParaRPr lang="x-none" dirty="0"/>
          </a:p>
        </p:txBody>
      </p:sp>
    </p:spTree>
    <p:extLst>
      <p:ext uri="{BB962C8B-B14F-4D97-AF65-F5344CB8AC3E}">
        <p14:creationId xmlns:p14="http://schemas.microsoft.com/office/powerpoint/2010/main" val="808797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0A50CB-F1C7-4F20-ADB6-86D94C79C6E6}"/>
              </a:ext>
            </a:extLst>
          </p:cNvPr>
          <p:cNvSpPr/>
          <p:nvPr/>
        </p:nvSpPr>
        <p:spPr>
          <a:xfrm>
            <a:off x="187088" y="120230"/>
            <a:ext cx="11817824" cy="5324535"/>
          </a:xfrm>
          <a:prstGeom prst="rect">
            <a:avLst/>
          </a:prstGeom>
        </p:spPr>
        <p:txBody>
          <a:bodyPr wrap="square">
            <a:spAutoFit/>
          </a:bodyPr>
          <a:lstStyle/>
          <a:p>
            <a:r>
              <a:rPr lang="es-ES" sz="1400" b="1" dirty="0">
                <a:effectLst/>
                <a:latin typeface="Calibri" panose="020F0502020204030204" pitchFamily="34" charset="0"/>
                <a:ea typeface="Calibri" panose="020F0502020204030204" pitchFamily="34" charset="0"/>
                <a:cs typeface="Times New Roman" panose="02020603050405020304" pitchFamily="18" charset="0"/>
              </a:rPr>
              <a:t>2022, </a:t>
            </a:r>
            <a:r>
              <a:rPr lang="es-ES" sz="1400" dirty="0">
                <a:effectLst/>
                <a:latin typeface="Calibri" panose="020F0502020204030204" pitchFamily="34" charset="0"/>
                <a:ea typeface="Calibri" panose="020F0502020204030204" pitchFamily="34" charset="0"/>
                <a:cs typeface="Times New Roman" panose="02020603050405020304" pitchFamily="18" charset="0"/>
              </a:rPr>
              <a:t>©</a:t>
            </a:r>
            <a:r>
              <a:rPr lang="es-ES" sz="1400" b="1" dirty="0">
                <a:effectLst/>
                <a:latin typeface="Calibri" panose="020F0502020204030204" pitchFamily="34" charset="0"/>
                <a:ea typeface="Calibri" panose="020F0502020204030204" pitchFamily="34" charset="0"/>
                <a:cs typeface="Times New Roman" panose="02020603050405020304" pitchFamily="18" charset="0"/>
              </a:rPr>
              <a:t>Generalitat de Catalunya</a:t>
            </a:r>
            <a:endParaRPr lang="ca-E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highlight>
                <a:srgbClr val="FFFFFF"/>
              </a:highlight>
              <a:latin typeface="Calibri" panose="020F0502020204030204" pitchFamily="34" charset="0"/>
              <a:cs typeface="Calibri" panose="020F0502020204030204" pitchFamily="34" charset="0"/>
            </a:endParaRPr>
          </a:p>
          <a:p>
            <a:endParaRPr lang="es-ES" sz="1100" dirty="0">
              <a:effectLst/>
              <a:latin typeface="Calibri Light" panose="020F0302020204030204" pitchFamily="34" charset="0"/>
              <a:ea typeface="Calibri" panose="020F0502020204030204" pitchFamily="34" charset="0"/>
              <a:cs typeface="Calibri Light" panose="020F0302020204030204" pitchFamily="34" charset="0"/>
            </a:endParaRPr>
          </a:p>
          <a:p>
            <a:endParaRPr lang="es-ES" sz="1100" dirty="0">
              <a:latin typeface="Calibri Light" panose="020F0302020204030204" pitchFamily="34" charset="0"/>
              <a:ea typeface="Calibri" panose="020F0502020204030204" pitchFamily="34" charset="0"/>
              <a:cs typeface="Calibri Light" panose="020F0302020204030204" pitchFamily="34" charset="0"/>
            </a:endParaRPr>
          </a:p>
          <a:p>
            <a:endParaRPr lang="es-ES" sz="1100" dirty="0">
              <a:effectLst/>
              <a:latin typeface="Calibri Light" panose="020F0302020204030204" pitchFamily="34" charset="0"/>
              <a:ea typeface="Calibri" panose="020F0502020204030204" pitchFamily="34" charset="0"/>
              <a:cs typeface="Calibri Light" panose="020F0302020204030204" pitchFamily="34" charset="0"/>
            </a:endParaRPr>
          </a:p>
          <a:p>
            <a:endParaRPr lang="es-ES" sz="1100" dirty="0">
              <a:latin typeface="Calibri Light" panose="020F0302020204030204" pitchFamily="34" charset="0"/>
              <a:ea typeface="Calibri" panose="020F0502020204030204" pitchFamily="34" charset="0"/>
              <a:cs typeface="Calibri Light" panose="020F0302020204030204" pitchFamily="34" charset="0"/>
            </a:endParaRPr>
          </a:p>
          <a:p>
            <a:r>
              <a:rPr lang="es-ES" sz="1400" dirty="0">
                <a:effectLst/>
                <a:latin typeface="Calibri Light" panose="020F0302020204030204" pitchFamily="34" charset="0"/>
                <a:ea typeface="Calibri" panose="020F0502020204030204" pitchFamily="34" charset="0"/>
                <a:cs typeface="Calibri Light" panose="020F0302020204030204" pitchFamily="34" charset="0"/>
              </a:rPr>
              <a:t>Esta publicación es una traducción, de acuerdo con la licencia de Creative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Commons</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a:t>
            </a:r>
            <a:r>
              <a:rPr lang="es-ES" sz="1400" u="sng" dirty="0">
                <a:solidFill>
                  <a:srgbClr val="0563C1"/>
                </a:solidFill>
                <a:effectLst/>
                <a:latin typeface="Calibri Light" panose="020F0302020204030204" pitchFamily="34" charset="0"/>
                <a:ea typeface="Calibri" panose="020F0502020204030204" pitchFamily="34" charset="0"/>
                <a:cs typeface="Calibri Light" panose="020F0302020204030204" pitchFamily="34" charset="0"/>
                <a:hlinkClick r:id="rId3"/>
              </a:rPr>
              <a:t>CC BY-NC-SA 3.0  IGO</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a:t>
            </a:r>
            <a:r>
              <a:rPr lang="es-AR" sz="1400" dirty="0">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del texto </a:t>
            </a:r>
            <a:r>
              <a:rPr lang="es-AR" sz="1400" dirty="0">
                <a:solidFill>
                  <a:srgbClr val="222222"/>
                </a:solidFill>
                <a:effectLst/>
                <a:latin typeface="Calibri Light" panose="020F0302020204030204" pitchFamily="34" charset="0"/>
                <a:ea typeface="Calibri" panose="020F0502020204030204" pitchFamily="34" charset="0"/>
                <a:cs typeface="Calibri Light" panose="020F0302020204030204" pitchFamily="34" charset="0"/>
              </a:rPr>
              <a:t>original de </a:t>
            </a:r>
            <a:r>
              <a:rPr lang="es-AR" sz="1400" dirty="0">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la OMS </a:t>
            </a:r>
            <a:r>
              <a:rPr lang="es-AR" sz="1400" dirty="0">
                <a:solidFill>
                  <a:srgbClr val="222222"/>
                </a:solidFill>
                <a:effectLst/>
                <a:latin typeface="Calibri Light" panose="020F0302020204030204" pitchFamily="34" charset="0"/>
                <a:ea typeface="Calibri" panose="020F0502020204030204" pitchFamily="34" charset="0"/>
                <a:cs typeface="Calibri Light" panose="020F0302020204030204" pitchFamily="34" charset="0"/>
              </a:rPr>
              <a:t>escrito en </a:t>
            </a:r>
            <a:r>
              <a:rPr lang="es-AR" sz="1400" dirty="0">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inglés.</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AR" sz="1400" dirty="0">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 </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AR" sz="1400" dirty="0">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Esta traducción no es </a:t>
            </a:r>
            <a:r>
              <a:rPr lang="es-AR" sz="1400" dirty="0">
                <a:solidFill>
                  <a:srgbClr val="222222"/>
                </a:solidFill>
                <a:effectLst/>
                <a:latin typeface="Calibri Light" panose="020F0302020204030204" pitchFamily="34" charset="0"/>
                <a:ea typeface="Calibri" panose="020F0502020204030204" pitchFamily="34" charset="0"/>
                <a:cs typeface="Calibri Light" panose="020F0302020204030204" pitchFamily="34" charset="0"/>
              </a:rPr>
              <a:t>obra </a:t>
            </a:r>
            <a:r>
              <a:rPr lang="es-AR" sz="1400" dirty="0">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de la OMS, </a:t>
            </a:r>
            <a:r>
              <a:rPr lang="es-AR" sz="1400" dirty="0">
                <a:solidFill>
                  <a:srgbClr val="222222"/>
                </a:solidFill>
                <a:effectLst/>
                <a:latin typeface="Calibri Light" panose="020F0302020204030204" pitchFamily="34" charset="0"/>
                <a:ea typeface="Calibri" panose="020F0502020204030204" pitchFamily="34" charset="0"/>
                <a:cs typeface="Calibri Light" panose="020F0302020204030204" pitchFamily="34" charset="0"/>
              </a:rPr>
              <a:t>y </a:t>
            </a:r>
            <a:r>
              <a:rPr lang="es-AR" sz="1400" dirty="0">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por tanto no se hace responsable del contenido ni de la exactitud de </a:t>
            </a:r>
            <a:r>
              <a:rPr lang="es-AR" sz="1400" dirty="0">
                <a:solidFill>
                  <a:srgbClr val="222222"/>
                </a:solidFill>
                <a:effectLst/>
                <a:latin typeface="Calibri Light" panose="020F0302020204030204" pitchFamily="34" charset="0"/>
                <a:ea typeface="Calibri" panose="020F0502020204030204" pitchFamily="34" charset="0"/>
                <a:cs typeface="Calibri Light" panose="020F0302020204030204" pitchFamily="34" charset="0"/>
              </a:rPr>
              <a:t>la </a:t>
            </a:r>
            <a:r>
              <a:rPr lang="es-AR" sz="1400" dirty="0">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traducción. </a:t>
            </a:r>
            <a:r>
              <a:rPr lang="en-US" sz="1400" dirty="0">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La </a:t>
            </a:r>
            <a:r>
              <a:rPr lang="en-US" sz="1400" dirty="0" err="1">
                <a:solidFill>
                  <a:srgbClr val="222222"/>
                </a:solidFill>
                <a:effectLst/>
                <a:latin typeface="Calibri Light" panose="020F0302020204030204" pitchFamily="34" charset="0"/>
                <a:ea typeface="Calibri" panose="020F0502020204030204" pitchFamily="34" charset="0"/>
                <a:cs typeface="Calibri Light" panose="020F0302020204030204" pitchFamily="34" charset="0"/>
              </a:rPr>
              <a:t>edición</a:t>
            </a:r>
            <a:r>
              <a:rPr lang="en-US" sz="1400" dirty="0">
                <a:solidFill>
                  <a:srgbClr val="222222"/>
                </a:solidFill>
                <a:effectLst/>
                <a:latin typeface="Calibri Light" panose="020F0302020204030204" pitchFamily="34" charset="0"/>
                <a:ea typeface="Calibri" panose="020F0502020204030204" pitchFamily="34" charset="0"/>
                <a:cs typeface="Calibri Light" panose="020F0302020204030204" pitchFamily="34" charset="0"/>
              </a:rPr>
              <a:t> </a:t>
            </a:r>
            <a:r>
              <a:rPr lang="en-US" sz="1400" dirty="0">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original </a:t>
            </a:r>
            <a:r>
              <a:rPr lang="en-US" sz="1400" dirty="0" err="1">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en</a:t>
            </a:r>
            <a:r>
              <a:rPr lang="en-US" sz="1400" dirty="0">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 </a:t>
            </a:r>
            <a:r>
              <a:rPr lang="en-US" sz="1400" dirty="0" err="1">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inglés</a:t>
            </a:r>
            <a:r>
              <a:rPr lang="en-US" sz="1400" dirty="0">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 </a:t>
            </a:r>
            <a:r>
              <a:rPr lang="en-US" sz="1400" i="1" dirty="0">
                <a:effectLst/>
                <a:latin typeface="Calibri Light" panose="020F0302020204030204" pitchFamily="34" charset="0"/>
                <a:ea typeface="Calibri" panose="020F0502020204030204" pitchFamily="34" charset="0"/>
                <a:cs typeface="Calibri Light" panose="020F0302020204030204" pitchFamily="34" charset="0"/>
              </a:rPr>
              <a:t>Civil society organizations to promote human rights in mental health and related areas. WHO </a:t>
            </a:r>
            <a:r>
              <a:rPr lang="en-US" sz="1400" i="1" dirty="0" err="1">
                <a:effectLst/>
                <a:latin typeface="Calibri Light" panose="020F0302020204030204" pitchFamily="34" charset="0"/>
                <a:ea typeface="Calibri" panose="020F0502020204030204" pitchFamily="34" charset="0"/>
                <a:cs typeface="Calibri Light" panose="020F0302020204030204" pitchFamily="34" charset="0"/>
              </a:rPr>
              <a:t>QualityRights</a:t>
            </a:r>
            <a:r>
              <a:rPr lang="en-US" sz="1400" i="1" dirty="0">
                <a:effectLst/>
                <a:latin typeface="Calibri Light" panose="020F0302020204030204" pitchFamily="34" charset="0"/>
                <a:ea typeface="Calibri" panose="020F0502020204030204" pitchFamily="34" charset="0"/>
                <a:cs typeface="Calibri Light" panose="020F0302020204030204" pitchFamily="34" charset="0"/>
              </a:rPr>
              <a:t> guidance module</a:t>
            </a:r>
            <a:r>
              <a:rPr lang="en-US" sz="1400" dirty="0">
                <a:effectLst/>
                <a:latin typeface="Calibri Light" panose="020F0302020204030204" pitchFamily="34" charset="0"/>
                <a:ea typeface="Calibri" panose="020F0502020204030204" pitchFamily="34" charset="0"/>
                <a:cs typeface="Calibri Light" panose="020F0302020204030204" pitchFamily="34" charset="0"/>
              </a:rPr>
              <a:t>. Geneva: World Health Organization; 2019</a:t>
            </a:r>
            <a:r>
              <a:rPr lang="en-US" sz="1400"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 </a:t>
            </a:r>
            <a:r>
              <a:rPr lang="en-US" sz="1400" dirty="0">
                <a:solidFill>
                  <a:srgbClr val="222222"/>
                </a:solidFill>
                <a:effectLst/>
                <a:latin typeface="Calibri Light" panose="020F0302020204030204" pitchFamily="34" charset="0"/>
                <a:ea typeface="Calibri" panose="020F0502020204030204" pitchFamily="34" charset="0"/>
                <a:cs typeface="Calibri Light" panose="020F0302020204030204" pitchFamily="34" charset="0"/>
              </a:rPr>
              <a:t>es </a:t>
            </a:r>
            <a:r>
              <a:rPr lang="en-US" sz="1400" dirty="0" err="1">
                <a:solidFill>
                  <a:srgbClr val="222222"/>
                </a:solidFill>
                <a:effectLst/>
                <a:latin typeface="Calibri Light" panose="020F0302020204030204" pitchFamily="34" charset="0"/>
                <a:ea typeface="Calibri" panose="020F0502020204030204" pitchFamily="34" charset="0"/>
                <a:cs typeface="Calibri Light" panose="020F0302020204030204" pitchFamily="34" charset="0"/>
              </a:rPr>
              <a:t>el</a:t>
            </a:r>
            <a:r>
              <a:rPr lang="en-US" sz="1400" dirty="0">
                <a:solidFill>
                  <a:srgbClr val="222222"/>
                </a:solidFill>
                <a:effectLst/>
                <a:latin typeface="Calibri Light" panose="020F0302020204030204" pitchFamily="34" charset="0"/>
                <a:ea typeface="Calibri" panose="020F0502020204030204" pitchFamily="34" charset="0"/>
                <a:cs typeface="Calibri Light" panose="020F0302020204030204" pitchFamily="34" charset="0"/>
              </a:rPr>
              <a:t> </a:t>
            </a:r>
            <a:r>
              <a:rPr lang="en-US" sz="1400" dirty="0" err="1">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texto</a:t>
            </a:r>
            <a:r>
              <a:rPr lang="en-US" sz="1400" dirty="0">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 </a:t>
            </a:r>
            <a:r>
              <a:rPr lang="en-US" sz="1400" dirty="0" err="1">
                <a:solidFill>
                  <a:srgbClr val="222222"/>
                </a:solidFill>
                <a:effectLst/>
                <a:latin typeface="Calibri Light" panose="020F0302020204030204" pitchFamily="34" charset="0"/>
                <a:ea typeface="Calibri" panose="020F0502020204030204" pitchFamily="34" charset="0"/>
                <a:cs typeface="Calibri Light" panose="020F0302020204030204" pitchFamily="34" charset="0"/>
              </a:rPr>
              <a:t>auténtico</a:t>
            </a:r>
            <a:r>
              <a:rPr lang="en-US" sz="1400" dirty="0">
                <a:solidFill>
                  <a:srgbClr val="222222"/>
                </a:solidFill>
                <a:effectLst/>
                <a:latin typeface="Calibri Light" panose="020F0302020204030204" pitchFamily="34" charset="0"/>
                <a:ea typeface="Calibri" panose="020F0502020204030204" pitchFamily="34" charset="0"/>
                <a:cs typeface="Calibri Light" panose="020F0302020204030204" pitchFamily="34" charset="0"/>
              </a:rPr>
              <a:t> </a:t>
            </a:r>
            <a:r>
              <a:rPr lang="en-US" sz="1400" dirty="0">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y </a:t>
            </a:r>
            <a:r>
              <a:rPr lang="en-US" sz="1400" dirty="0" err="1">
                <a:solidFill>
                  <a:srgbClr val="222222"/>
                </a:solidFill>
                <a:effectLst/>
                <a:latin typeface="Calibri Light" panose="020F0302020204030204" pitchFamily="34" charset="0"/>
                <a:ea typeface="Calibri" panose="020F0502020204030204" pitchFamily="34" charset="0"/>
                <a:cs typeface="Calibri Light" panose="020F0302020204030204" pitchFamily="34" charset="0"/>
              </a:rPr>
              <a:t>vinculante</a:t>
            </a:r>
            <a:r>
              <a:rPr lang="en-US" sz="1400" dirty="0">
                <a:solidFill>
                  <a:srgbClr val="222222"/>
                </a:solidFill>
                <a:effectLst/>
                <a:latin typeface="Calibri Light" panose="020F0302020204030204" pitchFamily="34" charset="0"/>
                <a:ea typeface="Calibri" panose="020F0502020204030204" pitchFamily="34" charset="0"/>
                <a:cs typeface="Calibri Light" panose="020F0302020204030204" pitchFamily="34" charset="0"/>
              </a:rPr>
              <a:t>.</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n-US" sz="1400" dirty="0">
                <a:effectLst/>
                <a:latin typeface="Calibri Light" panose="020F0302020204030204" pitchFamily="34" charset="0"/>
                <a:ea typeface="Calibri" panose="020F0502020204030204" pitchFamily="34" charset="0"/>
                <a:cs typeface="Calibri Light" panose="020F0302020204030204" pitchFamily="34" charset="0"/>
              </a:rPr>
              <a:t> </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ES" sz="1400" b="1" dirty="0">
                <a:effectLst/>
                <a:latin typeface="Calibri Light" panose="020F0302020204030204" pitchFamily="34" charset="0"/>
                <a:ea typeface="Calibri" panose="020F0502020204030204" pitchFamily="34" charset="0"/>
                <a:cs typeface="Calibri Light" panose="020F0302020204030204" pitchFamily="34" charset="0"/>
              </a:rPr>
              <a:t>Edita: </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ES" sz="1400" dirty="0">
                <a:effectLst/>
                <a:latin typeface="Calibri Light" panose="020F0302020204030204" pitchFamily="34" charset="0"/>
                <a:ea typeface="Calibri" panose="020F0502020204030204" pitchFamily="34" charset="0"/>
                <a:cs typeface="Calibri Light" panose="020F0302020204030204" pitchFamily="34" charset="0"/>
              </a:rPr>
              <a:t>Pacto Nacional de Salud Mental. Generalitat de Catalunya.</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ES" sz="1400" dirty="0">
                <a:effectLst/>
                <a:latin typeface="Calibri Light" panose="020F0302020204030204" pitchFamily="34" charset="0"/>
                <a:ea typeface="Calibri" panose="020F0502020204030204" pitchFamily="34" charset="0"/>
                <a:cs typeface="Calibri Light" panose="020F0302020204030204" pitchFamily="34" charset="0"/>
              </a:rPr>
              <a:t> </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ES" sz="1400" b="1" dirty="0">
                <a:effectLst/>
                <a:latin typeface="Calibri Light" panose="020F0302020204030204" pitchFamily="34" charset="0"/>
                <a:ea typeface="Calibri" panose="020F0502020204030204" pitchFamily="34" charset="0"/>
                <a:cs typeface="Calibri Light" panose="020F0302020204030204" pitchFamily="34" charset="0"/>
              </a:rPr>
              <a:t>Traducción: </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ES" sz="1400" dirty="0">
                <a:effectLst/>
                <a:latin typeface="Calibri Light" panose="020F0302020204030204" pitchFamily="34" charset="0"/>
                <a:ea typeface="Calibri" panose="020F0502020204030204" pitchFamily="34" charset="0"/>
                <a:cs typeface="Calibri Light" panose="020F0302020204030204" pitchFamily="34" charset="0"/>
              </a:rPr>
              <a:t>Servicio de Planificación Lingüística del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Departament</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de Salut.</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ES" sz="1400" dirty="0">
                <a:effectLst/>
                <a:latin typeface="Calibri Light" panose="020F0302020204030204" pitchFamily="34" charset="0"/>
                <a:ea typeface="Calibri" panose="020F0502020204030204" pitchFamily="34" charset="0"/>
                <a:cs typeface="Calibri Light" panose="020F0302020204030204" pitchFamily="34" charset="0"/>
              </a:rPr>
              <a:t> </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ES" sz="1400" b="1" dirty="0">
                <a:effectLst/>
                <a:latin typeface="Calibri Light" panose="020F0302020204030204" pitchFamily="34" charset="0"/>
                <a:ea typeface="Calibri" panose="020F0502020204030204" pitchFamily="34" charset="0"/>
                <a:cs typeface="Calibri Light" panose="020F0302020204030204" pitchFamily="34" charset="0"/>
              </a:rPr>
              <a:t>Primera edición: </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ES" sz="1400" dirty="0">
                <a:effectLst/>
                <a:latin typeface="Calibri Light" panose="020F0302020204030204" pitchFamily="34" charset="0"/>
                <a:ea typeface="Calibri" panose="020F0502020204030204" pitchFamily="34" charset="0"/>
                <a:cs typeface="Calibri Light" panose="020F0302020204030204" pitchFamily="34" charset="0"/>
              </a:rPr>
              <a:t>Octubre de 2022</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br>
              <a:rPr lang="es-ES" sz="1400" dirty="0">
                <a:effectLst/>
                <a:latin typeface="Calibri Light" panose="020F0302020204030204" pitchFamily="34" charset="0"/>
                <a:ea typeface="Calibri" panose="020F0502020204030204" pitchFamily="34" charset="0"/>
                <a:cs typeface="Calibri Light" panose="020F0302020204030204" pitchFamily="34" charset="0"/>
              </a:rPr>
            </a:br>
            <a:r>
              <a:rPr lang="es-ES" sz="1400" dirty="0"/>
              <a:t>La guía del curso está disponible aquí: https://supportgirona.cat/es/quality-rights</a:t>
            </a:r>
          </a:p>
          <a:p>
            <a:pPr algn="just" fontAlgn="base"/>
            <a:endParaRPr lang="en-GB" sz="1000" b="1" dirty="0">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n-GB" sz="1400" dirty="0" err="1">
                <a:latin typeface="Calibri Light" panose="020F0302020204030204" pitchFamily="34" charset="0"/>
                <a:ea typeface="Times New Roman" panose="02020603050405020304" pitchFamily="18" charset="0"/>
                <a:cs typeface="Calibri Light" panose="020F0302020204030204" pitchFamily="34" charset="0"/>
              </a:rPr>
              <a:t>Foto</a:t>
            </a:r>
            <a:r>
              <a:rPr lang="en-GB" sz="1400" dirty="0">
                <a:latin typeface="Calibri Light" panose="020F0302020204030204" pitchFamily="34" charset="0"/>
                <a:ea typeface="Times New Roman" panose="02020603050405020304" pitchFamily="18" charset="0"/>
                <a:cs typeface="Calibri Light" panose="020F0302020204030204" pitchFamily="34" charset="0"/>
              </a:rPr>
              <a:t> de </a:t>
            </a:r>
            <a:r>
              <a:rPr lang="en-GB" sz="1400" dirty="0" err="1">
                <a:latin typeface="Calibri Light" panose="020F0302020204030204" pitchFamily="34" charset="0"/>
                <a:ea typeface="Times New Roman" panose="02020603050405020304" pitchFamily="18" charset="0"/>
                <a:cs typeface="Calibri Light" panose="020F0302020204030204" pitchFamily="34" charset="0"/>
              </a:rPr>
              <a:t>portada</a:t>
            </a:r>
            <a:r>
              <a:rPr lang="en-GB" sz="1400" dirty="0">
                <a:latin typeface="Calibri Light" panose="020F0302020204030204" pitchFamily="34" charset="0"/>
                <a:ea typeface="Times New Roman" panose="02020603050405020304" pitchFamily="18" charset="0"/>
                <a:cs typeface="Calibri Light" panose="020F0302020204030204" pitchFamily="34" charset="0"/>
              </a:rPr>
              <a:t>. WHO/Steve </a:t>
            </a:r>
            <a:r>
              <a:rPr lang="en-GB" sz="1400" dirty="0" err="1">
                <a:latin typeface="Calibri Light" panose="020F0302020204030204" pitchFamily="34" charset="0"/>
                <a:ea typeface="Times New Roman" panose="02020603050405020304" pitchFamily="18" charset="0"/>
                <a:cs typeface="Calibri Light" panose="020F0302020204030204" pitchFamily="34" charset="0"/>
              </a:rPr>
              <a:t>Ababio</a:t>
            </a:r>
            <a:r>
              <a:rPr lang="en-GB" sz="1400" dirty="0">
                <a:latin typeface="Calibri Light" panose="020F0302020204030204" pitchFamily="34" charset="0"/>
                <a:ea typeface="Times New Roman" panose="02020603050405020304" pitchFamily="18" charset="0"/>
                <a:cs typeface="Calibri Light" panose="020F0302020204030204" pitchFamily="34" charset="0"/>
              </a:rPr>
              <a:t> </a:t>
            </a:r>
          </a:p>
          <a:p>
            <a:pPr algn="just" fontAlgn="base"/>
            <a:endParaRPr lang="en-US" sz="1000" dirty="0">
              <a:latin typeface="Calibri" panose="020F0502020204030204" pitchFamily="34" charset="0"/>
              <a:ea typeface="Calibri" panose="020F0502020204030204" pitchFamily="34" charset="0"/>
              <a:cs typeface="Arial" panose="020B0604020202020204" pitchFamily="34" charset="0"/>
            </a:endParaRPr>
          </a:p>
          <a:p>
            <a:pPr fontAlgn="base"/>
            <a:endParaRPr lang="en-US" sz="1000" dirty="0">
              <a:latin typeface="Calibri" panose="020F0502020204030204" pitchFamily="34" charset="0"/>
              <a:ea typeface="Times New Roman" panose="02020603050405020304" pitchFamily="18" charset="0"/>
              <a:cs typeface="Calibri" panose="020F0502020204030204" pitchFamily="34" charset="0"/>
            </a:endParaRPr>
          </a:p>
        </p:txBody>
      </p:sp>
      <p:pic>
        <p:nvPicPr>
          <p:cNvPr id="3" name="Imagen 1">
            <a:extLst>
              <a:ext uri="{FF2B5EF4-FFF2-40B4-BE49-F238E27FC236}">
                <a16:creationId xmlns:a16="http://schemas.microsoft.com/office/drawing/2014/main" id="{BC4E691C-693A-5666-3CE2-943E6731A8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116" y="556334"/>
            <a:ext cx="1029335" cy="363855"/>
          </a:xfrm>
          <a:prstGeom prst="rect">
            <a:avLst/>
          </a:prstGeom>
        </p:spPr>
      </p:pic>
    </p:spTree>
    <p:extLst>
      <p:ext uri="{BB962C8B-B14F-4D97-AF65-F5344CB8AC3E}">
        <p14:creationId xmlns:p14="http://schemas.microsoft.com/office/powerpoint/2010/main" val="3370862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3D8812-A5D5-4F5C-B76B-B4F889543B93}"/>
              </a:ext>
            </a:extLst>
          </p:cNvPr>
          <p:cNvSpPr>
            <a:spLocks noGrp="1"/>
          </p:cNvSpPr>
          <p:nvPr>
            <p:ph sz="quarter" idx="14"/>
          </p:nvPr>
        </p:nvSpPr>
        <p:spPr>
          <a:xfrm>
            <a:off x="507195" y="1511188"/>
            <a:ext cx="11174412" cy="1232012"/>
          </a:xfrm>
          <a:solidFill>
            <a:srgbClr val="D2EFFC"/>
          </a:solidFill>
        </p:spPr>
        <p:txBody>
          <a:bodyPr/>
          <a:lstStyle/>
          <a:p>
            <a:pPr marL="0" indent="0">
              <a:buNone/>
            </a:pPr>
            <a:r>
              <a:rPr lang="en-US" dirty="0" err="1"/>
              <a:t>Ver</a:t>
            </a:r>
            <a:r>
              <a:rPr lang="en-US" dirty="0"/>
              <a:t> </a:t>
            </a:r>
            <a:r>
              <a:rPr lang="en-US" dirty="0" err="1"/>
              <a:t>folleto</a:t>
            </a:r>
            <a:r>
              <a:rPr lang="en-US" dirty="0"/>
              <a:t> 5:</a:t>
            </a:r>
          </a:p>
          <a:p>
            <a:r>
              <a:rPr lang="es-ES" dirty="0" err="1"/>
              <a:t>Koshish</a:t>
            </a:r>
            <a:r>
              <a:rPr lang="es-ES" dirty="0"/>
              <a:t>, en Nepal, se involucra en la defensa sistémica para promover los derechos de las personas con discapacidad psicosocial</a:t>
            </a:r>
            <a:endParaRPr lang="x-none" dirty="0"/>
          </a:p>
        </p:txBody>
      </p:sp>
      <p:sp>
        <p:nvSpPr>
          <p:cNvPr id="2" name="Title 1">
            <a:extLst>
              <a:ext uri="{FF2B5EF4-FFF2-40B4-BE49-F238E27FC236}">
                <a16:creationId xmlns:a16="http://schemas.microsoft.com/office/drawing/2014/main" id="{6AF6D00E-1359-4C82-A300-0011554266E2}"/>
              </a:ext>
            </a:extLst>
          </p:cNvPr>
          <p:cNvSpPr>
            <a:spLocks noGrp="1"/>
          </p:cNvSpPr>
          <p:nvPr>
            <p:ph type="title"/>
          </p:nvPr>
        </p:nvSpPr>
        <p:spPr/>
        <p:txBody>
          <a:bodyPr/>
          <a:lstStyle/>
          <a:p>
            <a:r>
              <a:rPr lang="en-GB" dirty="0"/>
              <a:t>3. </a:t>
            </a:r>
            <a:r>
              <a:rPr lang="es-ES" dirty="0"/>
              <a:t>Crear una organización de la sociedad civil - 11 </a:t>
            </a:r>
            <a:endParaRPr lang="x-none" dirty="0"/>
          </a:p>
        </p:txBody>
      </p:sp>
    </p:spTree>
    <p:extLst>
      <p:ext uri="{BB962C8B-B14F-4D97-AF65-F5344CB8AC3E}">
        <p14:creationId xmlns:p14="http://schemas.microsoft.com/office/powerpoint/2010/main" val="4153026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E939F8D-4B19-9143-B3E4-0FF79907EABE}"/>
              </a:ext>
            </a:extLst>
          </p:cNvPr>
          <p:cNvSpPr>
            <a:spLocks noGrp="1"/>
          </p:cNvSpPr>
          <p:nvPr>
            <p:ph type="body" sz="quarter" idx="13"/>
          </p:nvPr>
        </p:nvSpPr>
        <p:spPr/>
        <p:txBody>
          <a:bodyPr/>
          <a:lstStyle/>
          <a:p>
            <a:r>
              <a:rPr lang="es-ES" dirty="0"/>
              <a:t>Principales áreas y actividades</a:t>
            </a:r>
            <a:endParaRPr lang="en-US" dirty="0"/>
          </a:p>
        </p:txBody>
      </p:sp>
      <p:sp>
        <p:nvSpPr>
          <p:cNvPr id="3" name="Content Placeholder 2">
            <a:extLst>
              <a:ext uri="{FF2B5EF4-FFF2-40B4-BE49-F238E27FC236}">
                <a16:creationId xmlns:a16="http://schemas.microsoft.com/office/drawing/2014/main" id="{F6E582D3-9202-4F5F-9E33-F3CDC4862D80}"/>
              </a:ext>
            </a:extLst>
          </p:cNvPr>
          <p:cNvSpPr>
            <a:spLocks noGrp="1"/>
          </p:cNvSpPr>
          <p:nvPr>
            <p:ph sz="quarter" idx="14"/>
          </p:nvPr>
        </p:nvSpPr>
        <p:spPr/>
        <p:txBody>
          <a:bodyPr>
            <a:normAutofit/>
          </a:bodyPr>
          <a:lstStyle/>
          <a:p>
            <a:pPr marL="0" indent="0" algn="just">
              <a:buNone/>
            </a:pPr>
            <a:r>
              <a:rPr lang="es-ES" u="sng" dirty="0"/>
              <a:t>Defensa individual</a:t>
            </a:r>
          </a:p>
          <a:p>
            <a:pPr marL="0" indent="0" algn="just">
              <a:buNone/>
            </a:pPr>
            <a:r>
              <a:rPr lang="es-ES" dirty="0"/>
              <a:t>A veces, a las personas con discapacidad o a sus familias y/o cuidadores, les puede resultar útil contar con defensores que les guíen en los problemas para los que quieren recibir ayuda</a:t>
            </a:r>
            <a:r>
              <a:rPr lang="en-GB" dirty="0"/>
              <a:t>. </a:t>
            </a:r>
          </a:p>
          <a:p>
            <a:pPr algn="just"/>
            <a:r>
              <a:rPr lang="es-ES" dirty="0"/>
              <a:t>Los defensores individuales son personas con experiencias vividas o con una experiencia específica para ayudar a otras personas a superar sus problemas</a:t>
            </a:r>
            <a:r>
              <a:rPr lang="en-GB" dirty="0"/>
              <a:t>:</a:t>
            </a:r>
            <a:endParaRPr lang="x-none" dirty="0"/>
          </a:p>
          <a:p>
            <a:pPr lvl="1" algn="just"/>
            <a:r>
              <a:rPr lang="es-ES" dirty="0"/>
              <a:t>Ofrecer información sobre los derechos de las personas con discapacidad y los cuidadores.</a:t>
            </a:r>
          </a:p>
          <a:p>
            <a:pPr lvl="1" algn="just"/>
            <a:r>
              <a:rPr lang="es-ES" dirty="0"/>
              <a:t>Asistir a reuniones con las personas.</a:t>
            </a:r>
          </a:p>
          <a:p>
            <a:pPr lvl="1" algn="just"/>
            <a:r>
              <a:rPr lang="es-ES" dirty="0"/>
              <a:t>Facilitar la comunicación entre personas con discapacidad y servicios relacionados</a:t>
            </a:r>
            <a:r>
              <a:rPr lang="en-US" dirty="0"/>
              <a:t>.</a:t>
            </a:r>
            <a:endParaRPr lang="x-none" dirty="0"/>
          </a:p>
          <a:p>
            <a:pPr lvl="1" algn="just"/>
            <a:r>
              <a:rPr lang="es-ES" dirty="0"/>
              <a:t>Defensa para liberar a las personas que han sido internadas y/o tratadas involuntariamente</a:t>
            </a:r>
            <a:r>
              <a:rPr lang="en-US" dirty="0"/>
              <a:t>.</a:t>
            </a:r>
            <a:endParaRPr lang="x-none" dirty="0"/>
          </a:p>
          <a:p>
            <a:pPr lvl="1" algn="just"/>
            <a:r>
              <a:rPr lang="en-US" dirty="0"/>
              <a:t>Supporting people to self-advocate. </a:t>
            </a:r>
            <a:endParaRPr lang="x-none" dirty="0"/>
          </a:p>
        </p:txBody>
      </p:sp>
      <p:sp>
        <p:nvSpPr>
          <p:cNvPr id="2" name="Title 1">
            <a:extLst>
              <a:ext uri="{FF2B5EF4-FFF2-40B4-BE49-F238E27FC236}">
                <a16:creationId xmlns:a16="http://schemas.microsoft.com/office/drawing/2014/main" id="{CBDCC358-E520-4CBE-BD42-6BC7FB6095F6}"/>
              </a:ext>
            </a:extLst>
          </p:cNvPr>
          <p:cNvSpPr>
            <a:spLocks noGrp="1"/>
          </p:cNvSpPr>
          <p:nvPr>
            <p:ph type="title"/>
          </p:nvPr>
        </p:nvSpPr>
        <p:spPr/>
        <p:txBody>
          <a:bodyPr/>
          <a:lstStyle/>
          <a:p>
            <a:r>
              <a:rPr lang="en-GB" dirty="0"/>
              <a:t>3. </a:t>
            </a:r>
            <a:r>
              <a:rPr lang="es-ES" dirty="0"/>
              <a:t>Crear una organización de la sociedad civil - 12</a:t>
            </a:r>
            <a:endParaRPr lang="x-none" dirty="0"/>
          </a:p>
        </p:txBody>
      </p:sp>
    </p:spTree>
    <p:extLst>
      <p:ext uri="{BB962C8B-B14F-4D97-AF65-F5344CB8AC3E}">
        <p14:creationId xmlns:p14="http://schemas.microsoft.com/office/powerpoint/2010/main" val="3272984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4D79D3E-F4E7-4541-B487-366D672ED806}"/>
              </a:ext>
            </a:extLst>
          </p:cNvPr>
          <p:cNvSpPr>
            <a:spLocks noGrp="1"/>
          </p:cNvSpPr>
          <p:nvPr>
            <p:ph type="body" sz="quarter" idx="13"/>
          </p:nvPr>
        </p:nvSpPr>
        <p:spPr/>
        <p:txBody>
          <a:bodyPr/>
          <a:lstStyle/>
          <a:p>
            <a:r>
              <a:rPr lang="es-ES" dirty="0"/>
              <a:t>Principales áreas y actividades</a:t>
            </a:r>
            <a:endParaRPr lang="en-US" dirty="0"/>
          </a:p>
        </p:txBody>
      </p:sp>
      <p:sp>
        <p:nvSpPr>
          <p:cNvPr id="3" name="Content Placeholder 2">
            <a:extLst>
              <a:ext uri="{FF2B5EF4-FFF2-40B4-BE49-F238E27FC236}">
                <a16:creationId xmlns:a16="http://schemas.microsoft.com/office/drawing/2014/main" id="{9682A2A0-389B-4404-BC95-770B7FE1D5ED}"/>
              </a:ext>
            </a:extLst>
          </p:cNvPr>
          <p:cNvSpPr>
            <a:spLocks noGrp="1"/>
          </p:cNvSpPr>
          <p:nvPr>
            <p:ph sz="quarter" idx="14"/>
          </p:nvPr>
        </p:nvSpPr>
        <p:spPr/>
        <p:txBody>
          <a:bodyPr>
            <a:normAutofit/>
          </a:bodyPr>
          <a:lstStyle/>
          <a:p>
            <a:pPr marL="0" indent="0" algn="just">
              <a:buNone/>
            </a:pPr>
            <a:r>
              <a:rPr lang="en-GB" u="sng" dirty="0" err="1"/>
              <a:t>Ofrecer</a:t>
            </a:r>
            <a:r>
              <a:rPr lang="en-GB" u="sng" dirty="0"/>
              <a:t> </a:t>
            </a:r>
            <a:r>
              <a:rPr lang="en-GB" u="sng" dirty="0" err="1"/>
              <a:t>educación</a:t>
            </a:r>
            <a:r>
              <a:rPr lang="en-GB" u="sng" dirty="0"/>
              <a:t> y </a:t>
            </a:r>
            <a:r>
              <a:rPr lang="en-GB" u="sng" dirty="0" err="1"/>
              <a:t>formación</a:t>
            </a:r>
            <a:endParaRPr lang="en-GB" u="sng" dirty="0"/>
          </a:p>
          <a:p>
            <a:pPr algn="just"/>
            <a:r>
              <a:rPr lang="en-GB" dirty="0"/>
              <a:t>Organizations may provide education and training programmes. </a:t>
            </a:r>
            <a:r>
              <a:rPr lang="es-ES" dirty="0"/>
              <a:t>Los temas pueden ser:</a:t>
            </a:r>
            <a:endParaRPr lang="en-GB" dirty="0"/>
          </a:p>
          <a:p>
            <a:pPr lvl="1" algn="just"/>
            <a:r>
              <a:rPr lang="es-ES" dirty="0"/>
              <a:t>Adaptar políticas, leyes, servicios y prácticas a los estándares internacionales de derechos humanos</a:t>
            </a:r>
            <a:r>
              <a:rPr lang="en-US" dirty="0"/>
              <a:t>.</a:t>
            </a:r>
            <a:endParaRPr lang="x-none" dirty="0"/>
          </a:p>
          <a:p>
            <a:pPr lvl="1" algn="just"/>
            <a:r>
              <a:rPr lang="es-ES" dirty="0"/>
              <a:t>Tomar decisiones con apoyo ante los servicios sociales y de salud mental</a:t>
            </a:r>
            <a:r>
              <a:rPr lang="en-US" dirty="0"/>
              <a:t>.</a:t>
            </a:r>
            <a:endParaRPr lang="x-none" dirty="0"/>
          </a:p>
          <a:p>
            <a:pPr lvl="1" algn="just"/>
            <a:r>
              <a:rPr lang="es-ES" dirty="0"/>
              <a:t>Llevar a cabo la atención orientada a la recuperación en servicios sociales y de salud mental</a:t>
            </a:r>
            <a:r>
              <a:rPr lang="en-US" dirty="0"/>
              <a:t>.</a:t>
            </a:r>
            <a:endParaRPr lang="x-none" dirty="0"/>
          </a:p>
          <a:p>
            <a:pPr lvl="1" algn="just"/>
            <a:r>
              <a:rPr lang="es-ES" dirty="0"/>
              <a:t>Estrategias para poner fin al aislamiento y la contención</a:t>
            </a:r>
            <a:r>
              <a:rPr lang="en-US" dirty="0"/>
              <a:t>.</a:t>
            </a:r>
            <a:endParaRPr lang="x-none" dirty="0"/>
          </a:p>
          <a:p>
            <a:pPr lvl="1" algn="just"/>
            <a:r>
              <a:rPr lang="es-ES" dirty="0"/>
              <a:t>Diferentes maneras de entender la angustia emocional</a:t>
            </a:r>
            <a:r>
              <a:rPr lang="en-US" dirty="0"/>
              <a:t>.</a:t>
            </a:r>
            <a:endParaRPr lang="x-none" dirty="0"/>
          </a:p>
          <a:p>
            <a:pPr lvl="1" algn="just"/>
            <a:r>
              <a:rPr lang="es-ES" dirty="0"/>
              <a:t>La importancia de abordar la inclusión, la diversidad y la no discriminación</a:t>
            </a:r>
            <a:r>
              <a:rPr lang="en-US" dirty="0"/>
              <a:t>. </a:t>
            </a:r>
            <a:endParaRPr lang="x-none" dirty="0"/>
          </a:p>
          <a:p>
            <a:pPr lvl="1" algn="just"/>
            <a:r>
              <a:rPr lang="es-ES" dirty="0"/>
              <a:t>El uso de un lenguaje respetuoso, no </a:t>
            </a:r>
            <a:r>
              <a:rPr lang="es-ES" dirty="0" err="1"/>
              <a:t>medicalizado</a:t>
            </a:r>
            <a:r>
              <a:rPr lang="es-ES" dirty="0"/>
              <a:t> y motivador</a:t>
            </a:r>
            <a:r>
              <a:rPr lang="en-US" dirty="0"/>
              <a:t>.</a:t>
            </a:r>
            <a:endParaRPr lang="x-none" dirty="0"/>
          </a:p>
          <a:p>
            <a:pPr lvl="1" algn="just"/>
            <a:r>
              <a:rPr lang="es-ES" dirty="0"/>
              <a:t>Organizar presentaciones públicas o proyecciones de películas sobre estos u otros temas relacionados</a:t>
            </a:r>
            <a:r>
              <a:rPr lang="en-US" dirty="0"/>
              <a:t>.</a:t>
            </a:r>
            <a:endParaRPr lang="x-none" dirty="0"/>
          </a:p>
        </p:txBody>
      </p:sp>
      <p:sp>
        <p:nvSpPr>
          <p:cNvPr id="2" name="Title 1">
            <a:extLst>
              <a:ext uri="{FF2B5EF4-FFF2-40B4-BE49-F238E27FC236}">
                <a16:creationId xmlns:a16="http://schemas.microsoft.com/office/drawing/2014/main" id="{A2A67C87-08B0-426F-AFE5-BB7089F9671C}"/>
              </a:ext>
            </a:extLst>
          </p:cNvPr>
          <p:cNvSpPr>
            <a:spLocks noGrp="1"/>
          </p:cNvSpPr>
          <p:nvPr>
            <p:ph type="title"/>
          </p:nvPr>
        </p:nvSpPr>
        <p:spPr/>
        <p:txBody>
          <a:bodyPr/>
          <a:lstStyle/>
          <a:p>
            <a:r>
              <a:rPr lang="en-GB" dirty="0"/>
              <a:t>3. </a:t>
            </a:r>
            <a:r>
              <a:rPr lang="es-ES" dirty="0"/>
              <a:t>Crear una organización de la sociedad civil - 13</a:t>
            </a:r>
            <a:endParaRPr lang="x-none" dirty="0"/>
          </a:p>
        </p:txBody>
      </p:sp>
    </p:spTree>
    <p:extLst>
      <p:ext uri="{BB962C8B-B14F-4D97-AF65-F5344CB8AC3E}">
        <p14:creationId xmlns:p14="http://schemas.microsoft.com/office/powerpoint/2010/main" val="4258073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F678D9-4606-4E99-A8BE-41C1C3A67F9E}"/>
              </a:ext>
            </a:extLst>
          </p:cNvPr>
          <p:cNvSpPr>
            <a:spLocks noGrp="1"/>
          </p:cNvSpPr>
          <p:nvPr>
            <p:ph sz="quarter" idx="14"/>
          </p:nvPr>
        </p:nvSpPr>
        <p:spPr>
          <a:xfrm>
            <a:off x="507195" y="1511188"/>
            <a:ext cx="11174412" cy="1063570"/>
          </a:xfrm>
          <a:solidFill>
            <a:srgbClr val="D2EFFC"/>
          </a:solidFill>
        </p:spPr>
        <p:txBody>
          <a:bodyPr/>
          <a:lstStyle/>
          <a:p>
            <a:pPr marL="0" indent="0">
              <a:buNone/>
            </a:pPr>
            <a:r>
              <a:rPr lang="en-US" dirty="0" err="1"/>
              <a:t>Ver</a:t>
            </a:r>
            <a:r>
              <a:rPr lang="en-US" dirty="0"/>
              <a:t> </a:t>
            </a:r>
            <a:r>
              <a:rPr lang="en-US" dirty="0" err="1"/>
              <a:t>folleto</a:t>
            </a:r>
            <a:r>
              <a:rPr lang="en-US" dirty="0"/>
              <a:t> 6:</a:t>
            </a:r>
          </a:p>
          <a:p>
            <a:r>
              <a:rPr lang="es-ES" dirty="0" err="1"/>
              <a:t>Dementia</a:t>
            </a:r>
            <a:r>
              <a:rPr lang="es-ES" dirty="0"/>
              <a:t> Alliance International – Apoyo y defensa por parte de y destinado a personas con demencia</a:t>
            </a:r>
            <a:endParaRPr lang="en-US" dirty="0"/>
          </a:p>
        </p:txBody>
      </p:sp>
      <p:sp>
        <p:nvSpPr>
          <p:cNvPr id="2" name="Title 1">
            <a:extLst>
              <a:ext uri="{FF2B5EF4-FFF2-40B4-BE49-F238E27FC236}">
                <a16:creationId xmlns:a16="http://schemas.microsoft.com/office/drawing/2014/main" id="{2FFC678B-1B84-44D3-B6A6-CBDCCD886195}"/>
              </a:ext>
            </a:extLst>
          </p:cNvPr>
          <p:cNvSpPr>
            <a:spLocks noGrp="1"/>
          </p:cNvSpPr>
          <p:nvPr>
            <p:ph type="title"/>
          </p:nvPr>
        </p:nvSpPr>
        <p:spPr/>
        <p:txBody>
          <a:bodyPr/>
          <a:lstStyle/>
          <a:p>
            <a:r>
              <a:rPr lang="en-GB" dirty="0"/>
              <a:t>3. </a:t>
            </a:r>
            <a:r>
              <a:rPr lang="es-ES" dirty="0"/>
              <a:t>Crear una organización de la sociedad civil - 14</a:t>
            </a:r>
            <a:endParaRPr lang="x-none" dirty="0"/>
          </a:p>
        </p:txBody>
      </p:sp>
    </p:spTree>
    <p:extLst>
      <p:ext uri="{BB962C8B-B14F-4D97-AF65-F5344CB8AC3E}">
        <p14:creationId xmlns:p14="http://schemas.microsoft.com/office/powerpoint/2010/main" val="1700798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82ECC29-B64B-954C-8E00-E528F53CCF1F}"/>
              </a:ext>
            </a:extLst>
          </p:cNvPr>
          <p:cNvSpPr>
            <a:spLocks noGrp="1"/>
          </p:cNvSpPr>
          <p:nvPr>
            <p:ph type="body" sz="quarter" idx="13"/>
          </p:nvPr>
        </p:nvSpPr>
        <p:spPr/>
        <p:txBody>
          <a:bodyPr/>
          <a:lstStyle/>
          <a:p>
            <a:r>
              <a:rPr lang="es-ES" dirty="0"/>
              <a:t>Principales áreas y actividades</a:t>
            </a:r>
            <a:endParaRPr lang="en-US" dirty="0"/>
          </a:p>
        </p:txBody>
      </p:sp>
      <p:sp>
        <p:nvSpPr>
          <p:cNvPr id="3" name="Content Placeholder 2">
            <a:extLst>
              <a:ext uri="{FF2B5EF4-FFF2-40B4-BE49-F238E27FC236}">
                <a16:creationId xmlns:a16="http://schemas.microsoft.com/office/drawing/2014/main" id="{892A2CAC-3BE3-46BA-894E-E00E64DDD45E}"/>
              </a:ext>
            </a:extLst>
          </p:cNvPr>
          <p:cNvSpPr>
            <a:spLocks noGrp="1"/>
          </p:cNvSpPr>
          <p:nvPr>
            <p:ph sz="quarter" idx="14"/>
          </p:nvPr>
        </p:nvSpPr>
        <p:spPr/>
        <p:txBody>
          <a:bodyPr>
            <a:normAutofit/>
          </a:bodyPr>
          <a:lstStyle/>
          <a:p>
            <a:pPr marL="0" lvl="0" indent="0" algn="just">
              <a:buNone/>
            </a:pPr>
            <a:r>
              <a:rPr lang="en-GB" u="sng" dirty="0" err="1"/>
              <a:t>Ofrecer</a:t>
            </a:r>
            <a:r>
              <a:rPr lang="en-GB" u="sng" dirty="0"/>
              <a:t> </a:t>
            </a:r>
            <a:r>
              <a:rPr lang="en-GB" u="sng" dirty="0" err="1"/>
              <a:t>apoyo</a:t>
            </a:r>
            <a:r>
              <a:rPr lang="en-GB" u="sng" dirty="0"/>
              <a:t> entre </a:t>
            </a:r>
            <a:r>
              <a:rPr lang="en-GB" u="sng" dirty="0" err="1"/>
              <a:t>iguales</a:t>
            </a:r>
            <a:endParaRPr lang="en-GB" u="sng" dirty="0"/>
          </a:p>
          <a:p>
            <a:pPr marL="0" lvl="0" indent="0" algn="just">
              <a:buNone/>
            </a:pPr>
            <a:r>
              <a:rPr lang="es-ES" dirty="0"/>
              <a:t>El apoyo entre iguales proporciona una plataforma a las personas con discapacidad psicosocial, intelectual o cognitiva para relacionarse con otras personas que han pasado por experiencias similares</a:t>
            </a:r>
            <a:r>
              <a:rPr lang="en-US" dirty="0"/>
              <a:t>. </a:t>
            </a:r>
          </a:p>
          <a:p>
            <a:pPr lvl="0" algn="just"/>
            <a:r>
              <a:rPr lang="es-ES" dirty="0"/>
              <a:t>Ayuda a las personas en los problemas que consideran importantes para la recuperación sin suposiciones previas ni juicios</a:t>
            </a:r>
            <a:r>
              <a:rPr lang="en-US" dirty="0"/>
              <a:t>.</a:t>
            </a:r>
          </a:p>
          <a:p>
            <a:pPr lvl="0" algn="just"/>
            <a:r>
              <a:rPr lang="es-ES" dirty="0"/>
              <a:t>Los profesionales de apoyo entre iguales, que son expertos por experiencia</a:t>
            </a:r>
            <a:r>
              <a:rPr lang="en-GB" dirty="0"/>
              <a:t>. </a:t>
            </a:r>
            <a:endParaRPr lang="x-none" dirty="0"/>
          </a:p>
          <a:p>
            <a:pPr lvl="0" algn="just"/>
            <a:r>
              <a:rPr lang="es-ES" dirty="0"/>
              <a:t>El apoyo entre iguales se puede ofrecer de diversas maneras, como:</a:t>
            </a:r>
          </a:p>
          <a:p>
            <a:pPr lvl="1" algn="just"/>
            <a:r>
              <a:rPr lang="es-ES" dirty="0"/>
              <a:t>Grupos de apoyo entre iguales creados por y destinados a personas con experiencias vividas o grupos de apoyo entre iguales para familias y/o cuidadores.</a:t>
            </a:r>
          </a:p>
          <a:p>
            <a:pPr lvl="1" algn="just"/>
            <a:r>
              <a:rPr lang="es-ES" dirty="0"/>
              <a:t>Apoyo entre iguales individualizado para promover la recuperación, compartir experiencias o ayudar con un abanico de ofertas individuales</a:t>
            </a:r>
            <a:r>
              <a:rPr lang="en-US" dirty="0"/>
              <a:t>.</a:t>
            </a:r>
          </a:p>
        </p:txBody>
      </p:sp>
      <p:sp>
        <p:nvSpPr>
          <p:cNvPr id="2" name="Title 1">
            <a:extLst>
              <a:ext uri="{FF2B5EF4-FFF2-40B4-BE49-F238E27FC236}">
                <a16:creationId xmlns:a16="http://schemas.microsoft.com/office/drawing/2014/main" id="{229EA83C-0E2F-4315-B05A-35BB77F79C04}"/>
              </a:ext>
            </a:extLst>
          </p:cNvPr>
          <p:cNvSpPr>
            <a:spLocks noGrp="1"/>
          </p:cNvSpPr>
          <p:nvPr>
            <p:ph type="title"/>
          </p:nvPr>
        </p:nvSpPr>
        <p:spPr/>
        <p:txBody>
          <a:bodyPr/>
          <a:lstStyle/>
          <a:p>
            <a:r>
              <a:rPr lang="en-GB" dirty="0"/>
              <a:t>3. </a:t>
            </a:r>
            <a:r>
              <a:rPr lang="es-ES" dirty="0"/>
              <a:t>Crear una organización de la sociedad civil - 15 </a:t>
            </a:r>
            <a:endParaRPr lang="x-none" dirty="0"/>
          </a:p>
        </p:txBody>
      </p:sp>
    </p:spTree>
    <p:extLst>
      <p:ext uri="{BB962C8B-B14F-4D97-AF65-F5344CB8AC3E}">
        <p14:creationId xmlns:p14="http://schemas.microsoft.com/office/powerpoint/2010/main" val="521097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7DE03F-F18F-4BBB-B095-F45C1D0F0DAC}"/>
              </a:ext>
            </a:extLst>
          </p:cNvPr>
          <p:cNvSpPr>
            <a:spLocks noGrp="1"/>
          </p:cNvSpPr>
          <p:nvPr>
            <p:ph sz="quarter" idx="14"/>
          </p:nvPr>
        </p:nvSpPr>
        <p:spPr>
          <a:xfrm>
            <a:off x="507195" y="1511188"/>
            <a:ext cx="11174412" cy="1159823"/>
          </a:xfrm>
          <a:solidFill>
            <a:srgbClr val="D2EFFC"/>
          </a:solidFill>
        </p:spPr>
        <p:txBody>
          <a:bodyPr/>
          <a:lstStyle/>
          <a:p>
            <a:pPr marL="0" indent="0">
              <a:buNone/>
            </a:pPr>
            <a:r>
              <a:rPr lang="en-US" dirty="0" err="1"/>
              <a:t>Ver</a:t>
            </a:r>
            <a:r>
              <a:rPr lang="en-US" dirty="0"/>
              <a:t> </a:t>
            </a:r>
            <a:r>
              <a:rPr lang="en-US" dirty="0" err="1"/>
              <a:t>folleto</a:t>
            </a:r>
            <a:r>
              <a:rPr lang="en-US" dirty="0"/>
              <a:t> 7:</a:t>
            </a:r>
          </a:p>
          <a:p>
            <a:r>
              <a:rPr lang="es-ES" dirty="0" err="1"/>
              <a:t>Inclusion</a:t>
            </a:r>
            <a:r>
              <a:rPr lang="es-ES" dirty="0"/>
              <a:t> </a:t>
            </a:r>
            <a:r>
              <a:rPr lang="es-ES" dirty="0" err="1"/>
              <a:t>Europe</a:t>
            </a:r>
            <a:r>
              <a:rPr lang="es-ES" dirty="0"/>
              <a:t>: proyecto TOPSIDE – Oportunidades de formación para profesionales de apoyo entre iguales con discapacidad intelectual en Europa</a:t>
            </a:r>
            <a:endParaRPr lang="x-none" dirty="0"/>
          </a:p>
        </p:txBody>
      </p:sp>
      <p:sp>
        <p:nvSpPr>
          <p:cNvPr id="2" name="Title 1">
            <a:extLst>
              <a:ext uri="{FF2B5EF4-FFF2-40B4-BE49-F238E27FC236}">
                <a16:creationId xmlns:a16="http://schemas.microsoft.com/office/drawing/2014/main" id="{94621D91-3EFC-4F6F-964E-900D18725414}"/>
              </a:ext>
            </a:extLst>
          </p:cNvPr>
          <p:cNvSpPr>
            <a:spLocks noGrp="1"/>
          </p:cNvSpPr>
          <p:nvPr>
            <p:ph type="title"/>
          </p:nvPr>
        </p:nvSpPr>
        <p:spPr/>
        <p:txBody>
          <a:bodyPr/>
          <a:lstStyle/>
          <a:p>
            <a:r>
              <a:rPr lang="en-GB" dirty="0"/>
              <a:t>3. </a:t>
            </a:r>
            <a:r>
              <a:rPr lang="es-ES" dirty="0"/>
              <a:t>Crear una organización de la sociedad civil - 16</a:t>
            </a:r>
            <a:endParaRPr lang="x-none" dirty="0"/>
          </a:p>
        </p:txBody>
      </p:sp>
    </p:spTree>
    <p:extLst>
      <p:ext uri="{BB962C8B-B14F-4D97-AF65-F5344CB8AC3E}">
        <p14:creationId xmlns:p14="http://schemas.microsoft.com/office/powerpoint/2010/main" val="4012290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0C2A65-3FCD-48AF-8919-3C81D6E827B0}"/>
              </a:ext>
            </a:extLst>
          </p:cNvPr>
          <p:cNvSpPr>
            <a:spLocks noGrp="1"/>
          </p:cNvSpPr>
          <p:nvPr>
            <p:ph sz="quarter" idx="14"/>
          </p:nvPr>
        </p:nvSpPr>
        <p:spPr>
          <a:xfrm>
            <a:off x="507195" y="1511188"/>
            <a:ext cx="6007905" cy="4500000"/>
          </a:xfrm>
        </p:spPr>
        <p:txBody>
          <a:bodyPr/>
          <a:lstStyle/>
          <a:p>
            <a:pPr marL="0" indent="0" algn="just">
              <a:buNone/>
            </a:pPr>
            <a:r>
              <a:rPr lang="en-US" u="sng" dirty="0" err="1"/>
              <a:t>Principales</a:t>
            </a:r>
            <a:r>
              <a:rPr lang="en-US" u="sng" dirty="0"/>
              <a:t> </a:t>
            </a:r>
            <a:r>
              <a:rPr lang="en-US" u="sng" dirty="0" err="1"/>
              <a:t>áreas</a:t>
            </a:r>
            <a:r>
              <a:rPr lang="en-US" u="sng" dirty="0"/>
              <a:t> y </a:t>
            </a:r>
            <a:r>
              <a:rPr lang="en-US" u="sng" dirty="0" err="1"/>
              <a:t>actividades</a:t>
            </a:r>
            <a:endParaRPr lang="en-US" u="sng" dirty="0"/>
          </a:p>
          <a:p>
            <a:pPr algn="just"/>
            <a:r>
              <a:rPr lang="es-ES" dirty="0"/>
              <a:t>Ofrecer recreación, entretenimiento y deporte</a:t>
            </a:r>
          </a:p>
          <a:p>
            <a:pPr algn="just"/>
            <a:r>
              <a:rPr lang="es-ES" dirty="0"/>
              <a:t>La recreación, el entretenimiento y el deporte pueden ser herramientas potentes para una organización.</a:t>
            </a:r>
            <a:endParaRPr lang="en-US" dirty="0"/>
          </a:p>
          <a:p>
            <a:pPr algn="just"/>
            <a:r>
              <a:rPr lang="es-ES" dirty="0"/>
              <a:t>Entre las actividades se incluyen la formación de coros, grupos de danza, sociedades de actores y equipos deportivos.</a:t>
            </a:r>
            <a:endParaRPr lang="en-US" dirty="0"/>
          </a:p>
          <a:p>
            <a:pPr algn="just"/>
            <a:r>
              <a:rPr lang="es-ES" dirty="0"/>
              <a:t>Estos eventos ofrecen oportunidades únicas para promover los derechos humanos entre las personas con discapacidad</a:t>
            </a:r>
            <a:r>
              <a:rPr lang="en-US" dirty="0"/>
              <a:t>.  </a:t>
            </a:r>
          </a:p>
        </p:txBody>
      </p:sp>
      <p:sp>
        <p:nvSpPr>
          <p:cNvPr id="2" name="Title 1">
            <a:extLst>
              <a:ext uri="{FF2B5EF4-FFF2-40B4-BE49-F238E27FC236}">
                <a16:creationId xmlns:a16="http://schemas.microsoft.com/office/drawing/2014/main" id="{A214D214-DBE8-47D1-AC11-E7A053C4D80F}"/>
              </a:ext>
            </a:extLst>
          </p:cNvPr>
          <p:cNvSpPr>
            <a:spLocks noGrp="1"/>
          </p:cNvSpPr>
          <p:nvPr>
            <p:ph type="title"/>
          </p:nvPr>
        </p:nvSpPr>
        <p:spPr/>
        <p:txBody>
          <a:bodyPr/>
          <a:lstStyle/>
          <a:p>
            <a:r>
              <a:rPr lang="en-GB" dirty="0"/>
              <a:t>3. </a:t>
            </a:r>
            <a:r>
              <a:rPr lang="es-ES" dirty="0"/>
              <a:t>Crear una organización de la sociedad civil - 17</a:t>
            </a:r>
            <a:endParaRPr lang="x-none" dirty="0"/>
          </a:p>
        </p:txBody>
      </p:sp>
      <p:sp>
        <p:nvSpPr>
          <p:cNvPr id="4" name="TextBox 3">
            <a:extLst>
              <a:ext uri="{FF2B5EF4-FFF2-40B4-BE49-F238E27FC236}">
                <a16:creationId xmlns:a16="http://schemas.microsoft.com/office/drawing/2014/main" id="{7A2F0E72-5B57-49F3-B1A2-3F841B2DA774}"/>
              </a:ext>
            </a:extLst>
          </p:cNvPr>
          <p:cNvSpPr txBox="1"/>
          <p:nvPr/>
        </p:nvSpPr>
        <p:spPr>
          <a:xfrm>
            <a:off x="6629400" y="1511188"/>
            <a:ext cx="5183659" cy="4247317"/>
          </a:xfrm>
          <a:prstGeom prst="rect">
            <a:avLst/>
          </a:prstGeom>
          <a:solidFill>
            <a:srgbClr val="D2EFFC"/>
          </a:solidFill>
        </p:spPr>
        <p:txBody>
          <a:bodyPr wrap="square" rtlCol="0">
            <a:spAutoFit/>
          </a:bodyPr>
          <a:lstStyle/>
          <a:p>
            <a:pPr algn="just">
              <a:spcBef>
                <a:spcPts val="600"/>
              </a:spcBef>
            </a:pPr>
            <a:r>
              <a:rPr lang="es-ES" sz="2000" dirty="0"/>
              <a:t>En Cerdeña (Italia), por ejemplo, hay dos asociaciones activas dirigidas por personas con discapacidad psicosocial que utilizan el deporte y la recreación como formas para mejorar el bienestar y los derechos de personas con discapacidad</a:t>
            </a:r>
            <a:r>
              <a:rPr lang="en-US" sz="2000" dirty="0">
                <a:latin typeface="+mj-lt"/>
              </a:rPr>
              <a:t>.</a:t>
            </a:r>
          </a:p>
          <a:p>
            <a:pPr marL="514350" indent="-285750" algn="just">
              <a:spcBef>
                <a:spcPts val="600"/>
              </a:spcBef>
              <a:buFont typeface="Arial" panose="020B0604020202020204" pitchFamily="34" charset="0"/>
              <a:buChar char="•"/>
            </a:pPr>
            <a:r>
              <a:rPr lang="es-ES" sz="2000" dirty="0"/>
              <a:t>Una promueve la práctica de la vela para personas con discapacidad psicosocial</a:t>
            </a:r>
            <a:r>
              <a:rPr lang="en-US" sz="2000" dirty="0">
                <a:solidFill>
                  <a:prstClr val="black"/>
                </a:solidFill>
                <a:latin typeface="+mj-lt"/>
              </a:rPr>
              <a:t>.</a:t>
            </a:r>
            <a:endParaRPr lang="en-US" sz="2000" dirty="0">
              <a:latin typeface="+mj-lt"/>
            </a:endParaRPr>
          </a:p>
          <a:p>
            <a:pPr marL="514350" indent="-285750" algn="just">
              <a:spcBef>
                <a:spcPts val="600"/>
              </a:spcBef>
              <a:buFont typeface="Arial" panose="020B0604020202020204" pitchFamily="34" charset="0"/>
              <a:buChar char="•"/>
            </a:pPr>
            <a:r>
              <a:rPr lang="es-ES" sz="2000" dirty="0"/>
              <a:t>La otra asociación realiza expediciones de </a:t>
            </a:r>
            <a:r>
              <a:rPr lang="es-ES" sz="2000" dirty="0" err="1"/>
              <a:t>trekking</a:t>
            </a:r>
            <a:r>
              <a:rPr lang="es-ES" sz="2000" dirty="0"/>
              <a:t> para promover el bienestar, ofrece recorridos guiados a turistas por toda la isla</a:t>
            </a:r>
            <a:r>
              <a:rPr lang="en-US" sz="2000" dirty="0">
                <a:latin typeface="+mj-lt"/>
              </a:rPr>
              <a:t>. </a:t>
            </a:r>
          </a:p>
          <a:p>
            <a:pPr algn="just"/>
            <a:endParaRPr lang="en-GB" sz="2000" dirty="0"/>
          </a:p>
        </p:txBody>
      </p:sp>
    </p:spTree>
    <p:extLst>
      <p:ext uri="{BB962C8B-B14F-4D97-AF65-F5344CB8AC3E}">
        <p14:creationId xmlns:p14="http://schemas.microsoft.com/office/powerpoint/2010/main" val="1007488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81ECA2-721F-4968-A266-D7F3093EB8D2}"/>
              </a:ext>
            </a:extLst>
          </p:cNvPr>
          <p:cNvSpPr>
            <a:spLocks noGrp="1"/>
          </p:cNvSpPr>
          <p:nvPr>
            <p:ph sz="quarter" idx="14"/>
          </p:nvPr>
        </p:nvSpPr>
        <p:spPr>
          <a:xfrm>
            <a:off x="507195" y="1511188"/>
            <a:ext cx="11174412" cy="991380"/>
          </a:xfrm>
          <a:solidFill>
            <a:srgbClr val="D2EFFC"/>
          </a:solidFill>
        </p:spPr>
        <p:txBody>
          <a:bodyPr/>
          <a:lstStyle/>
          <a:p>
            <a:pPr marL="0" indent="0">
              <a:buNone/>
            </a:pPr>
            <a:r>
              <a:rPr lang="en-US" dirty="0" err="1"/>
              <a:t>Ver</a:t>
            </a:r>
            <a:r>
              <a:rPr lang="en-US" dirty="0"/>
              <a:t> </a:t>
            </a:r>
            <a:r>
              <a:rPr lang="en-US" dirty="0" err="1"/>
              <a:t>folleto</a:t>
            </a:r>
            <a:r>
              <a:rPr lang="en-US" dirty="0"/>
              <a:t> 8:</a:t>
            </a:r>
          </a:p>
          <a:p>
            <a:r>
              <a:rPr lang="es-ES" dirty="0" err="1"/>
              <a:t>Special</a:t>
            </a:r>
            <a:r>
              <a:rPr lang="es-ES" dirty="0"/>
              <a:t> </a:t>
            </a:r>
            <a:r>
              <a:rPr lang="es-ES" dirty="0" err="1"/>
              <a:t>Olympics</a:t>
            </a:r>
            <a:r>
              <a:rPr lang="es-ES" dirty="0"/>
              <a:t> utiliza el deporte para transformar vidas y percepciones</a:t>
            </a:r>
            <a:endParaRPr lang="x-none" dirty="0"/>
          </a:p>
        </p:txBody>
      </p:sp>
      <p:sp>
        <p:nvSpPr>
          <p:cNvPr id="2" name="Title 1">
            <a:extLst>
              <a:ext uri="{FF2B5EF4-FFF2-40B4-BE49-F238E27FC236}">
                <a16:creationId xmlns:a16="http://schemas.microsoft.com/office/drawing/2014/main" id="{0BF19CC4-36B7-44A3-B18D-99F20B79232E}"/>
              </a:ext>
            </a:extLst>
          </p:cNvPr>
          <p:cNvSpPr>
            <a:spLocks noGrp="1"/>
          </p:cNvSpPr>
          <p:nvPr>
            <p:ph type="title"/>
          </p:nvPr>
        </p:nvSpPr>
        <p:spPr/>
        <p:txBody>
          <a:bodyPr/>
          <a:lstStyle/>
          <a:p>
            <a:r>
              <a:rPr lang="en-GB" dirty="0"/>
              <a:t>3. </a:t>
            </a:r>
            <a:r>
              <a:rPr lang="es-ES" dirty="0"/>
              <a:t>Crear una organización de la sociedad civil - 18</a:t>
            </a:r>
            <a:endParaRPr lang="x-none" dirty="0"/>
          </a:p>
        </p:txBody>
      </p:sp>
    </p:spTree>
    <p:extLst>
      <p:ext uri="{BB962C8B-B14F-4D97-AF65-F5344CB8AC3E}">
        <p14:creationId xmlns:p14="http://schemas.microsoft.com/office/powerpoint/2010/main" val="2605508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FD95985-FCDA-BE4D-9437-41CFC11E60FF}"/>
              </a:ext>
            </a:extLst>
          </p:cNvPr>
          <p:cNvSpPr>
            <a:spLocks noGrp="1"/>
          </p:cNvSpPr>
          <p:nvPr>
            <p:ph type="body" sz="quarter" idx="13"/>
          </p:nvPr>
        </p:nvSpPr>
        <p:spPr/>
        <p:txBody>
          <a:bodyPr/>
          <a:lstStyle/>
          <a:p>
            <a:r>
              <a:rPr lang="es-ES" dirty="0"/>
              <a:t>Principales áreas y actividades</a:t>
            </a:r>
            <a:endParaRPr lang="en-US" dirty="0"/>
          </a:p>
        </p:txBody>
      </p:sp>
      <p:sp>
        <p:nvSpPr>
          <p:cNvPr id="3" name="Content Placeholder 2">
            <a:extLst>
              <a:ext uri="{FF2B5EF4-FFF2-40B4-BE49-F238E27FC236}">
                <a16:creationId xmlns:a16="http://schemas.microsoft.com/office/drawing/2014/main" id="{96D6942F-7C47-472F-A0A8-FA94EEB4177B}"/>
              </a:ext>
            </a:extLst>
          </p:cNvPr>
          <p:cNvSpPr>
            <a:spLocks noGrp="1"/>
          </p:cNvSpPr>
          <p:nvPr>
            <p:ph sz="quarter" idx="14"/>
          </p:nvPr>
        </p:nvSpPr>
        <p:spPr/>
        <p:txBody>
          <a:bodyPr/>
          <a:lstStyle/>
          <a:p>
            <a:pPr marL="0" lvl="0" indent="0" algn="just">
              <a:buNone/>
            </a:pPr>
            <a:r>
              <a:rPr lang="es-ES" u="sng" dirty="0"/>
              <a:t>Actividades de generación de ingresos y subsistencia</a:t>
            </a:r>
          </a:p>
          <a:p>
            <a:pPr marL="0" lvl="0" indent="0" algn="just">
              <a:buNone/>
            </a:pPr>
            <a:r>
              <a:rPr lang="es-ES" dirty="0"/>
              <a:t>Las iniciativas de generación de ingresos y de subsistencia fomentan oportunidades para poner fin al ciclo de pobreza y discapacidad</a:t>
            </a:r>
            <a:r>
              <a:rPr lang="en-GB" dirty="0"/>
              <a:t>.</a:t>
            </a:r>
          </a:p>
          <a:p>
            <a:pPr algn="just"/>
            <a:r>
              <a:rPr lang="es-ES" dirty="0"/>
              <a:t>Contribuir a la inclusión de las personas con discapacidad en sus comunidades locales</a:t>
            </a:r>
            <a:r>
              <a:rPr lang="en-GB" dirty="0"/>
              <a:t>. </a:t>
            </a:r>
          </a:p>
          <a:p>
            <a:pPr algn="just"/>
            <a:r>
              <a:rPr lang="es-ES" dirty="0"/>
              <a:t>Las actividades pueden ser extensas y dependerán del contexto local</a:t>
            </a:r>
            <a:r>
              <a:rPr lang="en-GB" dirty="0"/>
              <a:t>. </a:t>
            </a:r>
          </a:p>
          <a:p>
            <a:pPr algn="just"/>
            <a:r>
              <a:rPr lang="es-ES" dirty="0"/>
              <a:t>Deben incluir un amplio espectro de actividades que se basen en la fuerza y las habilidades de las personas</a:t>
            </a:r>
            <a:r>
              <a:rPr lang="en-GB" dirty="0"/>
              <a:t>.</a:t>
            </a:r>
            <a:endParaRPr lang="x-none" dirty="0"/>
          </a:p>
          <a:p>
            <a:pPr algn="just"/>
            <a:endParaRPr lang="x-none" dirty="0"/>
          </a:p>
        </p:txBody>
      </p:sp>
      <p:sp>
        <p:nvSpPr>
          <p:cNvPr id="2" name="Title 1">
            <a:extLst>
              <a:ext uri="{FF2B5EF4-FFF2-40B4-BE49-F238E27FC236}">
                <a16:creationId xmlns:a16="http://schemas.microsoft.com/office/drawing/2014/main" id="{E64A0C70-BC99-452B-8B05-F05A3EE843B6}"/>
              </a:ext>
            </a:extLst>
          </p:cNvPr>
          <p:cNvSpPr>
            <a:spLocks noGrp="1"/>
          </p:cNvSpPr>
          <p:nvPr>
            <p:ph type="title"/>
          </p:nvPr>
        </p:nvSpPr>
        <p:spPr/>
        <p:txBody>
          <a:bodyPr/>
          <a:lstStyle/>
          <a:p>
            <a:r>
              <a:rPr lang="en-GB" dirty="0"/>
              <a:t>3. </a:t>
            </a:r>
            <a:r>
              <a:rPr lang="es-ES" dirty="0"/>
              <a:t>Crear una organización de la sociedad civil - 19</a:t>
            </a:r>
            <a:endParaRPr lang="x-none" dirty="0"/>
          </a:p>
        </p:txBody>
      </p:sp>
    </p:spTree>
    <p:extLst>
      <p:ext uri="{BB962C8B-B14F-4D97-AF65-F5344CB8AC3E}">
        <p14:creationId xmlns:p14="http://schemas.microsoft.com/office/powerpoint/2010/main" val="4125481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263C43-B6F5-40DF-9904-D11D026BFB7A}"/>
              </a:ext>
            </a:extLst>
          </p:cNvPr>
          <p:cNvSpPr>
            <a:spLocks noGrp="1"/>
          </p:cNvSpPr>
          <p:nvPr>
            <p:ph sz="quarter" idx="14"/>
          </p:nvPr>
        </p:nvSpPr>
        <p:spPr>
          <a:xfrm>
            <a:off x="507195" y="1511188"/>
            <a:ext cx="11174412" cy="1111696"/>
          </a:xfrm>
          <a:solidFill>
            <a:srgbClr val="D2EFFC"/>
          </a:solidFill>
        </p:spPr>
        <p:txBody>
          <a:bodyPr/>
          <a:lstStyle/>
          <a:p>
            <a:pPr marL="0" indent="0">
              <a:buNone/>
            </a:pPr>
            <a:r>
              <a:rPr lang="en-US" dirty="0" err="1"/>
              <a:t>Ver</a:t>
            </a:r>
            <a:r>
              <a:rPr lang="en-US" dirty="0"/>
              <a:t> </a:t>
            </a:r>
            <a:r>
              <a:rPr lang="en-US" dirty="0" err="1"/>
              <a:t>folleto</a:t>
            </a:r>
            <a:r>
              <a:rPr lang="en-US" dirty="0"/>
              <a:t> 9:</a:t>
            </a:r>
          </a:p>
          <a:p>
            <a:r>
              <a:rPr lang="es-ES" dirty="0"/>
              <a:t>Ejemplos de actividades de generación de ingresos y subsistencia </a:t>
            </a:r>
            <a:endParaRPr lang="x-none" dirty="0"/>
          </a:p>
        </p:txBody>
      </p:sp>
      <p:sp>
        <p:nvSpPr>
          <p:cNvPr id="2" name="Title 1">
            <a:extLst>
              <a:ext uri="{FF2B5EF4-FFF2-40B4-BE49-F238E27FC236}">
                <a16:creationId xmlns:a16="http://schemas.microsoft.com/office/drawing/2014/main" id="{48BAA1DC-3324-4EA1-868D-6E2345CBC308}"/>
              </a:ext>
            </a:extLst>
          </p:cNvPr>
          <p:cNvSpPr>
            <a:spLocks noGrp="1"/>
          </p:cNvSpPr>
          <p:nvPr>
            <p:ph type="title"/>
          </p:nvPr>
        </p:nvSpPr>
        <p:spPr/>
        <p:txBody>
          <a:bodyPr/>
          <a:lstStyle/>
          <a:p>
            <a:r>
              <a:rPr lang="en-GB" dirty="0"/>
              <a:t>3. </a:t>
            </a:r>
            <a:r>
              <a:rPr lang="es-ES" dirty="0"/>
              <a:t>Crear una organización de la sociedad civil - 20</a:t>
            </a:r>
            <a:endParaRPr lang="x-none" dirty="0"/>
          </a:p>
        </p:txBody>
      </p:sp>
    </p:spTree>
    <p:extLst>
      <p:ext uri="{BB962C8B-B14F-4D97-AF65-F5344CB8AC3E}">
        <p14:creationId xmlns:p14="http://schemas.microsoft.com/office/powerpoint/2010/main" val="952909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47C981-A946-5040-83F9-812B9EF562E3}"/>
              </a:ext>
            </a:extLst>
          </p:cNvPr>
          <p:cNvSpPr>
            <a:spLocks noGrp="1"/>
          </p:cNvSpPr>
          <p:nvPr>
            <p:ph type="sldNum" sz="quarter" idx="4294967295"/>
          </p:nvPr>
        </p:nvSpPr>
        <p:spPr>
          <a:xfrm>
            <a:off x="10034587" y="6623100"/>
            <a:ext cx="1648619" cy="216000"/>
          </a:xfrm>
          <a:prstGeom prst="rect">
            <a:avLst/>
          </a:prstGeom>
        </p:spPr>
        <p:txBody>
          <a:bodyPr/>
          <a:lstStyle/>
          <a:p>
            <a:fld id="{04260D4A-DEC1-45DD-8AB2-A3349BAAA59E}" type="slidenum">
              <a:rPr lang="es-ES" smtClean="0"/>
              <a:pPr/>
              <a:t>3</a:t>
            </a:fld>
            <a:endParaRPr lang="es-ES" dirty="0"/>
          </a:p>
        </p:txBody>
      </p:sp>
      <p:sp>
        <p:nvSpPr>
          <p:cNvPr id="3" name="Text Placeholder 2">
            <a:extLst>
              <a:ext uri="{FF2B5EF4-FFF2-40B4-BE49-F238E27FC236}">
                <a16:creationId xmlns:a16="http://schemas.microsoft.com/office/drawing/2014/main" id="{397488A8-B1A9-6840-9D65-1086A084D422}"/>
              </a:ext>
            </a:extLst>
          </p:cNvPr>
          <p:cNvSpPr>
            <a:spLocks noGrp="1"/>
          </p:cNvSpPr>
          <p:nvPr>
            <p:ph type="body" sz="quarter" idx="13"/>
          </p:nvPr>
        </p:nvSpPr>
        <p:spPr>
          <a:xfrm>
            <a:off x="469107" y="1066800"/>
            <a:ext cx="11174400" cy="1052945"/>
          </a:xfrm>
        </p:spPr>
        <p:txBody>
          <a:bodyPr anchor="t"/>
          <a:lstStyle/>
          <a:p>
            <a:pPr marL="0" indent="0" algn="just">
              <a:lnSpc>
                <a:spcPct val="100000"/>
              </a:lnSpc>
            </a:pPr>
            <a:r>
              <a:rPr lang="es-ES" sz="2000" dirty="0"/>
              <a:t>OBJETIVOS: </a:t>
            </a:r>
            <a:r>
              <a:rPr lang="es-ES" sz="2000" b="0" dirty="0"/>
              <a:t>mejorar la calidad de la atención y del apoyo que se prestan en los servicios sociales y de salud mental, y de promover los derechos humanos de las personas con discapacidad psicosocial, intelectual o cognitiva</a:t>
            </a:r>
            <a:endParaRPr lang="es-ES" sz="2000" dirty="0"/>
          </a:p>
        </p:txBody>
      </p:sp>
      <p:sp>
        <p:nvSpPr>
          <p:cNvPr id="4" name="Content Placeholder 3">
            <a:extLst>
              <a:ext uri="{FF2B5EF4-FFF2-40B4-BE49-F238E27FC236}">
                <a16:creationId xmlns:a16="http://schemas.microsoft.com/office/drawing/2014/main" id="{CF518A3A-5970-3A47-9B31-2D448B5DE3D2}"/>
              </a:ext>
            </a:extLst>
          </p:cNvPr>
          <p:cNvSpPr>
            <a:spLocks noGrp="1"/>
          </p:cNvSpPr>
          <p:nvPr>
            <p:ph sz="quarter" idx="14"/>
          </p:nvPr>
        </p:nvSpPr>
        <p:spPr>
          <a:xfrm>
            <a:off x="507195" y="2098964"/>
            <a:ext cx="11174412" cy="3787487"/>
          </a:xfrm>
        </p:spPr>
        <p:txBody>
          <a:bodyPr/>
          <a:lstStyle/>
          <a:p>
            <a:pPr algn="just">
              <a:lnSpc>
                <a:spcPct val="100000"/>
              </a:lnSpc>
              <a:buClr>
                <a:schemeClr val="accent1">
                  <a:lumMod val="75000"/>
                </a:schemeClr>
              </a:buClr>
            </a:pPr>
            <a:r>
              <a:rPr lang="es-ES" sz="2000" dirty="0"/>
              <a:t>Crear capacidad para combatir la estigmatización y la discriminación, y para promover los derechos humanos y la recuperación. </a:t>
            </a:r>
          </a:p>
          <a:p>
            <a:pPr algn="just">
              <a:lnSpc>
                <a:spcPct val="100000"/>
              </a:lnSpc>
              <a:buClr>
                <a:schemeClr val="accent1">
                  <a:lumMod val="75000"/>
                </a:schemeClr>
              </a:buClr>
            </a:pPr>
            <a:r>
              <a:rPr lang="es-ES" sz="2000" dirty="0"/>
              <a:t>Mejorar la calidad de la atención y de las condiciones de los derechos humanos en los servicios sociales y de salud mental.</a:t>
            </a:r>
          </a:p>
          <a:p>
            <a:pPr algn="just">
              <a:lnSpc>
                <a:spcPct val="100000"/>
              </a:lnSpc>
              <a:spcAft>
                <a:spcPts val="600"/>
              </a:spcAft>
              <a:buClr>
                <a:schemeClr val="accent1">
                  <a:lumMod val="75000"/>
                </a:schemeClr>
              </a:buClr>
            </a:pPr>
            <a:r>
              <a:rPr lang="es-ES" sz="2000" dirty="0"/>
              <a:t>Crear unos servicios basados en la comunidad y orientados a la recuperación que respeten y promuevan los derechos humanos.</a:t>
            </a:r>
          </a:p>
          <a:p>
            <a:pPr algn="just">
              <a:lnSpc>
                <a:spcPct val="100000"/>
              </a:lnSpc>
              <a:buClr>
                <a:schemeClr val="accent1">
                  <a:lumMod val="75000"/>
                </a:schemeClr>
              </a:buClr>
            </a:pPr>
            <a:r>
              <a:rPr lang="es-ES" sz="2000" dirty="0"/>
              <a:t>Apoyar el desarrollo de un movimiento de la sociedad civil para promover e influir en la formulación de políticas. </a:t>
            </a:r>
          </a:p>
          <a:p>
            <a:pPr algn="just">
              <a:lnSpc>
                <a:spcPct val="100000"/>
              </a:lnSpc>
              <a:buClr>
                <a:schemeClr val="accent1">
                  <a:lumMod val="75000"/>
                </a:schemeClr>
              </a:buClr>
            </a:pPr>
            <a:r>
              <a:rPr lang="es-ES" sz="2000" dirty="0"/>
              <a:t>Reformar políticas y leyes nacionales en consonancia con la Convención sobre los derechos de las personas con discapacidad y otros estándares internacionales en materia de derechos humanos. </a:t>
            </a:r>
          </a:p>
        </p:txBody>
      </p:sp>
      <p:sp>
        <p:nvSpPr>
          <p:cNvPr id="5" name="Title 4">
            <a:extLst>
              <a:ext uri="{FF2B5EF4-FFF2-40B4-BE49-F238E27FC236}">
                <a16:creationId xmlns:a16="http://schemas.microsoft.com/office/drawing/2014/main" id="{8FCE2748-BCA5-4345-950C-C31F8A345DE3}"/>
              </a:ext>
            </a:extLst>
          </p:cNvPr>
          <p:cNvSpPr>
            <a:spLocks noGrp="1"/>
          </p:cNvSpPr>
          <p:nvPr>
            <p:ph type="title"/>
          </p:nvPr>
        </p:nvSpPr>
        <p:spPr/>
        <p:txBody>
          <a:bodyPr/>
          <a:lstStyle/>
          <a:p>
            <a:r>
              <a:rPr lang="es-ES" b="1" dirty="0"/>
              <a:t>OMS </a:t>
            </a:r>
            <a:r>
              <a:rPr lang="es-ES" b="1" dirty="0" err="1"/>
              <a:t>QualityRights</a:t>
            </a:r>
            <a:r>
              <a:rPr lang="es-ES" b="1" dirty="0"/>
              <a:t>: </a:t>
            </a:r>
            <a:r>
              <a:rPr lang="es-ES" dirty="0"/>
              <a:t>objetivos y propósitos</a:t>
            </a:r>
            <a:endParaRPr lang="es-ES" b="1" dirty="0"/>
          </a:p>
        </p:txBody>
      </p:sp>
    </p:spTree>
    <p:extLst>
      <p:ext uri="{BB962C8B-B14F-4D97-AF65-F5344CB8AC3E}">
        <p14:creationId xmlns:p14="http://schemas.microsoft.com/office/powerpoint/2010/main" val="2435774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3C61975-E24C-9F4D-B8EE-61EE16141935}"/>
              </a:ext>
            </a:extLst>
          </p:cNvPr>
          <p:cNvSpPr>
            <a:spLocks noGrp="1"/>
          </p:cNvSpPr>
          <p:nvPr>
            <p:ph type="body" sz="quarter" idx="13"/>
          </p:nvPr>
        </p:nvSpPr>
        <p:spPr/>
        <p:txBody>
          <a:bodyPr/>
          <a:lstStyle/>
          <a:p>
            <a:r>
              <a:rPr lang="es-ES" dirty="0"/>
              <a:t>Principales áreas y actividades</a:t>
            </a:r>
            <a:endParaRPr lang="en-US" dirty="0"/>
          </a:p>
        </p:txBody>
      </p:sp>
      <p:sp>
        <p:nvSpPr>
          <p:cNvPr id="3" name="Content Placeholder 2">
            <a:extLst>
              <a:ext uri="{FF2B5EF4-FFF2-40B4-BE49-F238E27FC236}">
                <a16:creationId xmlns:a16="http://schemas.microsoft.com/office/drawing/2014/main" id="{6E93B10D-068D-4585-9363-587364B72EEA}"/>
              </a:ext>
            </a:extLst>
          </p:cNvPr>
          <p:cNvSpPr>
            <a:spLocks noGrp="1"/>
          </p:cNvSpPr>
          <p:nvPr>
            <p:ph sz="quarter" idx="14"/>
          </p:nvPr>
        </p:nvSpPr>
        <p:spPr/>
        <p:txBody>
          <a:bodyPr>
            <a:normAutofit/>
          </a:bodyPr>
          <a:lstStyle/>
          <a:p>
            <a:pPr marL="0" lvl="0" indent="0" algn="just">
              <a:buNone/>
            </a:pPr>
            <a:r>
              <a:rPr lang="es-ES" u="sng" dirty="0"/>
              <a:t>Asesorar al gobierno y a los servicios sanitarios </a:t>
            </a:r>
          </a:p>
          <a:p>
            <a:pPr marL="0" lvl="0" indent="0" algn="just">
              <a:buNone/>
            </a:pPr>
            <a:r>
              <a:rPr lang="es-ES" dirty="0"/>
              <a:t>Los tipos de actividades realizadas pueden ser: </a:t>
            </a:r>
            <a:endParaRPr lang="x-none" dirty="0"/>
          </a:p>
          <a:p>
            <a:pPr lvl="0" algn="just"/>
            <a:r>
              <a:rPr lang="es-ES" dirty="0"/>
              <a:t>Asociarse con el gobierno para desarrollar políticas, planes y leyes relacionados con los derechos de las personas con discapacidad y la implementación de la CDPD</a:t>
            </a:r>
            <a:r>
              <a:rPr lang="en-US" dirty="0"/>
              <a:t>. </a:t>
            </a:r>
          </a:p>
          <a:p>
            <a:pPr lvl="0" algn="just"/>
            <a:r>
              <a:rPr lang="es-ES" dirty="0"/>
              <a:t>Asesorar al personal gubernamental y/o profesionales de salud mental y relacionados sobre cómo reformar los servicios y los modelos asistenciales existentes</a:t>
            </a:r>
            <a:r>
              <a:rPr lang="en-US" dirty="0"/>
              <a:t>. </a:t>
            </a:r>
            <a:endParaRPr lang="x-none" dirty="0"/>
          </a:p>
          <a:p>
            <a:pPr lvl="0" algn="just"/>
            <a:r>
              <a:rPr lang="es-ES" dirty="0"/>
              <a:t>Promover iniciativas en el gobierno destacando el trabajo importante realizado por personas con discapacidad psicosocial, intelectual o cognitiva</a:t>
            </a:r>
            <a:r>
              <a:rPr lang="en-US" dirty="0"/>
              <a:t>.</a:t>
            </a:r>
            <a:endParaRPr lang="x-none" dirty="0"/>
          </a:p>
          <a:p>
            <a:pPr algn="just"/>
            <a:endParaRPr lang="x-none" dirty="0"/>
          </a:p>
        </p:txBody>
      </p:sp>
      <p:sp>
        <p:nvSpPr>
          <p:cNvPr id="2" name="Title 1">
            <a:extLst>
              <a:ext uri="{FF2B5EF4-FFF2-40B4-BE49-F238E27FC236}">
                <a16:creationId xmlns:a16="http://schemas.microsoft.com/office/drawing/2014/main" id="{AABADADC-6F6F-43D0-9EDB-19AF82398B47}"/>
              </a:ext>
            </a:extLst>
          </p:cNvPr>
          <p:cNvSpPr>
            <a:spLocks noGrp="1"/>
          </p:cNvSpPr>
          <p:nvPr>
            <p:ph type="title"/>
          </p:nvPr>
        </p:nvSpPr>
        <p:spPr/>
        <p:txBody>
          <a:bodyPr/>
          <a:lstStyle/>
          <a:p>
            <a:r>
              <a:rPr lang="en-GB" dirty="0"/>
              <a:t>3. </a:t>
            </a:r>
            <a:r>
              <a:rPr lang="es-ES" dirty="0"/>
              <a:t>Crear una organización de la sociedad civil - 21</a:t>
            </a:r>
            <a:endParaRPr lang="x-none" dirty="0"/>
          </a:p>
        </p:txBody>
      </p:sp>
    </p:spTree>
    <p:extLst>
      <p:ext uri="{BB962C8B-B14F-4D97-AF65-F5344CB8AC3E}">
        <p14:creationId xmlns:p14="http://schemas.microsoft.com/office/powerpoint/2010/main" val="3683753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18E198-B2A5-4F5D-B633-5A4AE7A3BA79}"/>
              </a:ext>
            </a:extLst>
          </p:cNvPr>
          <p:cNvSpPr>
            <a:spLocks noGrp="1"/>
          </p:cNvSpPr>
          <p:nvPr>
            <p:ph sz="quarter" idx="14"/>
          </p:nvPr>
        </p:nvSpPr>
        <p:spPr>
          <a:xfrm>
            <a:off x="507195" y="1511188"/>
            <a:ext cx="11174412" cy="1135759"/>
          </a:xfrm>
          <a:solidFill>
            <a:srgbClr val="D2EFFC"/>
          </a:solidFill>
        </p:spPr>
        <p:txBody>
          <a:bodyPr/>
          <a:lstStyle/>
          <a:p>
            <a:pPr marL="0" indent="0">
              <a:buNone/>
            </a:pPr>
            <a:r>
              <a:rPr lang="en-US" dirty="0" err="1"/>
              <a:t>Ver</a:t>
            </a:r>
            <a:r>
              <a:rPr lang="en-US" dirty="0"/>
              <a:t> </a:t>
            </a:r>
            <a:r>
              <a:rPr lang="en-US" dirty="0" err="1"/>
              <a:t>folleto</a:t>
            </a:r>
            <a:r>
              <a:rPr lang="en-US" dirty="0"/>
              <a:t> 10:</a:t>
            </a:r>
          </a:p>
          <a:p>
            <a:r>
              <a:rPr lang="es-ES" dirty="0"/>
              <a:t>La sociedad civil en Perú tiene un gran impacto en la influencia de la reforma legislativa para promover la capacidad jurídica</a:t>
            </a:r>
            <a:endParaRPr lang="x-none" dirty="0"/>
          </a:p>
        </p:txBody>
      </p:sp>
      <p:sp>
        <p:nvSpPr>
          <p:cNvPr id="2" name="Title 1">
            <a:extLst>
              <a:ext uri="{FF2B5EF4-FFF2-40B4-BE49-F238E27FC236}">
                <a16:creationId xmlns:a16="http://schemas.microsoft.com/office/drawing/2014/main" id="{AD104EF5-1976-448D-8C5A-15549444AD60}"/>
              </a:ext>
            </a:extLst>
          </p:cNvPr>
          <p:cNvSpPr>
            <a:spLocks noGrp="1"/>
          </p:cNvSpPr>
          <p:nvPr>
            <p:ph type="title"/>
          </p:nvPr>
        </p:nvSpPr>
        <p:spPr/>
        <p:txBody>
          <a:bodyPr/>
          <a:lstStyle/>
          <a:p>
            <a:r>
              <a:rPr lang="en-GB" dirty="0"/>
              <a:t>3. </a:t>
            </a:r>
            <a:r>
              <a:rPr lang="es-ES" dirty="0"/>
              <a:t>Crear una organización de la sociedad civil - 22</a:t>
            </a:r>
            <a:endParaRPr lang="x-none" dirty="0"/>
          </a:p>
        </p:txBody>
      </p:sp>
    </p:spTree>
    <p:extLst>
      <p:ext uri="{BB962C8B-B14F-4D97-AF65-F5344CB8AC3E}">
        <p14:creationId xmlns:p14="http://schemas.microsoft.com/office/powerpoint/2010/main" val="306174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CA9C67D-4ED7-7A4E-A7BE-B9A28656A767}"/>
              </a:ext>
            </a:extLst>
          </p:cNvPr>
          <p:cNvSpPr>
            <a:spLocks noGrp="1"/>
          </p:cNvSpPr>
          <p:nvPr>
            <p:ph type="body" sz="quarter" idx="13"/>
          </p:nvPr>
        </p:nvSpPr>
        <p:spPr/>
        <p:txBody>
          <a:bodyPr/>
          <a:lstStyle/>
          <a:p>
            <a:r>
              <a:rPr lang="es-ES" dirty="0"/>
              <a:t>Principales áreas y actividades</a:t>
            </a:r>
            <a:endParaRPr lang="en-US" dirty="0"/>
          </a:p>
        </p:txBody>
      </p:sp>
      <p:sp>
        <p:nvSpPr>
          <p:cNvPr id="3" name="Content Placeholder 2">
            <a:extLst>
              <a:ext uri="{FF2B5EF4-FFF2-40B4-BE49-F238E27FC236}">
                <a16:creationId xmlns:a16="http://schemas.microsoft.com/office/drawing/2014/main" id="{FD173794-FCD9-4AF5-BA78-9C036D537FD8}"/>
              </a:ext>
            </a:extLst>
          </p:cNvPr>
          <p:cNvSpPr>
            <a:spLocks noGrp="1"/>
          </p:cNvSpPr>
          <p:nvPr>
            <p:ph sz="quarter" idx="14"/>
          </p:nvPr>
        </p:nvSpPr>
        <p:spPr/>
        <p:txBody>
          <a:bodyPr>
            <a:normAutofit lnSpcReduction="10000"/>
          </a:bodyPr>
          <a:lstStyle/>
          <a:p>
            <a:pPr marL="0" indent="0" algn="just">
              <a:buNone/>
            </a:pPr>
            <a:r>
              <a:rPr lang="es-ES" u="sng" dirty="0"/>
              <a:t>Compromiso con el sistema internacional de derechos humanos </a:t>
            </a:r>
            <a:r>
              <a:rPr lang="en-GB" u="sng" dirty="0"/>
              <a:t>(1)</a:t>
            </a:r>
            <a:endParaRPr lang="x-none" u="sng" dirty="0"/>
          </a:p>
          <a:p>
            <a:pPr algn="just"/>
            <a:r>
              <a:rPr lang="es-ES" dirty="0"/>
              <a:t>Las organizaciones de la sociedad civil pueden desempeñar un papel fundamental en la promoción de los derechos humanos</a:t>
            </a:r>
            <a:r>
              <a:rPr lang="en-GB" dirty="0"/>
              <a:t>.</a:t>
            </a:r>
          </a:p>
          <a:p>
            <a:pPr algn="just"/>
            <a:r>
              <a:rPr lang="es-ES" dirty="0"/>
              <a:t>Un papel clave que desempeñan las organizaciones es participar en el trabajo de los órganos de supervisión de los tratados de derechos humanos</a:t>
            </a:r>
            <a:r>
              <a:rPr lang="en-GB" dirty="0"/>
              <a:t>. </a:t>
            </a:r>
            <a:endParaRPr lang="x-none" dirty="0"/>
          </a:p>
          <a:p>
            <a:pPr algn="just"/>
            <a:r>
              <a:rPr lang="es-ES" dirty="0"/>
              <a:t>Los gobiernos que han ratificado las convenciones acuerdan informar cada cuatro o cinco años al órgano de supervisión sobre los pasos que han seguido para implementar las disposiciones de la convención</a:t>
            </a:r>
            <a:r>
              <a:rPr lang="en-GB" dirty="0"/>
              <a:t>. </a:t>
            </a:r>
          </a:p>
          <a:p>
            <a:pPr algn="just"/>
            <a:r>
              <a:rPr lang="en-GB" dirty="0"/>
              <a:t>Civil society organizations can also submit parallel or shadow reports that are reviewed along with those of the government. </a:t>
            </a:r>
          </a:p>
          <a:p>
            <a:pPr algn="just"/>
            <a:r>
              <a:rPr lang="es-ES" dirty="0"/>
              <a:t>Las organizaciones de la sociedad civil también pueden presentar informes (a veces llamados informes paralelos) al órgano de supervisión de tratados que los revisa, junto con los que ha presentado el gobierno.</a:t>
            </a:r>
            <a:endParaRPr lang="x-none" dirty="0"/>
          </a:p>
          <a:p>
            <a:pPr algn="just"/>
            <a:endParaRPr lang="x-none" dirty="0"/>
          </a:p>
        </p:txBody>
      </p:sp>
      <p:sp>
        <p:nvSpPr>
          <p:cNvPr id="2" name="Title 1">
            <a:extLst>
              <a:ext uri="{FF2B5EF4-FFF2-40B4-BE49-F238E27FC236}">
                <a16:creationId xmlns:a16="http://schemas.microsoft.com/office/drawing/2014/main" id="{95D1EDFF-B2A2-4054-A392-3F8850F3D3AD}"/>
              </a:ext>
            </a:extLst>
          </p:cNvPr>
          <p:cNvSpPr>
            <a:spLocks noGrp="1"/>
          </p:cNvSpPr>
          <p:nvPr>
            <p:ph type="title"/>
          </p:nvPr>
        </p:nvSpPr>
        <p:spPr/>
        <p:txBody>
          <a:bodyPr/>
          <a:lstStyle/>
          <a:p>
            <a:r>
              <a:rPr lang="en-GB" dirty="0"/>
              <a:t>3. </a:t>
            </a:r>
            <a:r>
              <a:rPr lang="es-ES" dirty="0"/>
              <a:t>Crear una organización de la sociedad civil - 23</a:t>
            </a:r>
            <a:endParaRPr lang="x-none" dirty="0"/>
          </a:p>
        </p:txBody>
      </p:sp>
    </p:spTree>
    <p:extLst>
      <p:ext uri="{BB962C8B-B14F-4D97-AF65-F5344CB8AC3E}">
        <p14:creationId xmlns:p14="http://schemas.microsoft.com/office/powerpoint/2010/main" val="2924554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B097DB7-480F-9B48-8D13-A7DE82373E54}"/>
              </a:ext>
            </a:extLst>
          </p:cNvPr>
          <p:cNvSpPr>
            <a:spLocks noGrp="1"/>
          </p:cNvSpPr>
          <p:nvPr>
            <p:ph type="body" sz="quarter" idx="13"/>
          </p:nvPr>
        </p:nvSpPr>
        <p:spPr/>
        <p:txBody>
          <a:bodyPr/>
          <a:lstStyle/>
          <a:p>
            <a:r>
              <a:rPr lang="es-ES" dirty="0"/>
              <a:t>Principales áreas y actividades</a:t>
            </a:r>
            <a:endParaRPr lang="en-US" dirty="0"/>
          </a:p>
        </p:txBody>
      </p:sp>
      <p:sp>
        <p:nvSpPr>
          <p:cNvPr id="3" name="Content Placeholder 2">
            <a:extLst>
              <a:ext uri="{FF2B5EF4-FFF2-40B4-BE49-F238E27FC236}">
                <a16:creationId xmlns:a16="http://schemas.microsoft.com/office/drawing/2014/main" id="{8CDE8A06-D2C4-4B6B-AA05-AFA9B8321574}"/>
              </a:ext>
            </a:extLst>
          </p:cNvPr>
          <p:cNvSpPr>
            <a:spLocks noGrp="1"/>
          </p:cNvSpPr>
          <p:nvPr>
            <p:ph sz="quarter" idx="14"/>
          </p:nvPr>
        </p:nvSpPr>
        <p:spPr/>
        <p:txBody>
          <a:bodyPr/>
          <a:lstStyle/>
          <a:p>
            <a:pPr marL="0" lvl="0" indent="0" algn="just">
              <a:buClr>
                <a:schemeClr val="accent1">
                  <a:lumMod val="75000"/>
                </a:schemeClr>
              </a:buClr>
              <a:buNone/>
            </a:pPr>
            <a:r>
              <a:rPr lang="es-ES" u="sng" dirty="0"/>
              <a:t>Compromiso con el sistema internacional de derechos humanos </a:t>
            </a:r>
            <a:r>
              <a:rPr lang="en-GB" u="sng" dirty="0"/>
              <a:t>(2)</a:t>
            </a:r>
          </a:p>
          <a:p>
            <a:pPr algn="just">
              <a:buClr>
                <a:schemeClr val="accent1">
                  <a:lumMod val="75000"/>
                </a:schemeClr>
              </a:buClr>
            </a:pPr>
            <a:r>
              <a:rPr lang="es-ES" dirty="0"/>
              <a:t>Los informes presentados por las organizaciones de la sociedad civil al órgano de supervisión de tratados son importantes porque pueden ser una oportunidad clave para:</a:t>
            </a:r>
            <a:endParaRPr lang="x-none" dirty="0"/>
          </a:p>
          <a:p>
            <a:pPr lvl="1" algn="just">
              <a:buClr>
                <a:schemeClr val="accent1">
                  <a:lumMod val="75000"/>
                </a:schemeClr>
              </a:buClr>
            </a:pPr>
            <a:r>
              <a:rPr lang="es-ES" dirty="0"/>
              <a:t>Despertar inquietudes y emprender acciones de defensa a escala internacional.</a:t>
            </a:r>
            <a:r>
              <a:rPr lang="en-US" dirty="0"/>
              <a:t> </a:t>
            </a:r>
            <a:endParaRPr lang="x-none" dirty="0"/>
          </a:p>
          <a:p>
            <a:pPr lvl="1" algn="just">
              <a:buClr>
                <a:schemeClr val="accent1">
                  <a:lumMod val="75000"/>
                </a:schemeClr>
              </a:buClr>
            </a:pPr>
            <a:r>
              <a:rPr lang="es-ES" dirty="0"/>
              <a:t>Garantizar que el órgano de supervisión de tratados tiene una imagen completa y exacta de la situación de los derechos humanos en el país</a:t>
            </a:r>
            <a:r>
              <a:rPr lang="en-US" dirty="0"/>
              <a:t>. </a:t>
            </a:r>
            <a:endParaRPr lang="x-none" dirty="0"/>
          </a:p>
          <a:p>
            <a:pPr lvl="1" algn="just">
              <a:buClr>
                <a:schemeClr val="accent1">
                  <a:lumMod val="75000"/>
                </a:schemeClr>
              </a:buClr>
            </a:pPr>
            <a:r>
              <a:rPr lang="es-ES" dirty="0"/>
              <a:t>Garantizar que los gobiernos asumen su responsabilidad</a:t>
            </a:r>
            <a:r>
              <a:rPr lang="en-US" dirty="0"/>
              <a:t>.</a:t>
            </a:r>
            <a:endParaRPr lang="x-none" dirty="0"/>
          </a:p>
          <a:p>
            <a:pPr lvl="1" algn="just">
              <a:buClr>
                <a:schemeClr val="accent1">
                  <a:lumMod val="75000"/>
                </a:schemeClr>
              </a:buClr>
            </a:pPr>
            <a:r>
              <a:rPr lang="es-ES" dirty="0"/>
              <a:t>Trabajar en coalición con otras organizaciones con enfoques e inquietudes similares</a:t>
            </a:r>
            <a:r>
              <a:rPr lang="en-US" dirty="0"/>
              <a:t>.</a:t>
            </a:r>
            <a:endParaRPr lang="x-none" dirty="0"/>
          </a:p>
        </p:txBody>
      </p:sp>
      <p:sp>
        <p:nvSpPr>
          <p:cNvPr id="2" name="Title 1">
            <a:extLst>
              <a:ext uri="{FF2B5EF4-FFF2-40B4-BE49-F238E27FC236}">
                <a16:creationId xmlns:a16="http://schemas.microsoft.com/office/drawing/2014/main" id="{89227E6A-A22D-44C3-AEE5-A7C56456686C}"/>
              </a:ext>
            </a:extLst>
          </p:cNvPr>
          <p:cNvSpPr>
            <a:spLocks noGrp="1"/>
          </p:cNvSpPr>
          <p:nvPr>
            <p:ph type="title"/>
          </p:nvPr>
        </p:nvSpPr>
        <p:spPr/>
        <p:txBody>
          <a:bodyPr/>
          <a:lstStyle/>
          <a:p>
            <a:r>
              <a:rPr lang="en-GB" dirty="0"/>
              <a:t>3. </a:t>
            </a:r>
            <a:r>
              <a:rPr lang="es-ES" dirty="0"/>
              <a:t>Crear una organización de la sociedad civil - 24</a:t>
            </a:r>
            <a:endParaRPr lang="x-none" dirty="0"/>
          </a:p>
        </p:txBody>
      </p:sp>
    </p:spTree>
    <p:extLst>
      <p:ext uri="{BB962C8B-B14F-4D97-AF65-F5344CB8AC3E}">
        <p14:creationId xmlns:p14="http://schemas.microsoft.com/office/powerpoint/2010/main" val="2136999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5CF303-7567-344E-B637-37FC824E3EE7}"/>
              </a:ext>
            </a:extLst>
          </p:cNvPr>
          <p:cNvSpPr>
            <a:spLocks noGrp="1"/>
          </p:cNvSpPr>
          <p:nvPr>
            <p:ph type="body" sz="quarter" idx="13"/>
          </p:nvPr>
        </p:nvSpPr>
        <p:spPr/>
        <p:txBody>
          <a:bodyPr/>
          <a:lstStyle/>
          <a:p>
            <a:r>
              <a:rPr lang="es-ES" dirty="0"/>
              <a:t>Principales áreas y actividades</a:t>
            </a:r>
            <a:endParaRPr lang="en-US" dirty="0"/>
          </a:p>
        </p:txBody>
      </p:sp>
      <p:sp>
        <p:nvSpPr>
          <p:cNvPr id="3" name="Content Placeholder 2">
            <a:extLst>
              <a:ext uri="{FF2B5EF4-FFF2-40B4-BE49-F238E27FC236}">
                <a16:creationId xmlns:a16="http://schemas.microsoft.com/office/drawing/2014/main" id="{5FA86E80-AE0C-4FF8-A763-845067BA0E72}"/>
              </a:ext>
            </a:extLst>
          </p:cNvPr>
          <p:cNvSpPr>
            <a:spLocks noGrp="1"/>
          </p:cNvSpPr>
          <p:nvPr>
            <p:ph sz="quarter" idx="14"/>
          </p:nvPr>
        </p:nvSpPr>
        <p:spPr/>
        <p:txBody>
          <a:bodyPr>
            <a:normAutofit/>
          </a:bodyPr>
          <a:lstStyle/>
          <a:p>
            <a:pPr marL="0" lvl="0" indent="0" algn="just">
              <a:buNone/>
            </a:pPr>
            <a:r>
              <a:rPr lang="es-ES" u="sng" dirty="0"/>
              <a:t>Compromiso con el sistema internacional de derechos humanos </a:t>
            </a:r>
            <a:r>
              <a:rPr lang="en-GB" u="sng" dirty="0"/>
              <a:t>(3)</a:t>
            </a:r>
          </a:p>
          <a:p>
            <a:pPr marL="0" indent="0" algn="just">
              <a:buNone/>
            </a:pPr>
            <a:r>
              <a:rPr lang="es-ES" dirty="0"/>
              <a:t>Las organizaciones de la sociedad civil también pueden participar en</a:t>
            </a:r>
            <a:r>
              <a:rPr lang="en-GB" dirty="0"/>
              <a:t>:</a:t>
            </a:r>
          </a:p>
          <a:p>
            <a:pPr algn="just"/>
            <a:r>
              <a:rPr lang="es-ES" dirty="0"/>
              <a:t>El Consejo de Derechos Humanos de las Naciones Unidas</a:t>
            </a:r>
            <a:r>
              <a:rPr lang="en-US" dirty="0"/>
              <a:t>;</a:t>
            </a:r>
          </a:p>
          <a:p>
            <a:pPr algn="just"/>
            <a:r>
              <a:rPr lang="es-ES" dirty="0"/>
              <a:t>Los sistemas regionales de derechos humanos, como los mecanismos de derechos humanos africano, interamericano y europeo</a:t>
            </a:r>
            <a:r>
              <a:rPr lang="en-GB" dirty="0"/>
              <a:t>;</a:t>
            </a:r>
          </a:p>
          <a:p>
            <a:pPr algn="just"/>
            <a:r>
              <a:rPr lang="es-ES" dirty="0"/>
              <a:t>Los mecanismos de control nacional de la CDPD</a:t>
            </a:r>
            <a:r>
              <a:rPr lang="en-GB" dirty="0"/>
              <a:t>; </a:t>
            </a:r>
          </a:p>
          <a:p>
            <a:pPr algn="just"/>
            <a:r>
              <a:rPr lang="es-ES" dirty="0"/>
              <a:t>Los mecanismos nacionales de prevención (MNP) creados de acuerdo con el protocolo facultativo de la Convención contra la tortura de las Naciones Unidas.</a:t>
            </a:r>
          </a:p>
          <a:p>
            <a:pPr algn="just"/>
            <a:r>
              <a:rPr lang="es-ES" dirty="0"/>
              <a:t>Los MNP están obligados a hacer visitas periódicas a todos los tipos de establecimientos donde se prive de libertad a las personas</a:t>
            </a:r>
            <a:r>
              <a:rPr lang="en-US" sz="2200" dirty="0"/>
              <a:t>.</a:t>
            </a:r>
          </a:p>
          <a:p>
            <a:pPr lvl="1" algn="just"/>
            <a:r>
              <a:rPr lang="es-ES" dirty="0"/>
              <a:t>ofrecen recomendaciones para mejorar la protección de las personas retenidas en estos ámbitos</a:t>
            </a:r>
            <a:r>
              <a:rPr lang="en-US" dirty="0"/>
              <a:t>.</a:t>
            </a:r>
            <a:r>
              <a:rPr lang="en-US" sz="1800" dirty="0"/>
              <a:t> </a:t>
            </a:r>
            <a:endParaRPr lang="x-none" sz="1800" dirty="0"/>
          </a:p>
        </p:txBody>
      </p:sp>
      <p:sp>
        <p:nvSpPr>
          <p:cNvPr id="2" name="Title 1">
            <a:extLst>
              <a:ext uri="{FF2B5EF4-FFF2-40B4-BE49-F238E27FC236}">
                <a16:creationId xmlns:a16="http://schemas.microsoft.com/office/drawing/2014/main" id="{D752767E-EFBA-4130-89D9-3399B820CE3C}"/>
              </a:ext>
            </a:extLst>
          </p:cNvPr>
          <p:cNvSpPr>
            <a:spLocks noGrp="1"/>
          </p:cNvSpPr>
          <p:nvPr>
            <p:ph type="title"/>
          </p:nvPr>
        </p:nvSpPr>
        <p:spPr/>
        <p:txBody>
          <a:bodyPr/>
          <a:lstStyle/>
          <a:p>
            <a:r>
              <a:rPr lang="en-GB" dirty="0"/>
              <a:t>3. </a:t>
            </a:r>
            <a:r>
              <a:rPr lang="es-ES" dirty="0"/>
              <a:t>Crear una organización de la sociedad civil - 25</a:t>
            </a:r>
            <a:endParaRPr lang="x-none" dirty="0"/>
          </a:p>
        </p:txBody>
      </p:sp>
    </p:spTree>
    <p:extLst>
      <p:ext uri="{BB962C8B-B14F-4D97-AF65-F5344CB8AC3E}">
        <p14:creationId xmlns:p14="http://schemas.microsoft.com/office/powerpoint/2010/main" val="1819160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AF7C5FB-539F-5845-8BBF-B7E6C785F6C6}"/>
              </a:ext>
            </a:extLst>
          </p:cNvPr>
          <p:cNvSpPr>
            <a:spLocks noGrp="1"/>
          </p:cNvSpPr>
          <p:nvPr>
            <p:ph type="body" sz="quarter" idx="13"/>
          </p:nvPr>
        </p:nvSpPr>
        <p:spPr/>
        <p:txBody>
          <a:bodyPr/>
          <a:lstStyle/>
          <a:p>
            <a:r>
              <a:rPr lang="es-ES" dirty="0"/>
              <a:t>Crear redes de contactos y relaciones</a:t>
            </a:r>
            <a:endParaRPr lang="en-US" dirty="0"/>
          </a:p>
        </p:txBody>
      </p:sp>
      <p:sp>
        <p:nvSpPr>
          <p:cNvPr id="3" name="Content Placeholder 2">
            <a:extLst>
              <a:ext uri="{FF2B5EF4-FFF2-40B4-BE49-F238E27FC236}">
                <a16:creationId xmlns:a16="http://schemas.microsoft.com/office/drawing/2014/main" id="{CF760FF6-DCC2-435B-8B26-47D17F8D3DB4}"/>
              </a:ext>
            </a:extLst>
          </p:cNvPr>
          <p:cNvSpPr>
            <a:spLocks noGrp="1"/>
          </p:cNvSpPr>
          <p:nvPr>
            <p:ph sz="quarter" idx="14"/>
          </p:nvPr>
        </p:nvSpPr>
        <p:spPr/>
        <p:txBody>
          <a:bodyPr>
            <a:normAutofit/>
          </a:bodyPr>
          <a:lstStyle/>
          <a:p>
            <a:pPr algn="just"/>
            <a:r>
              <a:rPr lang="es-ES" dirty="0"/>
              <a:t>La creación de redes de contactos es el proceso de desarrollar y mantener relaciones con un amplio abanico de partes implicadas. Las partes implicadas son personas o grupos con interés por la organización o con influencia en temas de interés para la organización</a:t>
            </a:r>
            <a:r>
              <a:rPr lang="en-GB" dirty="0"/>
              <a:t>. </a:t>
            </a:r>
          </a:p>
          <a:p>
            <a:pPr algn="just"/>
            <a:r>
              <a:rPr lang="es-ES" dirty="0"/>
              <a:t>No hay que obviar la importancia de la creación de redes de contactos para obtener apoyo para las actividades de la organización, ya que la organización puede tener problemas para triunfar si está aislada</a:t>
            </a:r>
            <a:r>
              <a:rPr lang="en-GB" dirty="0"/>
              <a:t>.</a:t>
            </a:r>
          </a:p>
          <a:p>
            <a:pPr algn="just"/>
            <a:r>
              <a:rPr lang="es-ES" dirty="0"/>
              <a:t>El intercambio y la colaboración con otras organizaciones pueden aportar conocimiento y experiencia, aumentar los recursos y la efectividad, y ayudar a obtener el apoyo de las partes implicadas</a:t>
            </a:r>
            <a:r>
              <a:rPr lang="en-GB" dirty="0"/>
              <a:t>. </a:t>
            </a:r>
            <a:endParaRPr lang="x-none" dirty="0"/>
          </a:p>
        </p:txBody>
      </p:sp>
      <p:sp>
        <p:nvSpPr>
          <p:cNvPr id="2" name="Title 1">
            <a:extLst>
              <a:ext uri="{FF2B5EF4-FFF2-40B4-BE49-F238E27FC236}">
                <a16:creationId xmlns:a16="http://schemas.microsoft.com/office/drawing/2014/main" id="{D08B74D4-0D71-44C1-B202-519D11A5B261}"/>
              </a:ext>
            </a:extLst>
          </p:cNvPr>
          <p:cNvSpPr>
            <a:spLocks noGrp="1"/>
          </p:cNvSpPr>
          <p:nvPr>
            <p:ph type="title"/>
          </p:nvPr>
        </p:nvSpPr>
        <p:spPr/>
        <p:txBody>
          <a:bodyPr/>
          <a:lstStyle/>
          <a:p>
            <a:r>
              <a:rPr lang="en-GB" dirty="0"/>
              <a:t>3. </a:t>
            </a:r>
            <a:r>
              <a:rPr lang="es-ES" dirty="0"/>
              <a:t>Crear una organización de la sociedad civil - 26</a:t>
            </a:r>
            <a:endParaRPr lang="x-none" dirty="0"/>
          </a:p>
        </p:txBody>
      </p:sp>
    </p:spTree>
    <p:extLst>
      <p:ext uri="{BB962C8B-B14F-4D97-AF65-F5344CB8AC3E}">
        <p14:creationId xmlns:p14="http://schemas.microsoft.com/office/powerpoint/2010/main" val="8390070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52172-A5E9-47C1-B09F-1046396AA1F0}"/>
              </a:ext>
            </a:extLst>
          </p:cNvPr>
          <p:cNvSpPr>
            <a:spLocks noGrp="1"/>
          </p:cNvSpPr>
          <p:nvPr>
            <p:ph type="title"/>
          </p:nvPr>
        </p:nvSpPr>
        <p:spPr/>
        <p:txBody>
          <a:bodyPr/>
          <a:lstStyle/>
          <a:p>
            <a:r>
              <a:rPr lang="en-GB" dirty="0"/>
              <a:t>3. </a:t>
            </a:r>
            <a:r>
              <a:rPr lang="es-ES" dirty="0"/>
              <a:t>Crear una organización de la sociedad civil - 27</a:t>
            </a:r>
            <a:endParaRPr lang="x-none" dirty="0"/>
          </a:p>
        </p:txBody>
      </p:sp>
      <p:sp>
        <p:nvSpPr>
          <p:cNvPr id="8" name="Content Placeholder 7">
            <a:extLst>
              <a:ext uri="{FF2B5EF4-FFF2-40B4-BE49-F238E27FC236}">
                <a16:creationId xmlns:a16="http://schemas.microsoft.com/office/drawing/2014/main" id="{0FBFAFD9-601C-9749-A68A-7E66736E7740}"/>
              </a:ext>
            </a:extLst>
          </p:cNvPr>
          <p:cNvSpPr>
            <a:spLocks noGrp="1"/>
          </p:cNvSpPr>
          <p:nvPr>
            <p:ph sz="quarter" idx="14"/>
          </p:nvPr>
        </p:nvSpPr>
        <p:spPr>
          <a:xfrm>
            <a:off x="507195" y="1511188"/>
            <a:ext cx="11174412" cy="3662391"/>
          </a:xfrm>
          <a:solidFill>
            <a:srgbClr val="D2EFFC"/>
          </a:solidFill>
        </p:spPr>
        <p:txBody>
          <a:bodyPr/>
          <a:lstStyle/>
          <a:p>
            <a:pPr marL="0" marR="0" indent="0" algn="just">
              <a:lnSpc>
                <a:spcPct val="100000"/>
              </a:lnSpc>
              <a:spcBef>
                <a:spcPts val="0"/>
              </a:spcBef>
              <a:buNone/>
            </a:pPr>
            <a:r>
              <a:rPr lang="es-ES" b="1" dirty="0">
                <a:solidFill>
                  <a:srgbClr val="000000"/>
                </a:solidFill>
                <a:ea typeface="SimSun" panose="02010600030101010101" pitchFamily="2" charset="-122"/>
                <a:cs typeface="Arial" panose="020B0604020202020204" pitchFamily="34" charset="0"/>
              </a:rPr>
              <a:t>Desarrollar acciones: 32ª Conferencia Internacional de </a:t>
            </a:r>
            <a:r>
              <a:rPr lang="es-ES" b="1" dirty="0" err="1">
                <a:solidFill>
                  <a:srgbClr val="000000"/>
                </a:solidFill>
                <a:ea typeface="SimSun" panose="02010600030101010101" pitchFamily="2" charset="-122"/>
                <a:cs typeface="Arial" panose="020B0604020202020204" pitchFamily="34" charset="0"/>
              </a:rPr>
              <a:t>Alzheimer's</a:t>
            </a:r>
            <a:r>
              <a:rPr lang="es-ES" b="1" dirty="0">
                <a:solidFill>
                  <a:srgbClr val="000000"/>
                </a:solidFill>
                <a:ea typeface="SimSun" panose="02010600030101010101" pitchFamily="2" charset="-122"/>
                <a:cs typeface="Arial" panose="020B0604020202020204" pitchFamily="34" charset="0"/>
              </a:rPr>
              <a:t> </a:t>
            </a:r>
            <a:r>
              <a:rPr lang="es-ES" b="1" dirty="0" err="1">
                <a:solidFill>
                  <a:srgbClr val="000000"/>
                </a:solidFill>
                <a:ea typeface="SimSun" panose="02010600030101010101" pitchFamily="2" charset="-122"/>
                <a:cs typeface="Arial" panose="020B0604020202020204" pitchFamily="34" charset="0"/>
              </a:rPr>
              <a:t>Disease</a:t>
            </a:r>
            <a:r>
              <a:rPr lang="es-ES" b="1" dirty="0">
                <a:solidFill>
                  <a:srgbClr val="000000"/>
                </a:solidFill>
                <a:ea typeface="SimSun" panose="02010600030101010101" pitchFamily="2" charset="-122"/>
                <a:cs typeface="Arial" panose="020B0604020202020204" pitchFamily="34" charset="0"/>
              </a:rPr>
              <a:t> International, abril</a:t>
            </a:r>
          </a:p>
          <a:p>
            <a:pPr marL="0" marR="0" indent="0" algn="just">
              <a:lnSpc>
                <a:spcPct val="100000"/>
              </a:lnSpc>
              <a:spcBef>
                <a:spcPts val="0"/>
              </a:spcBef>
              <a:buNone/>
            </a:pPr>
            <a:r>
              <a:rPr lang="es-ES" b="1" dirty="0">
                <a:solidFill>
                  <a:srgbClr val="000000"/>
                </a:solidFill>
                <a:ea typeface="SimSun" panose="02010600030101010101" pitchFamily="2" charset="-122"/>
                <a:cs typeface="Arial" panose="020B0604020202020204" pitchFamily="34" charset="0"/>
              </a:rPr>
              <a:t>de 2017, Kioto, Japón (</a:t>
            </a:r>
            <a:r>
              <a:rPr lang="es-ES" b="1" dirty="0" err="1">
                <a:solidFill>
                  <a:srgbClr val="000000"/>
                </a:solidFill>
                <a:ea typeface="SimSun" panose="02010600030101010101" pitchFamily="2" charset="-122"/>
                <a:cs typeface="Arial" panose="020B0604020202020204" pitchFamily="34" charset="0"/>
              </a:rPr>
              <a:t>Alzheimer's</a:t>
            </a:r>
            <a:r>
              <a:rPr lang="es-ES" b="1" dirty="0">
                <a:solidFill>
                  <a:srgbClr val="000000"/>
                </a:solidFill>
                <a:ea typeface="SimSun" panose="02010600030101010101" pitchFamily="2" charset="-122"/>
                <a:cs typeface="Arial" panose="020B0604020202020204" pitchFamily="34" charset="0"/>
              </a:rPr>
              <a:t> </a:t>
            </a:r>
            <a:r>
              <a:rPr lang="es-ES" b="1" dirty="0" err="1">
                <a:solidFill>
                  <a:srgbClr val="000000"/>
                </a:solidFill>
                <a:ea typeface="SimSun" panose="02010600030101010101" pitchFamily="2" charset="-122"/>
                <a:cs typeface="Arial" panose="020B0604020202020204" pitchFamily="34" charset="0"/>
              </a:rPr>
              <a:t>Disease</a:t>
            </a:r>
            <a:r>
              <a:rPr lang="es-ES" b="1" dirty="0">
                <a:solidFill>
                  <a:srgbClr val="000000"/>
                </a:solidFill>
                <a:ea typeface="SimSun" panose="02010600030101010101" pitchFamily="2" charset="-122"/>
                <a:cs typeface="Arial" panose="020B0604020202020204" pitchFamily="34" charset="0"/>
              </a:rPr>
              <a:t> International) (19)</a:t>
            </a:r>
          </a:p>
          <a:p>
            <a:pPr marL="0" marR="0" indent="0" algn="just">
              <a:spcBef>
                <a:spcPts val="0"/>
              </a:spcBef>
              <a:spcAft>
                <a:spcPts val="0"/>
              </a:spcAft>
              <a:buNone/>
            </a:pPr>
            <a:endParaRPr lang="en-GB" dirty="0">
              <a:solidFill>
                <a:srgbClr val="000000"/>
              </a:solidFill>
              <a:ea typeface="SimSun" panose="02010600030101010101" pitchFamily="2" charset="-122"/>
              <a:cs typeface="Arial" panose="020B0604020202020204" pitchFamily="34" charset="0"/>
            </a:endParaRPr>
          </a:p>
          <a:p>
            <a:pPr marL="0" marR="0" indent="0" algn="just">
              <a:spcBef>
                <a:spcPts val="0"/>
              </a:spcBef>
              <a:spcAft>
                <a:spcPts val="0"/>
              </a:spcAft>
              <a:buNone/>
            </a:pPr>
            <a:r>
              <a:rPr lang="es-ES" dirty="0"/>
              <a:t>Un ejemplo de acción llevada a cabo por asociaciones, organizaciones y grupos son las reuniones y las conferencias. </a:t>
            </a:r>
            <a:r>
              <a:rPr lang="es-ES" dirty="0" err="1"/>
              <a:t>Alzheimer's</a:t>
            </a:r>
            <a:r>
              <a:rPr lang="es-ES" dirty="0"/>
              <a:t> </a:t>
            </a:r>
            <a:r>
              <a:rPr lang="es-ES" dirty="0" err="1"/>
              <a:t>Disease</a:t>
            </a:r>
            <a:r>
              <a:rPr lang="es-ES" dirty="0"/>
              <a:t> International (ADI) y </a:t>
            </a:r>
            <a:r>
              <a:rPr lang="es-ES" u="sng" dirty="0" err="1">
                <a:solidFill>
                  <a:srgbClr val="0070C0"/>
                </a:solidFill>
              </a:rPr>
              <a:t>Alzheimer's</a:t>
            </a:r>
            <a:r>
              <a:rPr lang="es-ES" u="sng" dirty="0">
                <a:solidFill>
                  <a:srgbClr val="0070C0"/>
                </a:solidFill>
              </a:rPr>
              <a:t> </a:t>
            </a:r>
            <a:r>
              <a:rPr lang="es-ES" u="sng" dirty="0" err="1">
                <a:solidFill>
                  <a:srgbClr val="0070C0"/>
                </a:solidFill>
              </a:rPr>
              <a:t>Association</a:t>
            </a:r>
            <a:r>
              <a:rPr lang="es-ES" u="sng" dirty="0">
                <a:solidFill>
                  <a:srgbClr val="0070C0"/>
                </a:solidFill>
              </a:rPr>
              <a:t> </a:t>
            </a:r>
            <a:r>
              <a:rPr lang="es-ES" u="sng" dirty="0" err="1">
                <a:solidFill>
                  <a:srgbClr val="0070C0"/>
                </a:solidFill>
              </a:rPr>
              <a:t>Japan</a:t>
            </a:r>
            <a:r>
              <a:rPr lang="es-ES" u="sng" dirty="0">
                <a:solidFill>
                  <a:srgbClr val="0070C0"/>
                </a:solidFill>
              </a:rPr>
              <a:t> (AAJ)</a:t>
            </a:r>
            <a:r>
              <a:rPr lang="es-ES" dirty="0"/>
              <a:t> celebraron la 32ª Conferencia Internacional de </a:t>
            </a:r>
            <a:r>
              <a:rPr lang="es-ES" dirty="0" err="1"/>
              <a:t>Alzheimer's</a:t>
            </a:r>
            <a:r>
              <a:rPr lang="es-ES" dirty="0"/>
              <a:t> </a:t>
            </a:r>
            <a:r>
              <a:rPr lang="es-ES" dirty="0" err="1"/>
              <a:t>Disease</a:t>
            </a:r>
            <a:r>
              <a:rPr lang="es-ES" dirty="0"/>
              <a:t> Internacional en Kioto, Japón, en 2017. Asistieron 3.000 delegados a la conferencia, entre los que se incluyeron personas con demencia, familiares cuidadores, investigadores, cuidadores profesionales, clínicos, y personal y voluntarios de asociaciones de Alzheimer de más de 70 países. El mensaje final de esta conferencia fue «que los gobiernos de todo el mundo apoyen la implementación del plan de acción global sobre demencia de la OMS».</a:t>
            </a:r>
            <a:endParaRPr lang="en-US" dirty="0"/>
          </a:p>
        </p:txBody>
      </p:sp>
    </p:spTree>
    <p:extLst>
      <p:ext uri="{BB962C8B-B14F-4D97-AF65-F5344CB8AC3E}">
        <p14:creationId xmlns:p14="http://schemas.microsoft.com/office/powerpoint/2010/main" val="22225526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F74FB46-5E77-E544-BB23-E9433C8847BE}"/>
              </a:ext>
            </a:extLst>
          </p:cNvPr>
          <p:cNvSpPr>
            <a:spLocks noGrp="1"/>
          </p:cNvSpPr>
          <p:nvPr>
            <p:ph type="body" sz="quarter" idx="13"/>
          </p:nvPr>
        </p:nvSpPr>
        <p:spPr>
          <a:xfrm>
            <a:off x="527989" y="697232"/>
            <a:ext cx="11174400" cy="360000"/>
          </a:xfrm>
        </p:spPr>
        <p:txBody>
          <a:bodyPr/>
          <a:lstStyle/>
          <a:p>
            <a:r>
              <a:rPr lang="es-ES" dirty="0"/>
              <a:t>Crear redes de contactos y relaciones</a:t>
            </a:r>
            <a:endParaRPr lang="en-US" dirty="0"/>
          </a:p>
        </p:txBody>
      </p:sp>
      <p:sp>
        <p:nvSpPr>
          <p:cNvPr id="3" name="Content Placeholder 2">
            <a:extLst>
              <a:ext uri="{FF2B5EF4-FFF2-40B4-BE49-F238E27FC236}">
                <a16:creationId xmlns:a16="http://schemas.microsoft.com/office/drawing/2014/main" id="{894C9839-2075-4E67-AF76-51E5A9BB3982}"/>
              </a:ext>
            </a:extLst>
          </p:cNvPr>
          <p:cNvSpPr>
            <a:spLocks noGrp="1"/>
          </p:cNvSpPr>
          <p:nvPr>
            <p:ph sz="quarter" idx="14"/>
          </p:nvPr>
        </p:nvSpPr>
        <p:spPr>
          <a:xfrm>
            <a:off x="477983" y="1101436"/>
            <a:ext cx="11203624" cy="5237019"/>
          </a:xfrm>
        </p:spPr>
        <p:txBody>
          <a:bodyPr numCol="1">
            <a:noAutofit/>
          </a:bodyPr>
          <a:lstStyle/>
          <a:p>
            <a:pPr marL="0" indent="0" algn="just">
              <a:buClr>
                <a:schemeClr val="accent1">
                  <a:lumMod val="75000"/>
                </a:schemeClr>
              </a:buClr>
              <a:buNone/>
            </a:pPr>
            <a:r>
              <a:rPr lang="es-ES" sz="2000" u="sng" dirty="0"/>
              <a:t>Análisis de las partes interesadas</a:t>
            </a:r>
          </a:p>
          <a:p>
            <a:pPr algn="just">
              <a:buClr>
                <a:schemeClr val="accent1">
                  <a:lumMod val="75000"/>
                </a:schemeClr>
              </a:buClr>
            </a:pPr>
            <a:r>
              <a:rPr lang="es-ES" sz="2000" dirty="0"/>
              <a:t>En un análisis de las partes interesadas se pueden identificar aquellas que tienen un interés particular por los fines y los objetivos de la organización, así como aquellas cuyos intereses y prioridades pueden entrar en conflicto</a:t>
            </a:r>
          </a:p>
          <a:p>
            <a:pPr algn="just">
              <a:buClr>
                <a:schemeClr val="accent1">
                  <a:lumMod val="75000"/>
                </a:schemeClr>
              </a:buClr>
            </a:pPr>
            <a:r>
              <a:rPr lang="es-ES" sz="2000" dirty="0"/>
              <a:t>Se puede buscar estratégicamente el conocimiento de ambas para contribuir a los objetivos de la organización.</a:t>
            </a:r>
          </a:p>
          <a:p>
            <a:pPr algn="just">
              <a:buClr>
                <a:schemeClr val="accent1">
                  <a:lumMod val="75000"/>
                </a:schemeClr>
              </a:buClr>
            </a:pPr>
            <a:r>
              <a:rPr lang="es-ES" sz="2000" dirty="0"/>
              <a:t>Se debe prestar una atención especial a las personas con discapacidad cuyos intereses están afectados directamente por las acciones de la organización.</a:t>
            </a:r>
            <a:r>
              <a:rPr lang="en-GB" sz="2000" dirty="0"/>
              <a:t> </a:t>
            </a:r>
            <a:r>
              <a:rPr lang="es-ES" sz="2000" dirty="0"/>
              <a:t>Deben tener un poder efectivo para garantizar que la organización está cumpliendo sus objetivos, intereses y necesidades</a:t>
            </a:r>
            <a:endParaRPr lang="x-none" sz="2000" dirty="0"/>
          </a:p>
          <a:p>
            <a:pPr marL="0" indent="0" algn="just">
              <a:buClr>
                <a:schemeClr val="accent1">
                  <a:lumMod val="75000"/>
                </a:schemeClr>
              </a:buClr>
              <a:buNone/>
            </a:pPr>
            <a:r>
              <a:rPr lang="es-ES" sz="2000" dirty="0"/>
              <a:t>Algunos ejemplos de tipos de partes interesadas son:</a:t>
            </a:r>
            <a:endParaRPr lang="en-US" sz="2000" dirty="0"/>
          </a:p>
          <a:p>
            <a:pPr lvl="1" algn="just">
              <a:buClr>
                <a:schemeClr val="accent1">
                  <a:lumMod val="75000"/>
                </a:schemeClr>
              </a:buClr>
            </a:pPr>
            <a:r>
              <a:rPr lang="en-US" b="1" dirty="0" err="1"/>
              <a:t>Público</a:t>
            </a:r>
            <a:r>
              <a:rPr lang="en-US" dirty="0"/>
              <a:t> </a:t>
            </a:r>
          </a:p>
          <a:p>
            <a:pPr lvl="2" algn="just">
              <a:buClr>
                <a:schemeClr val="accent1">
                  <a:lumMod val="75000"/>
                </a:schemeClr>
              </a:buClr>
            </a:pPr>
            <a:r>
              <a:rPr lang="es-ES" i="1" dirty="0"/>
              <a:t>El público principal </a:t>
            </a:r>
            <a:r>
              <a:rPr lang="es-ES" dirty="0"/>
              <a:t>son aquellas personas o instituciones con influencia para cambiar la situación</a:t>
            </a:r>
            <a:r>
              <a:rPr lang="en-US" dirty="0"/>
              <a:t>. </a:t>
            </a:r>
          </a:p>
          <a:p>
            <a:pPr lvl="2" algn="just">
              <a:buClr>
                <a:schemeClr val="accent1">
                  <a:lumMod val="75000"/>
                </a:schemeClr>
              </a:buClr>
            </a:pPr>
            <a:r>
              <a:rPr lang="es-ES" i="1" dirty="0"/>
              <a:t>El público secundario </a:t>
            </a:r>
            <a:r>
              <a:rPr lang="es-ES" dirty="0"/>
              <a:t>son aquellas personas que presionan al público principal</a:t>
            </a:r>
            <a:r>
              <a:rPr lang="en-US" dirty="0"/>
              <a:t>.</a:t>
            </a:r>
          </a:p>
          <a:p>
            <a:pPr lvl="1" algn="just">
              <a:buClr>
                <a:schemeClr val="accent1">
                  <a:lumMod val="75000"/>
                </a:schemeClr>
              </a:buClr>
            </a:pPr>
            <a:r>
              <a:rPr lang="es-ES" b="1" dirty="0"/>
              <a:t>Beneficiarios</a:t>
            </a:r>
            <a:r>
              <a:rPr lang="es-ES" dirty="0"/>
              <a:t>: las personas que se beneficiarán de la organización.</a:t>
            </a:r>
          </a:p>
          <a:p>
            <a:pPr lvl="1" algn="just">
              <a:buClr>
                <a:schemeClr val="accent1">
                  <a:lumMod val="75000"/>
                </a:schemeClr>
              </a:buClr>
            </a:pPr>
            <a:r>
              <a:rPr lang="es-ES" b="1" dirty="0"/>
              <a:t>Posibles socios</a:t>
            </a:r>
            <a:r>
              <a:rPr lang="es-ES" dirty="0"/>
              <a:t>: otros defensores que podrían ayudar</a:t>
            </a:r>
          </a:p>
          <a:p>
            <a:pPr marL="0" indent="0" algn="just">
              <a:buClr>
                <a:schemeClr val="accent1">
                  <a:lumMod val="75000"/>
                </a:schemeClr>
              </a:buClr>
              <a:buNone/>
            </a:pPr>
            <a:endParaRPr lang="en-US" sz="2000" dirty="0"/>
          </a:p>
        </p:txBody>
      </p:sp>
      <p:sp>
        <p:nvSpPr>
          <p:cNvPr id="2" name="Title 1">
            <a:extLst>
              <a:ext uri="{FF2B5EF4-FFF2-40B4-BE49-F238E27FC236}">
                <a16:creationId xmlns:a16="http://schemas.microsoft.com/office/drawing/2014/main" id="{BC755AE4-A4FA-43AE-94DB-AF2DC7976DE1}"/>
              </a:ext>
            </a:extLst>
          </p:cNvPr>
          <p:cNvSpPr>
            <a:spLocks noGrp="1"/>
          </p:cNvSpPr>
          <p:nvPr>
            <p:ph type="title"/>
          </p:nvPr>
        </p:nvSpPr>
        <p:spPr>
          <a:xfrm>
            <a:off x="388630" y="223668"/>
            <a:ext cx="9792000" cy="432000"/>
          </a:xfrm>
        </p:spPr>
        <p:txBody>
          <a:bodyPr/>
          <a:lstStyle/>
          <a:p>
            <a:r>
              <a:rPr lang="en-GB" dirty="0"/>
              <a:t>3. </a:t>
            </a:r>
            <a:r>
              <a:rPr lang="es-ES" dirty="0"/>
              <a:t>Crear una organización de la sociedad civil - 28</a:t>
            </a:r>
            <a:endParaRPr lang="x-none" dirty="0"/>
          </a:p>
        </p:txBody>
      </p:sp>
    </p:spTree>
    <p:extLst>
      <p:ext uri="{BB962C8B-B14F-4D97-AF65-F5344CB8AC3E}">
        <p14:creationId xmlns:p14="http://schemas.microsoft.com/office/powerpoint/2010/main" val="33789837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F74FB46-5E77-E544-BB23-E9433C8847BE}"/>
              </a:ext>
            </a:extLst>
          </p:cNvPr>
          <p:cNvSpPr>
            <a:spLocks noGrp="1"/>
          </p:cNvSpPr>
          <p:nvPr>
            <p:ph type="body" sz="quarter" idx="13"/>
          </p:nvPr>
        </p:nvSpPr>
        <p:spPr>
          <a:xfrm>
            <a:off x="527989" y="697232"/>
            <a:ext cx="11174400" cy="360000"/>
          </a:xfrm>
        </p:spPr>
        <p:txBody>
          <a:bodyPr/>
          <a:lstStyle/>
          <a:p>
            <a:r>
              <a:rPr lang="es-ES" dirty="0"/>
              <a:t>Crear redes de contactos y relaciones</a:t>
            </a:r>
            <a:endParaRPr lang="en-US" dirty="0"/>
          </a:p>
        </p:txBody>
      </p:sp>
      <p:sp>
        <p:nvSpPr>
          <p:cNvPr id="3" name="Content Placeholder 2">
            <a:extLst>
              <a:ext uri="{FF2B5EF4-FFF2-40B4-BE49-F238E27FC236}">
                <a16:creationId xmlns:a16="http://schemas.microsoft.com/office/drawing/2014/main" id="{894C9839-2075-4E67-AF76-51E5A9BB3982}"/>
              </a:ext>
            </a:extLst>
          </p:cNvPr>
          <p:cNvSpPr>
            <a:spLocks noGrp="1"/>
          </p:cNvSpPr>
          <p:nvPr>
            <p:ph sz="quarter" idx="14"/>
          </p:nvPr>
        </p:nvSpPr>
        <p:spPr>
          <a:xfrm>
            <a:off x="477981" y="1392382"/>
            <a:ext cx="11203625" cy="4946073"/>
          </a:xfrm>
        </p:spPr>
        <p:txBody>
          <a:bodyPr numCol="1">
            <a:noAutofit/>
          </a:bodyPr>
          <a:lstStyle/>
          <a:p>
            <a:pPr>
              <a:buClr>
                <a:schemeClr val="accent1">
                  <a:lumMod val="75000"/>
                </a:schemeClr>
              </a:buClr>
            </a:pPr>
            <a:r>
              <a:rPr lang="es-ES" dirty="0"/>
              <a:t>El público principal u objetivo para las acciones de defensa de una organización está formado a menudo por responsables políticos</a:t>
            </a:r>
            <a:r>
              <a:rPr lang="en-US" dirty="0"/>
              <a:t>.</a:t>
            </a:r>
          </a:p>
          <a:p>
            <a:pPr>
              <a:buClr>
                <a:schemeClr val="accent1">
                  <a:lumMod val="75000"/>
                </a:schemeClr>
              </a:buClr>
            </a:pPr>
            <a:r>
              <a:rPr lang="es-ES" dirty="0"/>
              <a:t>Cuando no se puede implicar ni influir en el público objetivo, todavía se puede generar un impacto si se influye en el público secundario</a:t>
            </a:r>
            <a:r>
              <a:rPr lang="en-US" dirty="0"/>
              <a:t>. </a:t>
            </a:r>
          </a:p>
          <a:p>
            <a:pPr>
              <a:buClr>
                <a:schemeClr val="accent1">
                  <a:lumMod val="75000"/>
                </a:schemeClr>
              </a:buClr>
            </a:pPr>
            <a:r>
              <a:rPr lang="es-ES" dirty="0"/>
              <a:t>A su vez, el público secundario puede influir en el principal.</a:t>
            </a:r>
            <a:r>
              <a:rPr lang="en-US" dirty="0"/>
              <a:t> </a:t>
            </a:r>
          </a:p>
          <a:p>
            <a:pPr>
              <a:buClr>
                <a:schemeClr val="accent1">
                  <a:lumMod val="75000"/>
                </a:schemeClr>
              </a:buClr>
            </a:pPr>
            <a:r>
              <a:rPr lang="es-ES" dirty="0"/>
              <a:t>Siempre es más efectivo ser específico a la hora de identificar los objetivos.</a:t>
            </a:r>
          </a:p>
        </p:txBody>
      </p:sp>
      <p:sp>
        <p:nvSpPr>
          <p:cNvPr id="2" name="Title 1">
            <a:extLst>
              <a:ext uri="{FF2B5EF4-FFF2-40B4-BE49-F238E27FC236}">
                <a16:creationId xmlns:a16="http://schemas.microsoft.com/office/drawing/2014/main" id="{BC755AE4-A4FA-43AE-94DB-AF2DC7976DE1}"/>
              </a:ext>
            </a:extLst>
          </p:cNvPr>
          <p:cNvSpPr>
            <a:spLocks noGrp="1"/>
          </p:cNvSpPr>
          <p:nvPr>
            <p:ph type="title"/>
          </p:nvPr>
        </p:nvSpPr>
        <p:spPr>
          <a:xfrm>
            <a:off x="388630" y="223668"/>
            <a:ext cx="9792000" cy="432000"/>
          </a:xfrm>
        </p:spPr>
        <p:txBody>
          <a:bodyPr/>
          <a:lstStyle/>
          <a:p>
            <a:r>
              <a:rPr lang="en-GB" dirty="0"/>
              <a:t>3. </a:t>
            </a:r>
            <a:r>
              <a:rPr lang="es-ES" dirty="0"/>
              <a:t>Crear una organización de la sociedad civil - 29</a:t>
            </a:r>
            <a:endParaRPr lang="x-none" dirty="0"/>
          </a:p>
        </p:txBody>
      </p:sp>
      <p:sp>
        <p:nvSpPr>
          <p:cNvPr id="5" name="Content Placeholder 2">
            <a:extLst>
              <a:ext uri="{FF2B5EF4-FFF2-40B4-BE49-F238E27FC236}">
                <a16:creationId xmlns:a16="http://schemas.microsoft.com/office/drawing/2014/main" id="{A4C66025-A954-4C82-908F-9AB8DCCEDBF0}"/>
              </a:ext>
            </a:extLst>
          </p:cNvPr>
          <p:cNvSpPr txBox="1">
            <a:spLocks/>
          </p:cNvSpPr>
          <p:nvPr/>
        </p:nvSpPr>
        <p:spPr>
          <a:xfrm>
            <a:off x="507195" y="4046569"/>
            <a:ext cx="11174412" cy="991380"/>
          </a:xfrm>
          <a:prstGeom prst="rect">
            <a:avLst/>
          </a:prstGeom>
          <a:solidFill>
            <a:srgbClr val="D2EFF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Ver folleto 11:</a:t>
            </a:r>
          </a:p>
          <a:p>
            <a:r>
              <a:rPr lang="es-ES"/>
              <a:t>Ejemplos de tipos de público, beneficiarios y/o socios</a:t>
            </a:r>
            <a:endParaRPr lang="x-none" dirty="0"/>
          </a:p>
        </p:txBody>
      </p:sp>
    </p:spTree>
    <p:extLst>
      <p:ext uri="{BB962C8B-B14F-4D97-AF65-F5344CB8AC3E}">
        <p14:creationId xmlns:p14="http://schemas.microsoft.com/office/powerpoint/2010/main" val="33136651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2D376C8-4F62-A348-82C5-39FC34302B21}"/>
              </a:ext>
            </a:extLst>
          </p:cNvPr>
          <p:cNvSpPr>
            <a:spLocks noGrp="1"/>
          </p:cNvSpPr>
          <p:nvPr>
            <p:ph type="body" sz="quarter" idx="13"/>
          </p:nvPr>
        </p:nvSpPr>
        <p:spPr>
          <a:xfrm>
            <a:off x="507207" y="780359"/>
            <a:ext cx="11174400" cy="360000"/>
          </a:xfrm>
        </p:spPr>
        <p:txBody>
          <a:bodyPr/>
          <a:lstStyle/>
          <a:p>
            <a:r>
              <a:rPr lang="es-ES" dirty="0"/>
              <a:t>Crear redes de contactos y relaciones</a:t>
            </a:r>
            <a:endParaRPr lang="en-US" dirty="0"/>
          </a:p>
        </p:txBody>
      </p:sp>
      <p:sp>
        <p:nvSpPr>
          <p:cNvPr id="3" name="Content Placeholder 2">
            <a:extLst>
              <a:ext uri="{FF2B5EF4-FFF2-40B4-BE49-F238E27FC236}">
                <a16:creationId xmlns:a16="http://schemas.microsoft.com/office/drawing/2014/main" id="{E1E19166-90E9-40A0-B8CF-99A99458F1FE}"/>
              </a:ext>
            </a:extLst>
          </p:cNvPr>
          <p:cNvSpPr>
            <a:spLocks noGrp="1"/>
          </p:cNvSpPr>
          <p:nvPr>
            <p:ph sz="quarter" idx="14"/>
          </p:nvPr>
        </p:nvSpPr>
        <p:spPr>
          <a:xfrm>
            <a:off x="507195" y="1205345"/>
            <a:ext cx="11174412" cy="5153891"/>
          </a:xfrm>
        </p:spPr>
        <p:txBody>
          <a:bodyPr>
            <a:noAutofit/>
          </a:bodyPr>
          <a:lstStyle/>
          <a:p>
            <a:pPr marL="0" indent="0">
              <a:buClr>
                <a:schemeClr val="accent1">
                  <a:lumMod val="75000"/>
                </a:schemeClr>
              </a:buClr>
              <a:buNone/>
            </a:pPr>
            <a:r>
              <a:rPr lang="es-ES" sz="2000" u="sng" dirty="0"/>
              <a:t>Implicación de las partes interesadas</a:t>
            </a:r>
            <a:r>
              <a:rPr lang="en-US" sz="2000" u="sng" dirty="0"/>
              <a:t> </a:t>
            </a:r>
          </a:p>
          <a:p>
            <a:pPr>
              <a:buClr>
                <a:schemeClr val="accent1">
                  <a:lumMod val="75000"/>
                </a:schemeClr>
              </a:buClr>
            </a:pPr>
            <a:r>
              <a:rPr lang="es-ES" sz="1800" dirty="0"/>
              <a:t>Promover una organización y dar a conocer lo que ofrece puede despertar el interés y el apoyo de partes interesadas y de la comunidad en general.</a:t>
            </a:r>
            <a:endParaRPr lang="en-US" sz="1800" dirty="0"/>
          </a:p>
          <a:p>
            <a:pPr>
              <a:buClr>
                <a:schemeClr val="accent1">
                  <a:lumMod val="75000"/>
                </a:schemeClr>
              </a:buClr>
            </a:pPr>
            <a:r>
              <a:rPr lang="es-ES" sz="1800" dirty="0"/>
              <a:t>Maneras de implicar a las partes interesadas</a:t>
            </a:r>
            <a:r>
              <a:rPr lang="en-US" sz="1800" dirty="0"/>
              <a:t>: </a:t>
            </a:r>
          </a:p>
          <a:p>
            <a:pPr lvl="1">
              <a:buClr>
                <a:schemeClr val="accent1">
                  <a:lumMod val="75000"/>
                </a:schemeClr>
              </a:buClr>
            </a:pPr>
            <a:r>
              <a:rPr lang="es-ES" sz="1800" dirty="0"/>
              <a:t>Presentar actualizaciones regularmente sobre el progreso</a:t>
            </a:r>
            <a:r>
              <a:rPr lang="en-US" sz="1800" dirty="0"/>
              <a:t>.</a:t>
            </a:r>
          </a:p>
          <a:p>
            <a:pPr lvl="1">
              <a:buClr>
                <a:schemeClr val="accent1">
                  <a:lumMod val="75000"/>
                </a:schemeClr>
              </a:buClr>
            </a:pPr>
            <a:r>
              <a:rPr lang="es-ES" sz="1800" dirty="0"/>
              <a:t>Buscar activamente aportaciones y comentarios para mejorar la organización</a:t>
            </a:r>
            <a:r>
              <a:rPr lang="en-US" sz="1800" dirty="0"/>
              <a:t>.</a:t>
            </a:r>
          </a:p>
          <a:p>
            <a:pPr lvl="1">
              <a:buClr>
                <a:schemeClr val="accent1">
                  <a:lumMod val="75000"/>
                </a:schemeClr>
              </a:buClr>
            </a:pPr>
            <a:r>
              <a:rPr lang="es-ES" sz="1800" dirty="0"/>
              <a:t>Responder inmediatamente a cualquier problema que surja</a:t>
            </a:r>
            <a:r>
              <a:rPr lang="en-US" sz="1800" dirty="0"/>
              <a:t>.</a:t>
            </a:r>
          </a:p>
          <a:p>
            <a:pPr lvl="1">
              <a:buClr>
                <a:schemeClr val="accent1">
                  <a:lumMod val="75000"/>
                </a:schemeClr>
              </a:buClr>
            </a:pPr>
            <a:r>
              <a:rPr lang="es-ES" sz="1800" dirty="0"/>
              <a:t>Identificar a promotores o defensores en la comunidad que promuevan la organización. </a:t>
            </a:r>
            <a:endParaRPr lang="en-US" sz="1800" dirty="0"/>
          </a:p>
          <a:p>
            <a:pPr>
              <a:buClr>
                <a:schemeClr val="accent1">
                  <a:lumMod val="75000"/>
                </a:schemeClr>
              </a:buClr>
            </a:pPr>
            <a:r>
              <a:rPr lang="es-ES" sz="1800" dirty="0"/>
              <a:t>Algunas personas u organizaciones que trabajan en áreas similares podrían tener intereses contrapuestos y, por este motivo, puede que no quieran apoyar a la organización</a:t>
            </a:r>
            <a:r>
              <a:rPr lang="en-US" sz="1800" dirty="0"/>
              <a:t>. </a:t>
            </a:r>
          </a:p>
          <a:p>
            <a:pPr>
              <a:buClr>
                <a:schemeClr val="accent1">
                  <a:lumMod val="75000"/>
                </a:schemeClr>
              </a:buClr>
            </a:pPr>
            <a:r>
              <a:rPr lang="es-ES" sz="1800" dirty="0"/>
              <a:t>Los motivos pueden ser</a:t>
            </a:r>
            <a:r>
              <a:rPr lang="en-US" sz="1800" dirty="0"/>
              <a:t>:</a:t>
            </a:r>
          </a:p>
          <a:p>
            <a:pPr lvl="1">
              <a:buClr>
                <a:schemeClr val="accent1">
                  <a:lumMod val="75000"/>
                </a:schemeClr>
              </a:buClr>
            </a:pPr>
            <a:r>
              <a:rPr lang="es-ES" sz="1800" dirty="0"/>
              <a:t>Asociaciones profesionales pueden temer que las acciones de la organización tengan un impacto negativo en el poder, el prestigio, los privilegios o los recursos que tienen. </a:t>
            </a:r>
            <a:r>
              <a:rPr lang="en-US" sz="1800" dirty="0"/>
              <a:t>. </a:t>
            </a:r>
          </a:p>
          <a:p>
            <a:pPr lvl="1">
              <a:buClr>
                <a:schemeClr val="accent1">
                  <a:lumMod val="75000"/>
                </a:schemeClr>
              </a:buClr>
            </a:pPr>
            <a:r>
              <a:rPr lang="es-ES" sz="1800" dirty="0"/>
              <a:t>Algunos podrían ver la organización como competencia</a:t>
            </a:r>
            <a:r>
              <a:rPr lang="en-US" sz="1800" dirty="0"/>
              <a:t>.</a:t>
            </a:r>
          </a:p>
          <a:p>
            <a:pPr lvl="1">
              <a:buClr>
                <a:schemeClr val="accent1">
                  <a:lumMod val="75000"/>
                </a:schemeClr>
              </a:buClr>
            </a:pPr>
            <a:r>
              <a:rPr lang="es-ES" sz="1800" dirty="0"/>
              <a:t>Algunas organizaciones o personas no quieran asociarse ni apoyar a organizaciones dirigidas por </a:t>
            </a:r>
          </a:p>
          <a:p>
            <a:pPr marL="457200" lvl="1" indent="0">
              <a:buClr>
                <a:schemeClr val="accent1">
                  <a:lumMod val="75000"/>
                </a:schemeClr>
              </a:buClr>
              <a:buNone/>
            </a:pPr>
            <a:r>
              <a:rPr lang="es-ES" sz="1800" dirty="0"/>
              <a:t>     y destinadas a personas con discapacidad</a:t>
            </a:r>
            <a:r>
              <a:rPr lang="en-US" sz="1800" dirty="0"/>
              <a:t>. </a:t>
            </a:r>
          </a:p>
          <a:p>
            <a:pPr>
              <a:buClr>
                <a:schemeClr val="accent1">
                  <a:lumMod val="75000"/>
                </a:schemeClr>
              </a:buClr>
            </a:pPr>
            <a:endParaRPr lang="en-US" sz="1800" dirty="0"/>
          </a:p>
        </p:txBody>
      </p:sp>
      <p:sp>
        <p:nvSpPr>
          <p:cNvPr id="2" name="Title 1">
            <a:extLst>
              <a:ext uri="{FF2B5EF4-FFF2-40B4-BE49-F238E27FC236}">
                <a16:creationId xmlns:a16="http://schemas.microsoft.com/office/drawing/2014/main" id="{9062C678-38BD-4055-A995-A24959A32E60}"/>
              </a:ext>
            </a:extLst>
          </p:cNvPr>
          <p:cNvSpPr>
            <a:spLocks noGrp="1"/>
          </p:cNvSpPr>
          <p:nvPr>
            <p:ph type="title"/>
          </p:nvPr>
        </p:nvSpPr>
        <p:spPr>
          <a:xfrm>
            <a:off x="388630" y="286014"/>
            <a:ext cx="9792000" cy="432000"/>
          </a:xfrm>
        </p:spPr>
        <p:txBody>
          <a:bodyPr/>
          <a:lstStyle/>
          <a:p>
            <a:r>
              <a:rPr lang="en-GB" dirty="0"/>
              <a:t>3. </a:t>
            </a:r>
            <a:r>
              <a:rPr lang="es-ES" dirty="0"/>
              <a:t>Crear una organización de la sociedad civil - 30</a:t>
            </a:r>
            <a:endParaRPr lang="x-none" dirty="0"/>
          </a:p>
        </p:txBody>
      </p:sp>
    </p:spTree>
    <p:extLst>
      <p:ext uri="{BB962C8B-B14F-4D97-AF65-F5344CB8AC3E}">
        <p14:creationId xmlns:p14="http://schemas.microsoft.com/office/powerpoint/2010/main" val="193016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179F51-D437-1F4C-8EAD-ED6FA6252BFA}"/>
              </a:ext>
            </a:extLst>
          </p:cNvPr>
          <p:cNvSpPr>
            <a:spLocks noGrp="1"/>
          </p:cNvSpPr>
          <p:nvPr>
            <p:ph type="sldNum" sz="quarter" idx="4294967295"/>
          </p:nvPr>
        </p:nvSpPr>
        <p:spPr>
          <a:xfrm>
            <a:off x="10034587" y="6623100"/>
            <a:ext cx="1648619" cy="216000"/>
          </a:xfrm>
          <a:prstGeom prst="rect">
            <a:avLst/>
          </a:prstGeom>
        </p:spPr>
        <p:txBody>
          <a:bodyPr/>
          <a:lstStyle/>
          <a:p>
            <a:fld id="{04260D4A-DEC1-45DD-8AB2-A3349BAAA59E}" type="slidenum">
              <a:rPr lang="en-US" smtClean="0"/>
              <a:pPr/>
              <a:t>4</a:t>
            </a:fld>
            <a:endParaRPr lang="en-US"/>
          </a:p>
        </p:txBody>
      </p:sp>
      <p:sp>
        <p:nvSpPr>
          <p:cNvPr id="4" name="Content Placeholder 3">
            <a:extLst>
              <a:ext uri="{FF2B5EF4-FFF2-40B4-BE49-F238E27FC236}">
                <a16:creationId xmlns:a16="http://schemas.microsoft.com/office/drawing/2014/main" id="{63F448A5-EAD9-3D4B-9AA0-2B112E03FD3A}"/>
              </a:ext>
            </a:extLst>
          </p:cNvPr>
          <p:cNvSpPr>
            <a:spLocks noGrp="1"/>
          </p:cNvSpPr>
          <p:nvPr>
            <p:ph sz="quarter" idx="14"/>
          </p:nvPr>
        </p:nvSpPr>
        <p:spPr>
          <a:xfrm>
            <a:off x="507195" y="1371600"/>
            <a:ext cx="11132355" cy="4639588"/>
          </a:xfrm>
        </p:spPr>
        <p:txBody>
          <a:bodyPr/>
          <a:lstStyle/>
          <a:p>
            <a:pPr algn="just">
              <a:lnSpc>
                <a:spcPct val="100000"/>
              </a:lnSpc>
              <a:spcAft>
                <a:spcPts val="1200"/>
              </a:spcAft>
              <a:buClr>
                <a:schemeClr val="accent1">
                  <a:lumMod val="75000"/>
                </a:schemeClr>
              </a:buClr>
            </a:pPr>
            <a:r>
              <a:rPr lang="es-ES" sz="2000" dirty="0"/>
              <a:t>Cada persona puede utilizar términos diferentes en contextos distintos.</a:t>
            </a:r>
            <a:endParaRPr lang="en-GB" sz="2000" dirty="0">
              <a:ea typeface="MS Mincho" panose="02020609040205080304" pitchFamily="49" charset="-128"/>
              <a:cs typeface="Arial" panose="020B0604020202020204" pitchFamily="34" charset="0"/>
            </a:endParaRPr>
          </a:p>
          <a:p>
            <a:pPr algn="just">
              <a:lnSpc>
                <a:spcPct val="100000"/>
              </a:lnSpc>
              <a:spcAft>
                <a:spcPts val="1200"/>
              </a:spcAft>
              <a:buClr>
                <a:schemeClr val="accent1">
                  <a:lumMod val="75000"/>
                </a:schemeClr>
              </a:buClr>
            </a:pPr>
            <a:r>
              <a:rPr lang="es-ES" sz="2000" dirty="0"/>
              <a:t>El término </a:t>
            </a:r>
            <a:r>
              <a:rPr lang="es-ES" sz="2000" i="1" dirty="0"/>
              <a:t>discapacidad psicosocial</a:t>
            </a:r>
            <a:r>
              <a:rPr lang="es-ES" sz="2000" dirty="0"/>
              <a:t> se ha adoptado para incluir a las personas que han recibido un diagnóstico relacionado con la salud mental o que se identifican con este término.</a:t>
            </a:r>
            <a:endParaRPr lang="en-US" sz="2000" dirty="0"/>
          </a:p>
          <a:p>
            <a:pPr algn="just">
              <a:lnSpc>
                <a:spcPct val="100000"/>
              </a:lnSpc>
              <a:spcAft>
                <a:spcPts val="1200"/>
              </a:spcAft>
              <a:buClr>
                <a:schemeClr val="accent1">
                  <a:lumMod val="75000"/>
                </a:schemeClr>
              </a:buClr>
            </a:pPr>
            <a:r>
              <a:rPr lang="es-ES" sz="2000" dirty="0"/>
              <a:t>Los términos </a:t>
            </a:r>
            <a:r>
              <a:rPr lang="es-ES" sz="2000" i="1" dirty="0"/>
              <a:t>discapacidad cognitiva</a:t>
            </a:r>
            <a:r>
              <a:rPr lang="es-ES" sz="2000" dirty="0"/>
              <a:t> y </a:t>
            </a:r>
            <a:r>
              <a:rPr lang="es-ES" sz="2000" i="1" dirty="0"/>
              <a:t>discapacidad intelectual</a:t>
            </a:r>
            <a:r>
              <a:rPr lang="es-ES" sz="2000" dirty="0"/>
              <a:t> han sido concebidos para referirse a las personas que han recibido un diagnóstico relacionado específicamente con su función cognitiva o intelectual, como por ejemplo, la demencia y el autismo</a:t>
            </a:r>
            <a:r>
              <a:rPr lang="en-US" sz="2000" dirty="0"/>
              <a:t>.</a:t>
            </a:r>
          </a:p>
          <a:p>
            <a:pPr algn="just">
              <a:lnSpc>
                <a:spcPct val="100000"/>
              </a:lnSpc>
              <a:spcAft>
                <a:spcPts val="1200"/>
              </a:spcAft>
              <a:buClr>
                <a:schemeClr val="accent1">
                  <a:lumMod val="75000"/>
                </a:schemeClr>
              </a:buClr>
            </a:pPr>
            <a:r>
              <a:rPr lang="es-ES" sz="2000" dirty="0"/>
              <a:t>El uso del término </a:t>
            </a:r>
            <a:r>
              <a:rPr lang="es-ES" sz="2000" i="1" dirty="0"/>
              <a:t>discapacidad</a:t>
            </a:r>
            <a:r>
              <a:rPr lang="es-ES" sz="2000" dirty="0"/>
              <a:t> es importante en este contexto porque pone de manifiesto los significativos obstáculos que dificultan la participación plena y efectiva en la sociedad de las personas con discapacidad —real o percibida— y el hecho de que estas están amparadas por la </a:t>
            </a:r>
            <a:r>
              <a:rPr lang="es-ES" sz="2000" dirty="0" err="1"/>
              <a:t>CDPDEl</a:t>
            </a:r>
            <a:r>
              <a:rPr lang="es-ES" sz="2000" dirty="0"/>
              <a:t> </a:t>
            </a:r>
          </a:p>
          <a:p>
            <a:pPr lvl="1" algn="just">
              <a:lnSpc>
                <a:spcPct val="100000"/>
              </a:lnSpc>
              <a:spcAft>
                <a:spcPts val="1200"/>
              </a:spcAft>
              <a:buClr>
                <a:schemeClr val="accent1">
                  <a:lumMod val="75000"/>
                </a:schemeClr>
              </a:buClr>
            </a:pPr>
            <a:r>
              <a:rPr lang="es-ES" dirty="0"/>
              <a:t>El uso del término </a:t>
            </a:r>
            <a:r>
              <a:rPr lang="es-ES" i="1" dirty="0"/>
              <a:t>discapacidad</a:t>
            </a:r>
            <a:r>
              <a:rPr lang="es-ES" dirty="0"/>
              <a:t> en este contexto no implica que las personas tengan ninguna deficiencia ni trastorno.</a:t>
            </a:r>
            <a:endParaRPr lang="en-US" dirty="0"/>
          </a:p>
        </p:txBody>
      </p:sp>
      <p:sp>
        <p:nvSpPr>
          <p:cNvPr id="5" name="Title 4">
            <a:extLst>
              <a:ext uri="{FF2B5EF4-FFF2-40B4-BE49-F238E27FC236}">
                <a16:creationId xmlns:a16="http://schemas.microsoft.com/office/drawing/2014/main" id="{2468FFF6-EF76-7A4A-A2D1-8D66BF622425}"/>
              </a:ext>
            </a:extLst>
          </p:cNvPr>
          <p:cNvSpPr>
            <a:spLocks noGrp="1"/>
          </p:cNvSpPr>
          <p:nvPr>
            <p:ph type="title"/>
          </p:nvPr>
        </p:nvSpPr>
        <p:spPr>
          <a:xfrm>
            <a:off x="507205" y="506412"/>
            <a:ext cx="11174399" cy="432000"/>
          </a:xfrm>
        </p:spPr>
        <p:txBody>
          <a:bodyPr>
            <a:noAutofit/>
          </a:bodyPr>
          <a:lstStyle/>
          <a:p>
            <a:r>
              <a:rPr lang="en-US" sz="3200" dirty="0"/>
              <a:t>Nota </a:t>
            </a:r>
            <a:r>
              <a:rPr lang="en-US" sz="3200" dirty="0" err="1"/>
              <a:t>preliminar</a:t>
            </a:r>
            <a:r>
              <a:rPr lang="en-US" sz="3200" dirty="0"/>
              <a:t> </a:t>
            </a:r>
            <a:r>
              <a:rPr lang="en-US" sz="3200" dirty="0" err="1"/>
              <a:t>sobre</a:t>
            </a:r>
            <a:r>
              <a:rPr lang="en-US" sz="3200" dirty="0"/>
              <a:t> el </a:t>
            </a:r>
            <a:r>
              <a:rPr lang="en-US" sz="3200" dirty="0" err="1"/>
              <a:t>lenguaje</a:t>
            </a:r>
            <a:r>
              <a:rPr lang="en-US" sz="3200" dirty="0"/>
              <a:t> - 1</a:t>
            </a:r>
          </a:p>
        </p:txBody>
      </p:sp>
    </p:spTree>
    <p:extLst>
      <p:ext uri="{BB962C8B-B14F-4D97-AF65-F5344CB8AC3E}">
        <p14:creationId xmlns:p14="http://schemas.microsoft.com/office/powerpoint/2010/main" val="34331595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07CE79E-3A22-2B4C-AD49-517E9B0AE511}"/>
              </a:ext>
            </a:extLst>
          </p:cNvPr>
          <p:cNvSpPr>
            <a:spLocks noGrp="1"/>
          </p:cNvSpPr>
          <p:nvPr>
            <p:ph type="body" sz="quarter" idx="13"/>
          </p:nvPr>
        </p:nvSpPr>
        <p:spPr/>
        <p:txBody>
          <a:bodyPr/>
          <a:lstStyle/>
          <a:p>
            <a:r>
              <a:rPr lang="es-ES" dirty="0"/>
              <a:t>Estructura de la organización</a:t>
            </a:r>
            <a:endParaRPr lang="x-none"/>
          </a:p>
        </p:txBody>
      </p:sp>
      <p:sp>
        <p:nvSpPr>
          <p:cNvPr id="3" name="Content Placeholder 2">
            <a:extLst>
              <a:ext uri="{FF2B5EF4-FFF2-40B4-BE49-F238E27FC236}">
                <a16:creationId xmlns:a16="http://schemas.microsoft.com/office/drawing/2014/main" id="{BA1923CC-11B1-4B0A-9082-97BA639A5820}"/>
              </a:ext>
            </a:extLst>
          </p:cNvPr>
          <p:cNvSpPr>
            <a:spLocks noGrp="1"/>
          </p:cNvSpPr>
          <p:nvPr>
            <p:ph sz="quarter" idx="14"/>
          </p:nvPr>
        </p:nvSpPr>
        <p:spPr/>
        <p:txBody>
          <a:bodyPr>
            <a:normAutofit/>
          </a:bodyPr>
          <a:lstStyle/>
          <a:p>
            <a:pPr lvl="0" algn="just">
              <a:buClr>
                <a:schemeClr val="accent1">
                  <a:lumMod val="75000"/>
                </a:schemeClr>
              </a:buClr>
            </a:pPr>
            <a:r>
              <a:rPr lang="es-ES" dirty="0"/>
              <a:t>Acordar elementos estructurales hará que el funcionamiento de la organización sea más fluido</a:t>
            </a:r>
            <a:r>
              <a:rPr lang="en-GB" dirty="0"/>
              <a:t>. </a:t>
            </a:r>
          </a:p>
          <a:p>
            <a:pPr lvl="0" algn="just">
              <a:buClr>
                <a:schemeClr val="accent1">
                  <a:lumMod val="75000"/>
                </a:schemeClr>
              </a:buClr>
            </a:pPr>
            <a:r>
              <a:rPr lang="es-ES" dirty="0"/>
              <a:t>Las organizaciones pueden tener una estructura formal o informal</a:t>
            </a:r>
            <a:r>
              <a:rPr lang="en-GB" dirty="0"/>
              <a:t>.</a:t>
            </a:r>
          </a:p>
          <a:p>
            <a:pPr lvl="0" algn="just">
              <a:buClr>
                <a:schemeClr val="accent1">
                  <a:lumMod val="75000"/>
                </a:schemeClr>
              </a:buClr>
            </a:pPr>
            <a:r>
              <a:rPr lang="es-ES" dirty="0"/>
              <a:t>Las cuestiones principales que hay que tener en cuenta</a:t>
            </a:r>
            <a:r>
              <a:rPr lang="en-GB" dirty="0"/>
              <a:t>: </a:t>
            </a:r>
            <a:endParaRPr lang="en-US" dirty="0"/>
          </a:p>
          <a:p>
            <a:pPr lvl="1" algn="just">
              <a:buClr>
                <a:schemeClr val="accent1">
                  <a:lumMod val="75000"/>
                </a:schemeClr>
              </a:buClr>
            </a:pPr>
            <a:r>
              <a:rPr lang="es-ES" b="1" dirty="0"/>
              <a:t>¿Qué tamaño tendrá</a:t>
            </a:r>
            <a:r>
              <a:rPr lang="en-US" b="1" dirty="0"/>
              <a:t>? </a:t>
            </a:r>
            <a:r>
              <a:rPr lang="es-ES" dirty="0"/>
              <a:t>El tamaño de la organización puede variar, pero sea cual sea, su efectividad depende de cómo funciona.</a:t>
            </a:r>
          </a:p>
          <a:p>
            <a:pPr lvl="1" algn="just">
              <a:buClr>
                <a:schemeClr val="accent1">
                  <a:lumMod val="75000"/>
                </a:schemeClr>
              </a:buClr>
            </a:pPr>
            <a:r>
              <a:rPr lang="es-ES" b="1" dirty="0"/>
              <a:t>¿Será formal o informal? </a:t>
            </a:r>
            <a:r>
              <a:rPr lang="es-ES" dirty="0"/>
              <a:t>Las organizaciones informales tienen menos jerarquía y burocracia, y permiten a los miembros intervenir en múltiples facetas de la organización</a:t>
            </a:r>
            <a:r>
              <a:rPr lang="en-US" dirty="0"/>
              <a:t>. </a:t>
            </a:r>
            <a:r>
              <a:rPr lang="es-ES" dirty="0"/>
              <a:t>Las organizaciones formales suelen tener funciones y responsabilidades de su estructura más definidas que tienden a ser jerárquicas.</a:t>
            </a:r>
            <a:endParaRPr lang="x-none" dirty="0"/>
          </a:p>
          <a:p>
            <a:pPr lvl="1" algn="just">
              <a:buClr>
                <a:schemeClr val="accent1">
                  <a:lumMod val="75000"/>
                </a:schemeClr>
              </a:buClr>
            </a:pPr>
            <a:r>
              <a:rPr lang="es-ES" b="1" dirty="0"/>
              <a:t>¿Será abierta o cerrada? </a:t>
            </a:r>
            <a:r>
              <a:rPr lang="es-ES" dirty="0"/>
              <a:t>En una organización abierta, todo el mundo puede ser miembro, en un grupo cerrado, la afiliación puede ser restringida</a:t>
            </a:r>
            <a:r>
              <a:rPr lang="en-US" dirty="0"/>
              <a:t>.</a:t>
            </a:r>
            <a:endParaRPr lang="x-none" dirty="0"/>
          </a:p>
        </p:txBody>
      </p:sp>
      <p:sp>
        <p:nvSpPr>
          <p:cNvPr id="2" name="Title 1">
            <a:extLst>
              <a:ext uri="{FF2B5EF4-FFF2-40B4-BE49-F238E27FC236}">
                <a16:creationId xmlns:a16="http://schemas.microsoft.com/office/drawing/2014/main" id="{873138D7-6587-4485-ADCD-985367FF5935}"/>
              </a:ext>
            </a:extLst>
          </p:cNvPr>
          <p:cNvSpPr>
            <a:spLocks noGrp="1"/>
          </p:cNvSpPr>
          <p:nvPr>
            <p:ph type="title"/>
          </p:nvPr>
        </p:nvSpPr>
        <p:spPr/>
        <p:txBody>
          <a:bodyPr/>
          <a:lstStyle/>
          <a:p>
            <a:r>
              <a:rPr lang="en-GB" dirty="0"/>
              <a:t>3. </a:t>
            </a:r>
            <a:r>
              <a:rPr lang="es-ES" dirty="0"/>
              <a:t>Crear una organización de la sociedad civil - 31</a:t>
            </a:r>
            <a:endParaRPr lang="x-none" dirty="0"/>
          </a:p>
        </p:txBody>
      </p:sp>
    </p:spTree>
    <p:extLst>
      <p:ext uri="{BB962C8B-B14F-4D97-AF65-F5344CB8AC3E}">
        <p14:creationId xmlns:p14="http://schemas.microsoft.com/office/powerpoint/2010/main" val="1549039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9F83BBD-1B9E-A74C-BA6A-19B65712061A}"/>
              </a:ext>
            </a:extLst>
          </p:cNvPr>
          <p:cNvSpPr>
            <a:spLocks noGrp="1"/>
          </p:cNvSpPr>
          <p:nvPr>
            <p:ph type="body" sz="quarter" idx="13"/>
          </p:nvPr>
        </p:nvSpPr>
        <p:spPr/>
        <p:txBody>
          <a:bodyPr/>
          <a:lstStyle/>
          <a:p>
            <a:r>
              <a:rPr lang="es-ES" dirty="0"/>
              <a:t>Aspectos jurídicos </a:t>
            </a:r>
            <a:endParaRPr lang="en-US" dirty="0"/>
          </a:p>
        </p:txBody>
      </p:sp>
      <p:sp>
        <p:nvSpPr>
          <p:cNvPr id="3" name="Content Placeholder 2">
            <a:extLst>
              <a:ext uri="{FF2B5EF4-FFF2-40B4-BE49-F238E27FC236}">
                <a16:creationId xmlns:a16="http://schemas.microsoft.com/office/drawing/2014/main" id="{20D37FBB-476B-4AC3-8643-C6758854F838}"/>
              </a:ext>
            </a:extLst>
          </p:cNvPr>
          <p:cNvSpPr>
            <a:spLocks noGrp="1"/>
          </p:cNvSpPr>
          <p:nvPr>
            <p:ph sz="quarter" idx="14"/>
          </p:nvPr>
        </p:nvSpPr>
        <p:spPr>
          <a:xfrm>
            <a:off x="507195" y="1392383"/>
            <a:ext cx="11174412" cy="4883726"/>
          </a:xfrm>
        </p:spPr>
        <p:txBody>
          <a:bodyPr>
            <a:normAutofit/>
          </a:bodyPr>
          <a:lstStyle/>
          <a:p>
            <a:pPr marL="0" indent="0" algn="just">
              <a:buNone/>
            </a:pPr>
            <a:r>
              <a:rPr lang="es-ES" dirty="0"/>
              <a:t>A veces las estructuras, las cuestiones o las políticas jurídicas pueden ser un obstáculo. También es posible que tener un estatus legal formal facilite el trabajo de la organización.</a:t>
            </a:r>
          </a:p>
          <a:p>
            <a:pPr marL="0" indent="0" algn="just">
              <a:buNone/>
            </a:pPr>
            <a:r>
              <a:rPr lang="es-ES" dirty="0"/>
              <a:t>Las siguientes preguntas pueden ayudar a tomar decisiones sobre si crear o no la organización como una entidad jurídica:</a:t>
            </a:r>
            <a:endParaRPr lang="en-US" dirty="0"/>
          </a:p>
          <a:p>
            <a:pPr lvl="1" algn="just"/>
            <a:r>
              <a:rPr lang="es-ES" dirty="0"/>
              <a:t>¿Qué leyes y normas hay que seguir a la hora de crear una organización formal</a:t>
            </a:r>
            <a:r>
              <a:rPr lang="en-US" dirty="0"/>
              <a:t>? </a:t>
            </a:r>
            <a:endParaRPr lang="x-none" dirty="0"/>
          </a:p>
          <a:p>
            <a:pPr lvl="1" algn="just"/>
            <a:r>
              <a:rPr lang="es-ES" dirty="0"/>
              <a:t>¿Cuál será la estructura de gestión interna?</a:t>
            </a:r>
            <a:endParaRPr lang="x-none" dirty="0"/>
          </a:p>
          <a:p>
            <a:pPr lvl="1" algn="just"/>
            <a:r>
              <a:rPr lang="es-ES" dirty="0"/>
              <a:t>¿Qué tipo de asociaciones jurídicas o gubernamentales puede explorar la organización?</a:t>
            </a:r>
            <a:endParaRPr lang="x-none" dirty="0"/>
          </a:p>
          <a:p>
            <a:pPr lvl="1" algn="just"/>
            <a:r>
              <a:rPr lang="es-ES" dirty="0"/>
              <a:t>¿la creación de una entidad jurídica independiente beneficiará o limitará el trabajo de la organización</a:t>
            </a:r>
            <a:r>
              <a:rPr lang="en-US" dirty="0"/>
              <a:t>?</a:t>
            </a:r>
            <a:endParaRPr lang="x-none" dirty="0"/>
          </a:p>
          <a:p>
            <a:pPr lvl="1" algn="just"/>
            <a:r>
              <a:rPr lang="es-ES" dirty="0"/>
              <a:t>¿Cuáles son las responsabilidades de la organización?</a:t>
            </a:r>
          </a:p>
          <a:p>
            <a:pPr lvl="1" algn="just"/>
            <a:r>
              <a:rPr lang="es-ES" dirty="0"/>
              <a:t>¿La organización está financiada por una ONG u otro servicio existente</a:t>
            </a:r>
            <a:r>
              <a:rPr lang="en-US" dirty="0"/>
              <a:t>?</a:t>
            </a:r>
          </a:p>
          <a:p>
            <a:pPr lvl="1" algn="just"/>
            <a:r>
              <a:rPr lang="es-ES" dirty="0"/>
              <a:t>Si es así, ¿está cubierta por/sujeta a las políticas correspondientes de la ONG o el servicio?</a:t>
            </a:r>
            <a:endParaRPr lang="x-none" dirty="0"/>
          </a:p>
          <a:p>
            <a:pPr lvl="1" algn="just"/>
            <a:r>
              <a:rPr lang="es-ES" dirty="0"/>
              <a:t>¿Cuáles son las necesidades financieras de la organización?</a:t>
            </a:r>
            <a:r>
              <a:rPr lang="en-US" dirty="0"/>
              <a:t> </a:t>
            </a:r>
            <a:endParaRPr lang="x-none" dirty="0"/>
          </a:p>
          <a:p>
            <a:pPr lvl="1" algn="just"/>
            <a:r>
              <a:rPr lang="es-ES" dirty="0"/>
              <a:t>¿Cuáles son las responsabilidades tributarias de la organización?</a:t>
            </a:r>
            <a:endParaRPr lang="x-none" dirty="0"/>
          </a:p>
        </p:txBody>
      </p:sp>
      <p:sp>
        <p:nvSpPr>
          <p:cNvPr id="2" name="Title 1">
            <a:extLst>
              <a:ext uri="{FF2B5EF4-FFF2-40B4-BE49-F238E27FC236}">
                <a16:creationId xmlns:a16="http://schemas.microsoft.com/office/drawing/2014/main" id="{4BE4FC1C-2A63-45D3-B6E2-221ACB9081ED}"/>
              </a:ext>
            </a:extLst>
          </p:cNvPr>
          <p:cNvSpPr>
            <a:spLocks noGrp="1"/>
          </p:cNvSpPr>
          <p:nvPr>
            <p:ph type="title"/>
          </p:nvPr>
        </p:nvSpPr>
        <p:spPr/>
        <p:txBody>
          <a:bodyPr/>
          <a:lstStyle/>
          <a:p>
            <a:r>
              <a:rPr lang="en-GB" dirty="0"/>
              <a:t>3. </a:t>
            </a:r>
            <a:r>
              <a:rPr lang="es-ES" dirty="0"/>
              <a:t>Crear una organización de la sociedad civil - 32</a:t>
            </a:r>
            <a:endParaRPr lang="x-none" dirty="0"/>
          </a:p>
        </p:txBody>
      </p:sp>
    </p:spTree>
    <p:extLst>
      <p:ext uri="{BB962C8B-B14F-4D97-AF65-F5344CB8AC3E}">
        <p14:creationId xmlns:p14="http://schemas.microsoft.com/office/powerpoint/2010/main" val="32816485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5DC86DF-77C6-0C4A-A6B3-333E335B7B82}"/>
              </a:ext>
            </a:extLst>
          </p:cNvPr>
          <p:cNvSpPr>
            <a:spLocks noGrp="1"/>
          </p:cNvSpPr>
          <p:nvPr>
            <p:ph type="body" sz="quarter" idx="13"/>
          </p:nvPr>
        </p:nvSpPr>
        <p:spPr/>
        <p:txBody>
          <a:bodyPr/>
          <a:lstStyle/>
          <a:p>
            <a:r>
              <a:rPr lang="es-ES" dirty="0"/>
              <a:t>Aspectos jurídicos </a:t>
            </a:r>
            <a:endParaRPr lang="en-US" dirty="0"/>
          </a:p>
        </p:txBody>
      </p:sp>
      <p:sp>
        <p:nvSpPr>
          <p:cNvPr id="3" name="Content Placeholder 2">
            <a:extLst>
              <a:ext uri="{FF2B5EF4-FFF2-40B4-BE49-F238E27FC236}">
                <a16:creationId xmlns:a16="http://schemas.microsoft.com/office/drawing/2014/main" id="{4172FD0B-2AEE-4298-9201-58176E1A9709}"/>
              </a:ext>
            </a:extLst>
          </p:cNvPr>
          <p:cNvSpPr>
            <a:spLocks noGrp="1"/>
          </p:cNvSpPr>
          <p:nvPr>
            <p:ph sz="quarter" idx="14"/>
          </p:nvPr>
        </p:nvSpPr>
        <p:spPr/>
        <p:txBody>
          <a:bodyPr/>
          <a:lstStyle/>
          <a:p>
            <a:pPr algn="just"/>
            <a:r>
              <a:rPr lang="es-ES" dirty="0"/>
              <a:t>Las cuestiones y las estructuras jurídicas variarán de un país a otro y, en algunos casos, a escala regional, estatal o local.</a:t>
            </a:r>
            <a:r>
              <a:rPr lang="en-GB" dirty="0"/>
              <a:t>. </a:t>
            </a:r>
          </a:p>
          <a:p>
            <a:pPr algn="just"/>
            <a:r>
              <a:rPr lang="es-ES" dirty="0"/>
              <a:t>Es imprescindible consultar la legislación local o a personas que puedan asesorar sobre cuestiones jurídicas</a:t>
            </a:r>
            <a:r>
              <a:rPr lang="en-GB" dirty="0"/>
              <a:t>.</a:t>
            </a:r>
            <a:endParaRPr lang="x-none" dirty="0"/>
          </a:p>
          <a:p>
            <a:pPr algn="just"/>
            <a:r>
              <a:rPr lang="es-ES" dirty="0"/>
              <a:t>Los problemas respecto a los trámites jurídicos necesarios para crear organizaciones no deberían impedir a las personas con discapacidad psicosocial, intelectual o cognitiva participar en actividades para las que no se necesita una organización formal</a:t>
            </a:r>
            <a:r>
              <a:rPr lang="en-GB" dirty="0"/>
              <a:t>. </a:t>
            </a:r>
          </a:p>
        </p:txBody>
      </p:sp>
      <p:sp>
        <p:nvSpPr>
          <p:cNvPr id="2" name="Title 1">
            <a:extLst>
              <a:ext uri="{FF2B5EF4-FFF2-40B4-BE49-F238E27FC236}">
                <a16:creationId xmlns:a16="http://schemas.microsoft.com/office/drawing/2014/main" id="{D6F14A71-4362-4CE4-851B-0A19FA399590}"/>
              </a:ext>
            </a:extLst>
          </p:cNvPr>
          <p:cNvSpPr>
            <a:spLocks noGrp="1"/>
          </p:cNvSpPr>
          <p:nvPr>
            <p:ph type="title"/>
          </p:nvPr>
        </p:nvSpPr>
        <p:spPr/>
        <p:txBody>
          <a:bodyPr/>
          <a:lstStyle/>
          <a:p>
            <a:r>
              <a:rPr lang="en-GB" dirty="0"/>
              <a:t>3. </a:t>
            </a:r>
            <a:r>
              <a:rPr lang="es-ES" dirty="0"/>
              <a:t>Crear una organización de la sociedad civil - 33</a:t>
            </a:r>
            <a:endParaRPr lang="x-none" dirty="0"/>
          </a:p>
        </p:txBody>
      </p:sp>
    </p:spTree>
    <p:extLst>
      <p:ext uri="{BB962C8B-B14F-4D97-AF65-F5344CB8AC3E}">
        <p14:creationId xmlns:p14="http://schemas.microsoft.com/office/powerpoint/2010/main" val="37436009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AD25AC3-B55D-0E40-8273-FC87ABDCA2DF}"/>
              </a:ext>
            </a:extLst>
          </p:cNvPr>
          <p:cNvSpPr>
            <a:spLocks noGrp="1"/>
          </p:cNvSpPr>
          <p:nvPr>
            <p:ph type="body" sz="quarter" idx="13"/>
          </p:nvPr>
        </p:nvSpPr>
        <p:spPr>
          <a:xfrm>
            <a:off x="527989" y="821923"/>
            <a:ext cx="11174400" cy="360000"/>
          </a:xfrm>
        </p:spPr>
        <p:txBody>
          <a:bodyPr/>
          <a:lstStyle/>
          <a:p>
            <a:r>
              <a:rPr lang="es-ES" dirty="0"/>
              <a:t>Políticas y procedimientos </a:t>
            </a:r>
            <a:endParaRPr lang="en-US" dirty="0"/>
          </a:p>
        </p:txBody>
      </p:sp>
      <p:sp>
        <p:nvSpPr>
          <p:cNvPr id="3" name="Content Placeholder 2">
            <a:extLst>
              <a:ext uri="{FF2B5EF4-FFF2-40B4-BE49-F238E27FC236}">
                <a16:creationId xmlns:a16="http://schemas.microsoft.com/office/drawing/2014/main" id="{E4E11E2D-11CC-4EE8-8747-4E0A3BAD422F}"/>
              </a:ext>
            </a:extLst>
          </p:cNvPr>
          <p:cNvSpPr>
            <a:spLocks noGrp="1"/>
          </p:cNvSpPr>
          <p:nvPr>
            <p:ph sz="quarter" idx="14"/>
          </p:nvPr>
        </p:nvSpPr>
        <p:spPr>
          <a:xfrm>
            <a:off x="507195" y="1246909"/>
            <a:ext cx="11174412" cy="5112327"/>
          </a:xfrm>
        </p:spPr>
        <p:txBody>
          <a:bodyPr>
            <a:noAutofit/>
          </a:bodyPr>
          <a:lstStyle/>
          <a:p>
            <a:pPr algn="just">
              <a:lnSpc>
                <a:spcPct val="100000"/>
              </a:lnSpc>
            </a:pPr>
            <a:r>
              <a:rPr lang="es-ES" sz="1900" dirty="0"/>
              <a:t>Es importante definir políticas, procedimientos y documentos rectores claros</a:t>
            </a:r>
            <a:r>
              <a:rPr lang="en-US" sz="1900" dirty="0"/>
              <a:t>. </a:t>
            </a:r>
          </a:p>
          <a:p>
            <a:pPr algn="just">
              <a:lnSpc>
                <a:spcPct val="100000"/>
              </a:lnSpc>
            </a:pPr>
            <a:r>
              <a:rPr lang="es-ES" sz="1900" dirty="0"/>
              <a:t>Las guías éticas son un marco clave para describir los valores fundamentales y los estándares de la organización</a:t>
            </a:r>
            <a:r>
              <a:rPr lang="en-US" sz="1900" dirty="0"/>
              <a:t>.</a:t>
            </a:r>
          </a:p>
          <a:p>
            <a:pPr algn="just">
              <a:lnSpc>
                <a:spcPct val="100000"/>
              </a:lnSpc>
            </a:pPr>
            <a:r>
              <a:rPr lang="es-ES" sz="1900" dirty="0"/>
              <a:t>La organización deberá revisar y aprender de las políticas y los procedimientos organizativos de otros grupos</a:t>
            </a:r>
            <a:r>
              <a:rPr lang="en-US" sz="1900" dirty="0"/>
              <a:t>.</a:t>
            </a:r>
          </a:p>
          <a:p>
            <a:pPr algn="just">
              <a:lnSpc>
                <a:spcPct val="100000"/>
              </a:lnSpc>
            </a:pPr>
            <a:r>
              <a:rPr lang="es-ES" sz="1900" dirty="0"/>
              <a:t>Algunas de las cuestiones éticas podrían ser: </a:t>
            </a:r>
          </a:p>
          <a:p>
            <a:pPr lvl="1" algn="just">
              <a:lnSpc>
                <a:spcPct val="100000"/>
              </a:lnSpc>
            </a:pPr>
            <a:r>
              <a:rPr lang="es-ES" sz="1800" dirty="0"/>
              <a:t>¿Quién puede hablar en nombre de la organización y necesita una consulta previa con los miembros? </a:t>
            </a:r>
            <a:endParaRPr lang="en-US" sz="1800" dirty="0"/>
          </a:p>
          <a:p>
            <a:pPr lvl="1" algn="just">
              <a:lnSpc>
                <a:spcPct val="100000"/>
              </a:lnSpc>
            </a:pPr>
            <a:r>
              <a:rPr lang="es-ES" sz="1800" dirty="0"/>
              <a:t>¿Cómo tomará decisiones la organización sobre política, procedimientos y actividades cotidianas? </a:t>
            </a:r>
          </a:p>
          <a:p>
            <a:pPr lvl="1" algn="just">
              <a:lnSpc>
                <a:spcPct val="100000"/>
              </a:lnSpc>
            </a:pPr>
            <a:r>
              <a:rPr lang="es-ES" sz="1800" dirty="0"/>
              <a:t>¿cómo garantiza la organización que las personas con discapacidad tienen un poder efectivo para establecer la política y supervisar las tareas diarias? </a:t>
            </a:r>
            <a:r>
              <a:rPr lang="en-US" sz="1800" dirty="0"/>
              <a:t> </a:t>
            </a:r>
          </a:p>
          <a:p>
            <a:pPr lvl="1" algn="just">
              <a:lnSpc>
                <a:spcPct val="100000"/>
              </a:lnSpc>
            </a:pPr>
            <a:r>
              <a:rPr lang="es-ES" sz="1800" dirty="0"/>
              <a:t>¿Cómo tratará la organización los conflictos entre miembros sobre política o procedimientos dentro de la organización? </a:t>
            </a:r>
          </a:p>
          <a:p>
            <a:pPr lvl="1" algn="just">
              <a:lnSpc>
                <a:spcPct val="100000"/>
              </a:lnSpc>
            </a:pPr>
            <a:r>
              <a:rPr lang="es-ES" sz="1800" dirty="0"/>
              <a:t>¿Cómo tratará la organización las posibles denuncias de discriminación, abuso o violencia entre miembros de la organización? </a:t>
            </a:r>
            <a:endParaRPr lang="en-US" sz="1800" dirty="0"/>
          </a:p>
          <a:p>
            <a:pPr lvl="1" algn="just">
              <a:lnSpc>
                <a:spcPct val="100000"/>
              </a:lnSpc>
            </a:pPr>
            <a:r>
              <a:rPr lang="es-ES" sz="1800" dirty="0"/>
              <a:t>¿Cuáles son las obligaciones de los miembros y el personal respecto a la confidencialidad?</a:t>
            </a:r>
            <a:endParaRPr lang="en-US" sz="1800" dirty="0"/>
          </a:p>
          <a:p>
            <a:pPr lvl="1" algn="just">
              <a:lnSpc>
                <a:spcPct val="100000"/>
              </a:lnSpc>
            </a:pPr>
            <a:r>
              <a:rPr lang="es-ES" sz="1800" dirty="0"/>
              <a:t>¿La organización restringirá las fuentes de financiación</a:t>
            </a:r>
            <a:r>
              <a:rPr lang="en-US" sz="1800" dirty="0"/>
              <a:t>?</a:t>
            </a:r>
          </a:p>
        </p:txBody>
      </p:sp>
      <p:sp>
        <p:nvSpPr>
          <p:cNvPr id="2" name="Title 1">
            <a:extLst>
              <a:ext uri="{FF2B5EF4-FFF2-40B4-BE49-F238E27FC236}">
                <a16:creationId xmlns:a16="http://schemas.microsoft.com/office/drawing/2014/main" id="{7DAC1B86-2B1F-4AD8-B14F-D7EC58E0BC51}"/>
              </a:ext>
            </a:extLst>
          </p:cNvPr>
          <p:cNvSpPr>
            <a:spLocks noGrp="1"/>
          </p:cNvSpPr>
          <p:nvPr>
            <p:ph type="title"/>
          </p:nvPr>
        </p:nvSpPr>
        <p:spPr>
          <a:xfrm>
            <a:off x="388630" y="327577"/>
            <a:ext cx="9792000" cy="432000"/>
          </a:xfrm>
        </p:spPr>
        <p:txBody>
          <a:bodyPr/>
          <a:lstStyle/>
          <a:p>
            <a:r>
              <a:rPr lang="en-GB" dirty="0"/>
              <a:t>3. </a:t>
            </a:r>
            <a:r>
              <a:rPr lang="es-ES" dirty="0"/>
              <a:t>Crear una organización de la sociedad civil - 34</a:t>
            </a:r>
            <a:endParaRPr lang="x-none" dirty="0"/>
          </a:p>
        </p:txBody>
      </p:sp>
    </p:spTree>
    <p:extLst>
      <p:ext uri="{BB962C8B-B14F-4D97-AF65-F5344CB8AC3E}">
        <p14:creationId xmlns:p14="http://schemas.microsoft.com/office/powerpoint/2010/main" val="16096250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58876FE-EB8D-B541-8663-FEEAC821BDA6}"/>
              </a:ext>
            </a:extLst>
          </p:cNvPr>
          <p:cNvSpPr>
            <a:spLocks noGrp="1"/>
          </p:cNvSpPr>
          <p:nvPr>
            <p:ph type="body" sz="quarter" idx="13"/>
          </p:nvPr>
        </p:nvSpPr>
        <p:spPr/>
        <p:txBody>
          <a:bodyPr/>
          <a:lstStyle/>
          <a:p>
            <a:r>
              <a:rPr lang="es-ES" dirty="0"/>
              <a:t>Políticas y procedimientos </a:t>
            </a:r>
            <a:endParaRPr lang="en-US" dirty="0"/>
          </a:p>
        </p:txBody>
      </p:sp>
      <p:sp>
        <p:nvSpPr>
          <p:cNvPr id="3" name="Content Placeholder 2">
            <a:extLst>
              <a:ext uri="{FF2B5EF4-FFF2-40B4-BE49-F238E27FC236}">
                <a16:creationId xmlns:a16="http://schemas.microsoft.com/office/drawing/2014/main" id="{E6D24992-6BAA-4771-A98D-AE64E29CFE0D}"/>
              </a:ext>
            </a:extLst>
          </p:cNvPr>
          <p:cNvSpPr>
            <a:spLocks noGrp="1"/>
          </p:cNvSpPr>
          <p:nvPr>
            <p:ph sz="quarter" idx="14"/>
          </p:nvPr>
        </p:nvSpPr>
        <p:spPr/>
        <p:txBody>
          <a:bodyPr>
            <a:normAutofit/>
          </a:bodyPr>
          <a:lstStyle/>
          <a:p>
            <a:pPr>
              <a:buClr>
                <a:schemeClr val="accent1">
                  <a:lumMod val="75000"/>
                </a:schemeClr>
              </a:buClr>
            </a:pPr>
            <a:r>
              <a:rPr lang="es-ES" dirty="0"/>
              <a:t>Cuando crezca la organización, algunas políticas y procedimientos escritos adicionales podrían ser</a:t>
            </a:r>
            <a:r>
              <a:rPr lang="en-GB" dirty="0"/>
              <a:t>:</a:t>
            </a:r>
            <a:endParaRPr lang="x-none" dirty="0"/>
          </a:p>
          <a:p>
            <a:pPr lvl="1">
              <a:buClr>
                <a:schemeClr val="accent1">
                  <a:lumMod val="75000"/>
                </a:schemeClr>
              </a:buClr>
            </a:pPr>
            <a:r>
              <a:rPr lang="es-ES" dirty="0"/>
              <a:t>Procedimientos y apoyo de voluntarios </a:t>
            </a:r>
          </a:p>
          <a:p>
            <a:pPr lvl="1">
              <a:buClr>
                <a:schemeClr val="accent1">
                  <a:lumMod val="75000"/>
                </a:schemeClr>
              </a:buClr>
            </a:pPr>
            <a:r>
              <a:rPr lang="es-ES" dirty="0"/>
              <a:t>Normativa ocupacional en materia de salud y seguridad </a:t>
            </a:r>
          </a:p>
          <a:p>
            <a:pPr lvl="1">
              <a:buClr>
                <a:schemeClr val="accent1">
                  <a:lumMod val="75000"/>
                </a:schemeClr>
              </a:buClr>
            </a:pPr>
            <a:r>
              <a:rPr lang="es-ES" dirty="0"/>
              <a:t>Procedimientos logísticos, cómo celebrar reuniones</a:t>
            </a:r>
          </a:p>
          <a:p>
            <a:pPr lvl="1">
              <a:buClr>
                <a:schemeClr val="accent1">
                  <a:lumMod val="75000"/>
                </a:schemeClr>
              </a:buClr>
            </a:pPr>
            <a:r>
              <a:rPr lang="es-ES" dirty="0"/>
              <a:t>Presupuesto y gestión de efectivo </a:t>
            </a:r>
          </a:p>
          <a:p>
            <a:pPr lvl="1">
              <a:buClr>
                <a:schemeClr val="accent1">
                  <a:lumMod val="75000"/>
                </a:schemeClr>
              </a:buClr>
            </a:pPr>
            <a:r>
              <a:rPr lang="es-ES" dirty="0"/>
              <a:t>Conflictos de intereses </a:t>
            </a:r>
            <a:r>
              <a:rPr lang="en-US" dirty="0"/>
              <a:t>.</a:t>
            </a:r>
            <a:endParaRPr lang="x-none" dirty="0"/>
          </a:p>
          <a:p>
            <a:pPr>
              <a:buClr>
                <a:schemeClr val="accent1">
                  <a:lumMod val="75000"/>
                </a:schemeClr>
              </a:buClr>
            </a:pPr>
            <a:r>
              <a:rPr lang="es-ES" dirty="0"/>
              <a:t>La documentación se debe comprobar y actualizar periódicamente, especialmente siempre que haya algún cambio sustancial dentro de la organización.</a:t>
            </a:r>
            <a:r>
              <a:rPr lang="en-GB" dirty="0"/>
              <a:t>. </a:t>
            </a:r>
          </a:p>
        </p:txBody>
      </p:sp>
      <p:sp>
        <p:nvSpPr>
          <p:cNvPr id="2" name="Title 1">
            <a:extLst>
              <a:ext uri="{FF2B5EF4-FFF2-40B4-BE49-F238E27FC236}">
                <a16:creationId xmlns:a16="http://schemas.microsoft.com/office/drawing/2014/main" id="{3892A34A-8B9A-490F-A04C-B003EF7B06DC}"/>
              </a:ext>
            </a:extLst>
          </p:cNvPr>
          <p:cNvSpPr>
            <a:spLocks noGrp="1"/>
          </p:cNvSpPr>
          <p:nvPr>
            <p:ph type="title"/>
          </p:nvPr>
        </p:nvSpPr>
        <p:spPr/>
        <p:txBody>
          <a:bodyPr/>
          <a:lstStyle/>
          <a:p>
            <a:r>
              <a:rPr lang="en-GB" dirty="0"/>
              <a:t>3. </a:t>
            </a:r>
            <a:r>
              <a:rPr lang="es-ES" dirty="0"/>
              <a:t>Crear una organización de la sociedad civil - 35</a:t>
            </a:r>
            <a:endParaRPr lang="x-none" dirty="0"/>
          </a:p>
        </p:txBody>
      </p:sp>
    </p:spTree>
    <p:extLst>
      <p:ext uri="{BB962C8B-B14F-4D97-AF65-F5344CB8AC3E}">
        <p14:creationId xmlns:p14="http://schemas.microsoft.com/office/powerpoint/2010/main" val="37084338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C51F70D-6261-A640-9230-456535DECB1B}"/>
              </a:ext>
            </a:extLst>
          </p:cNvPr>
          <p:cNvSpPr>
            <a:spLocks noGrp="1"/>
          </p:cNvSpPr>
          <p:nvPr>
            <p:ph type="body" sz="quarter" idx="13"/>
          </p:nvPr>
        </p:nvSpPr>
        <p:spPr/>
        <p:txBody>
          <a:bodyPr/>
          <a:lstStyle/>
          <a:p>
            <a:r>
              <a:rPr lang="es-ES" dirty="0"/>
              <a:t>Cuestiones financieras, incluyendo presupuesto y financiación</a:t>
            </a:r>
            <a:endParaRPr lang="en-GB" dirty="0"/>
          </a:p>
        </p:txBody>
      </p:sp>
      <p:sp>
        <p:nvSpPr>
          <p:cNvPr id="3" name="Content Placeholder 2">
            <a:extLst>
              <a:ext uri="{FF2B5EF4-FFF2-40B4-BE49-F238E27FC236}">
                <a16:creationId xmlns:a16="http://schemas.microsoft.com/office/drawing/2014/main" id="{5B219088-E031-4588-8CDD-69457A7885C4}"/>
              </a:ext>
            </a:extLst>
          </p:cNvPr>
          <p:cNvSpPr>
            <a:spLocks noGrp="1"/>
          </p:cNvSpPr>
          <p:nvPr>
            <p:ph sz="quarter" idx="14"/>
          </p:nvPr>
        </p:nvSpPr>
        <p:spPr>
          <a:xfrm>
            <a:off x="507195" y="1445872"/>
            <a:ext cx="11174412" cy="4705546"/>
          </a:xfrm>
        </p:spPr>
        <p:txBody>
          <a:bodyPr>
            <a:normAutofit fontScale="85000" lnSpcReduction="20000"/>
          </a:bodyPr>
          <a:lstStyle/>
          <a:p>
            <a:pPr algn="just"/>
            <a:r>
              <a:rPr lang="es-ES" dirty="0"/>
              <a:t>Adquirir y gestionar fondos para actividades y otras operaciones es una cuestión urgente para las organizaciones</a:t>
            </a:r>
            <a:r>
              <a:rPr lang="en-GB" dirty="0"/>
              <a:t>. </a:t>
            </a:r>
          </a:p>
          <a:p>
            <a:pPr algn="just"/>
            <a:r>
              <a:rPr lang="es-ES" dirty="0"/>
              <a:t>El alcance de las actividades que puede implementar la organización dependerán de los recursos disponibles.</a:t>
            </a:r>
          </a:p>
          <a:p>
            <a:pPr algn="just"/>
            <a:r>
              <a:rPr lang="es-ES" dirty="0"/>
              <a:t>Conocer los presupuestos y los problemas financieros ayudará a determinar qué es realista</a:t>
            </a:r>
            <a:r>
              <a:rPr lang="en-GB" dirty="0"/>
              <a:t>.</a:t>
            </a:r>
          </a:p>
          <a:p>
            <a:pPr algn="just"/>
            <a:r>
              <a:rPr lang="es-ES" dirty="0"/>
              <a:t>Los recursos pueden ser tan limitados que incluso podría ser difícil disponer de un local o un espacio para las reuniones</a:t>
            </a:r>
            <a:r>
              <a:rPr lang="en-US" dirty="0"/>
              <a:t>.</a:t>
            </a:r>
            <a:endParaRPr lang="x-none" dirty="0"/>
          </a:p>
          <a:p>
            <a:pPr algn="just"/>
            <a:r>
              <a:rPr lang="es-ES" dirty="0"/>
              <a:t>Las organizaciones pueden hacer muchísimo aun con fondos limitados</a:t>
            </a:r>
            <a:r>
              <a:rPr lang="en-GB" dirty="0"/>
              <a:t>. </a:t>
            </a:r>
          </a:p>
          <a:p>
            <a:pPr algn="just"/>
            <a:r>
              <a:rPr lang="es-ES" dirty="0"/>
              <a:t>Hay organizaciones que se han reunido en lugares públicos, tales como parques o cafeterías</a:t>
            </a:r>
            <a:r>
              <a:rPr lang="en-US" dirty="0"/>
              <a:t>.</a:t>
            </a:r>
          </a:p>
          <a:p>
            <a:pPr algn="just"/>
            <a:r>
              <a:rPr lang="es-ES" dirty="0"/>
              <a:t>Diversas partes interesadas pueden acceder  a compartir espacios.</a:t>
            </a:r>
          </a:p>
          <a:p>
            <a:pPr algn="just"/>
            <a:r>
              <a:rPr lang="es-ES" dirty="0"/>
              <a:t>Hay medios sociales y alojamientos web gratuitos</a:t>
            </a:r>
            <a:r>
              <a:rPr lang="en-US" dirty="0"/>
              <a:t>.</a:t>
            </a:r>
            <a:endParaRPr lang="en-GB" dirty="0"/>
          </a:p>
          <a:p>
            <a:pPr algn="just"/>
            <a:r>
              <a:rPr lang="es-ES" dirty="0"/>
              <a:t>Aprovechar y utilizar los recursos existentes en la comunidad puede facilitar el crecimiento y el desarrollo</a:t>
            </a:r>
            <a:r>
              <a:rPr lang="en-GB" dirty="0"/>
              <a:t>. </a:t>
            </a:r>
            <a:endParaRPr lang="x-none" dirty="0"/>
          </a:p>
          <a:p>
            <a:pPr algn="just"/>
            <a:r>
              <a:rPr lang="es-ES" dirty="0"/>
              <a:t>Funcionar con fondos limitados aporta más independencia pero también puede limitar el alcance de las actividades</a:t>
            </a:r>
            <a:r>
              <a:rPr lang="en-GB" dirty="0"/>
              <a:t>. </a:t>
            </a:r>
            <a:endParaRPr lang="x-none" dirty="0"/>
          </a:p>
          <a:p>
            <a:pPr algn="just"/>
            <a:r>
              <a:rPr lang="es-ES" dirty="0"/>
              <a:t>Resulta clave garantizar la transparencia de las finanzas y la responsabilidad del liderazgo respecto al presupuesto</a:t>
            </a:r>
            <a:r>
              <a:rPr lang="en-GB" dirty="0"/>
              <a:t>.</a:t>
            </a:r>
            <a:endParaRPr lang="x-none" dirty="0"/>
          </a:p>
        </p:txBody>
      </p:sp>
      <p:sp>
        <p:nvSpPr>
          <p:cNvPr id="2" name="Title 1">
            <a:extLst>
              <a:ext uri="{FF2B5EF4-FFF2-40B4-BE49-F238E27FC236}">
                <a16:creationId xmlns:a16="http://schemas.microsoft.com/office/drawing/2014/main" id="{5112ADAC-69A0-4865-8027-423F689070BE}"/>
              </a:ext>
            </a:extLst>
          </p:cNvPr>
          <p:cNvSpPr>
            <a:spLocks noGrp="1"/>
          </p:cNvSpPr>
          <p:nvPr>
            <p:ph type="title"/>
          </p:nvPr>
        </p:nvSpPr>
        <p:spPr/>
        <p:txBody>
          <a:bodyPr/>
          <a:lstStyle/>
          <a:p>
            <a:r>
              <a:rPr lang="en-GB" dirty="0"/>
              <a:t>3. </a:t>
            </a:r>
            <a:r>
              <a:rPr lang="es-ES" dirty="0"/>
              <a:t>Crear una organización de la sociedad civil - 36</a:t>
            </a:r>
            <a:endParaRPr lang="x-none" dirty="0"/>
          </a:p>
        </p:txBody>
      </p:sp>
    </p:spTree>
    <p:extLst>
      <p:ext uri="{BB962C8B-B14F-4D97-AF65-F5344CB8AC3E}">
        <p14:creationId xmlns:p14="http://schemas.microsoft.com/office/powerpoint/2010/main" val="2769928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DE9AAE5-E74A-C24A-8D82-42331945828B}"/>
              </a:ext>
            </a:extLst>
          </p:cNvPr>
          <p:cNvSpPr>
            <a:spLocks noGrp="1"/>
          </p:cNvSpPr>
          <p:nvPr>
            <p:ph type="body" sz="quarter" idx="13"/>
          </p:nvPr>
        </p:nvSpPr>
        <p:spPr/>
        <p:txBody>
          <a:bodyPr/>
          <a:lstStyle/>
          <a:p>
            <a:r>
              <a:rPr lang="es-ES" dirty="0"/>
              <a:t>Cuestiones financieras, incluyendo presupuesto y financiación</a:t>
            </a:r>
            <a:endParaRPr lang="en-GB" dirty="0"/>
          </a:p>
        </p:txBody>
      </p:sp>
      <p:sp>
        <p:nvSpPr>
          <p:cNvPr id="3" name="Content Placeholder 2">
            <a:extLst>
              <a:ext uri="{FF2B5EF4-FFF2-40B4-BE49-F238E27FC236}">
                <a16:creationId xmlns:a16="http://schemas.microsoft.com/office/drawing/2014/main" id="{233CB47F-3F9F-4720-915E-A6A34B613BC9}"/>
              </a:ext>
            </a:extLst>
          </p:cNvPr>
          <p:cNvSpPr>
            <a:spLocks noGrp="1"/>
          </p:cNvSpPr>
          <p:nvPr>
            <p:ph sz="quarter" idx="14"/>
          </p:nvPr>
        </p:nvSpPr>
        <p:spPr>
          <a:xfrm>
            <a:off x="507195" y="1413163"/>
            <a:ext cx="11174412" cy="5008419"/>
          </a:xfrm>
        </p:spPr>
        <p:txBody>
          <a:bodyPr>
            <a:normAutofit fontScale="92500" lnSpcReduction="20000"/>
          </a:bodyPr>
          <a:lstStyle/>
          <a:p>
            <a:pPr marL="0" indent="0" algn="just">
              <a:buClr>
                <a:schemeClr val="accent1">
                  <a:lumMod val="75000"/>
                </a:schemeClr>
              </a:buClr>
              <a:buNone/>
            </a:pPr>
            <a:r>
              <a:rPr lang="en-GB" sz="2400" u="sng" dirty="0" err="1"/>
              <a:t>Presupuestos</a:t>
            </a:r>
            <a:r>
              <a:rPr lang="en-GB" sz="2400" u="sng" dirty="0"/>
              <a:t> (1)</a:t>
            </a:r>
            <a:endParaRPr lang="x-none" sz="2400" u="sng" dirty="0"/>
          </a:p>
          <a:p>
            <a:pPr algn="just">
              <a:buClr>
                <a:schemeClr val="accent1">
                  <a:lumMod val="75000"/>
                </a:schemeClr>
              </a:buClr>
            </a:pPr>
            <a:r>
              <a:rPr lang="es-ES" dirty="0"/>
              <a:t>Planificar el presupuesto anual es una parte muy importante de la creación de una organización de la sociedad civil, con independencia de la composición de sus miembros, el tamaño o la estructura.</a:t>
            </a:r>
            <a:endParaRPr lang="en-GB" dirty="0"/>
          </a:p>
          <a:p>
            <a:pPr algn="just">
              <a:buClr>
                <a:schemeClr val="accent1">
                  <a:lumMod val="75000"/>
                </a:schemeClr>
              </a:buClr>
            </a:pPr>
            <a:r>
              <a:rPr lang="es-ES" dirty="0"/>
              <a:t>El presupuesto debe cubrir todos los gastos necesarios para el funcionamiento y las actividades de la organización</a:t>
            </a:r>
            <a:r>
              <a:rPr lang="en-GB" dirty="0"/>
              <a:t>. </a:t>
            </a:r>
          </a:p>
          <a:p>
            <a:pPr algn="just">
              <a:buClr>
                <a:schemeClr val="accent1">
                  <a:lumMod val="75000"/>
                </a:schemeClr>
              </a:buClr>
            </a:pPr>
            <a:r>
              <a:rPr lang="es-ES" dirty="0"/>
              <a:t>La organización debe ser transparente con respecto a la gestión financiera y debe compartir la información financiera con los miembros</a:t>
            </a:r>
            <a:r>
              <a:rPr lang="en-GB" dirty="0"/>
              <a:t>.</a:t>
            </a:r>
            <a:endParaRPr lang="x-none" dirty="0"/>
          </a:p>
          <a:p>
            <a:pPr algn="just">
              <a:buClr>
                <a:schemeClr val="accent1">
                  <a:lumMod val="75000"/>
                </a:schemeClr>
              </a:buClr>
            </a:pPr>
            <a:r>
              <a:rPr lang="es-ES" dirty="0"/>
              <a:t>Algunos gastos podrían incluir</a:t>
            </a:r>
            <a:r>
              <a:rPr lang="en-GB" dirty="0"/>
              <a:t>:</a:t>
            </a:r>
            <a:endParaRPr lang="x-none" dirty="0"/>
          </a:p>
          <a:p>
            <a:pPr lvl="1" algn="just">
              <a:buClr>
                <a:schemeClr val="accent1">
                  <a:lumMod val="75000"/>
                </a:schemeClr>
              </a:buClr>
            </a:pPr>
            <a:r>
              <a:rPr lang="es-ES" dirty="0"/>
              <a:t>Costes iniciales </a:t>
            </a:r>
          </a:p>
          <a:p>
            <a:pPr lvl="1" algn="just">
              <a:buClr>
                <a:schemeClr val="accent1">
                  <a:lumMod val="75000"/>
                </a:schemeClr>
              </a:buClr>
            </a:pPr>
            <a:r>
              <a:rPr lang="es-ES" dirty="0"/>
              <a:t>Necesidades administrativas</a:t>
            </a:r>
            <a:r>
              <a:rPr lang="en-US" dirty="0"/>
              <a:t>; </a:t>
            </a:r>
          </a:p>
          <a:p>
            <a:pPr lvl="1" algn="just">
              <a:buClr>
                <a:schemeClr val="accent1">
                  <a:lumMod val="75000"/>
                </a:schemeClr>
              </a:buClr>
            </a:pPr>
            <a:r>
              <a:rPr lang="es-ES" dirty="0"/>
              <a:t>Formación y educación </a:t>
            </a:r>
          </a:p>
          <a:p>
            <a:pPr lvl="1" algn="just">
              <a:buClr>
                <a:schemeClr val="accent1">
                  <a:lumMod val="75000"/>
                </a:schemeClr>
              </a:buClr>
            </a:pPr>
            <a:r>
              <a:rPr lang="es-ES" dirty="0"/>
              <a:t>Salarios</a:t>
            </a:r>
          </a:p>
          <a:p>
            <a:pPr lvl="1" algn="just">
              <a:buClr>
                <a:schemeClr val="accent1">
                  <a:lumMod val="75000"/>
                </a:schemeClr>
              </a:buClr>
            </a:pPr>
            <a:r>
              <a:rPr lang="es-ES" dirty="0"/>
              <a:t>Costes promocionales </a:t>
            </a:r>
          </a:p>
          <a:p>
            <a:pPr lvl="1" algn="just">
              <a:buClr>
                <a:schemeClr val="accent1">
                  <a:lumMod val="75000"/>
                </a:schemeClr>
              </a:buClr>
            </a:pPr>
            <a:r>
              <a:rPr lang="es-ES" dirty="0"/>
              <a:t>Costes relacionados con actividades y eventos </a:t>
            </a:r>
          </a:p>
          <a:p>
            <a:pPr lvl="1" algn="just">
              <a:buClr>
                <a:schemeClr val="accent1">
                  <a:lumMod val="75000"/>
                </a:schemeClr>
              </a:buClr>
            </a:pPr>
            <a:r>
              <a:rPr lang="es-ES" dirty="0"/>
              <a:t>Viajes </a:t>
            </a:r>
          </a:p>
          <a:p>
            <a:pPr lvl="1" algn="just">
              <a:buClr>
                <a:schemeClr val="accent1">
                  <a:lumMod val="75000"/>
                </a:schemeClr>
              </a:buClr>
            </a:pPr>
            <a:r>
              <a:rPr lang="es-ES" dirty="0"/>
              <a:t>Alquiler de salas </a:t>
            </a:r>
          </a:p>
          <a:p>
            <a:pPr lvl="1" algn="just">
              <a:buClr>
                <a:schemeClr val="accent1">
                  <a:lumMod val="75000"/>
                </a:schemeClr>
              </a:buClr>
            </a:pPr>
            <a:r>
              <a:rPr lang="es-ES" dirty="0"/>
              <a:t>Costes operativos</a:t>
            </a:r>
            <a:r>
              <a:rPr lang="en-US" dirty="0"/>
              <a:t>.</a:t>
            </a:r>
            <a:endParaRPr lang="x-none" dirty="0"/>
          </a:p>
        </p:txBody>
      </p:sp>
      <p:sp>
        <p:nvSpPr>
          <p:cNvPr id="2" name="Title 1">
            <a:extLst>
              <a:ext uri="{FF2B5EF4-FFF2-40B4-BE49-F238E27FC236}">
                <a16:creationId xmlns:a16="http://schemas.microsoft.com/office/drawing/2014/main" id="{D6EC1120-7870-4474-A325-6EBBCC989990}"/>
              </a:ext>
            </a:extLst>
          </p:cNvPr>
          <p:cNvSpPr>
            <a:spLocks noGrp="1"/>
          </p:cNvSpPr>
          <p:nvPr>
            <p:ph type="title"/>
          </p:nvPr>
        </p:nvSpPr>
        <p:spPr/>
        <p:txBody>
          <a:bodyPr/>
          <a:lstStyle/>
          <a:p>
            <a:r>
              <a:rPr lang="en-GB" dirty="0"/>
              <a:t>3. </a:t>
            </a:r>
            <a:r>
              <a:rPr lang="es-ES" dirty="0"/>
              <a:t>Crear una organización de la sociedad civil - 37</a:t>
            </a:r>
            <a:endParaRPr lang="x-none" dirty="0"/>
          </a:p>
        </p:txBody>
      </p:sp>
    </p:spTree>
    <p:extLst>
      <p:ext uri="{BB962C8B-B14F-4D97-AF65-F5344CB8AC3E}">
        <p14:creationId xmlns:p14="http://schemas.microsoft.com/office/powerpoint/2010/main" val="15676546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DB85F2F-6637-C042-A69F-8A44EA6FFA51}"/>
              </a:ext>
            </a:extLst>
          </p:cNvPr>
          <p:cNvSpPr>
            <a:spLocks noGrp="1"/>
          </p:cNvSpPr>
          <p:nvPr>
            <p:ph type="body" sz="quarter" idx="13"/>
          </p:nvPr>
        </p:nvSpPr>
        <p:spPr/>
        <p:txBody>
          <a:bodyPr/>
          <a:lstStyle/>
          <a:p>
            <a:r>
              <a:rPr lang="es-ES" dirty="0"/>
              <a:t>Cuestiones financieras, incluyendo presupuesto y financiación</a:t>
            </a:r>
            <a:endParaRPr lang="en-GB" dirty="0"/>
          </a:p>
        </p:txBody>
      </p:sp>
      <p:sp>
        <p:nvSpPr>
          <p:cNvPr id="3" name="Content Placeholder 2">
            <a:extLst>
              <a:ext uri="{FF2B5EF4-FFF2-40B4-BE49-F238E27FC236}">
                <a16:creationId xmlns:a16="http://schemas.microsoft.com/office/drawing/2014/main" id="{66C8BEF4-1013-49B1-9163-851F6C727FEE}"/>
              </a:ext>
            </a:extLst>
          </p:cNvPr>
          <p:cNvSpPr>
            <a:spLocks noGrp="1"/>
          </p:cNvSpPr>
          <p:nvPr>
            <p:ph sz="quarter" idx="14"/>
          </p:nvPr>
        </p:nvSpPr>
        <p:spPr>
          <a:xfrm>
            <a:off x="507195" y="1462201"/>
            <a:ext cx="11174412" cy="4500000"/>
          </a:xfrm>
        </p:spPr>
        <p:txBody>
          <a:bodyPr>
            <a:normAutofit/>
          </a:bodyPr>
          <a:lstStyle/>
          <a:p>
            <a:pPr marL="0" lvl="0" indent="0" algn="just">
              <a:buNone/>
            </a:pPr>
            <a:r>
              <a:rPr lang="es-ES" u="sng" dirty="0"/>
              <a:t>Presupuestos</a:t>
            </a:r>
            <a:r>
              <a:rPr lang="en-GB" u="sng" dirty="0"/>
              <a:t> (2)</a:t>
            </a:r>
          </a:p>
          <a:p>
            <a:pPr algn="just"/>
            <a:r>
              <a:rPr lang="es-ES" dirty="0"/>
              <a:t>Los presupuestos se deben revisar anualmente</a:t>
            </a:r>
            <a:r>
              <a:rPr lang="en-GB" dirty="0"/>
              <a:t>. </a:t>
            </a:r>
          </a:p>
          <a:p>
            <a:pPr algn="just"/>
            <a:r>
              <a:rPr lang="es-ES" dirty="0"/>
              <a:t>Durante esta revisión, algunas preguntas útiles a formular pueden ser: </a:t>
            </a:r>
            <a:endParaRPr lang="x-none" dirty="0"/>
          </a:p>
          <a:p>
            <a:pPr lvl="1" algn="just"/>
            <a:r>
              <a:rPr lang="es-ES" dirty="0"/>
              <a:t>¿Hubo suficientes fondos para mantener el funcionamiento del grupo? </a:t>
            </a:r>
          </a:p>
          <a:p>
            <a:pPr lvl="1" algn="just"/>
            <a:r>
              <a:rPr lang="es-ES" dirty="0"/>
              <a:t>¿Se realizarán actividades nuevas? </a:t>
            </a:r>
          </a:p>
          <a:p>
            <a:pPr lvl="1" algn="just"/>
            <a:r>
              <a:rPr lang="es-ES" dirty="0"/>
              <a:t>¿Se contratará a más personas? </a:t>
            </a:r>
          </a:p>
          <a:p>
            <a:pPr lvl="1" algn="just"/>
            <a:r>
              <a:rPr lang="es-ES" dirty="0"/>
              <a:t>¿Se necesitan más fondos para el próximo año? </a:t>
            </a:r>
          </a:p>
          <a:p>
            <a:pPr marL="0" indent="0" algn="just">
              <a:buNone/>
            </a:pPr>
            <a:r>
              <a:rPr lang="es-ES" dirty="0"/>
              <a:t>Algunos sistemas bancarios facilitan cuentas bancarias para ONG u OPD, así que esta puede ser una manera de reducir o eliminar costes adicionales. </a:t>
            </a:r>
            <a:r>
              <a:rPr lang="en-US" dirty="0"/>
              <a:t>.</a:t>
            </a:r>
            <a:endParaRPr lang="x-none" dirty="0"/>
          </a:p>
        </p:txBody>
      </p:sp>
      <p:sp>
        <p:nvSpPr>
          <p:cNvPr id="2" name="Title 1">
            <a:extLst>
              <a:ext uri="{FF2B5EF4-FFF2-40B4-BE49-F238E27FC236}">
                <a16:creationId xmlns:a16="http://schemas.microsoft.com/office/drawing/2014/main" id="{4356E1D2-A2F9-4864-8B50-C05C50205509}"/>
              </a:ext>
            </a:extLst>
          </p:cNvPr>
          <p:cNvSpPr>
            <a:spLocks noGrp="1"/>
          </p:cNvSpPr>
          <p:nvPr>
            <p:ph type="title"/>
          </p:nvPr>
        </p:nvSpPr>
        <p:spPr/>
        <p:txBody>
          <a:bodyPr/>
          <a:lstStyle/>
          <a:p>
            <a:r>
              <a:rPr lang="en-GB" dirty="0"/>
              <a:t>3. </a:t>
            </a:r>
            <a:r>
              <a:rPr lang="es-ES" dirty="0"/>
              <a:t>Crear una organización de la sociedad civil - 38</a:t>
            </a:r>
            <a:endParaRPr lang="x-none" dirty="0"/>
          </a:p>
        </p:txBody>
      </p:sp>
    </p:spTree>
    <p:extLst>
      <p:ext uri="{BB962C8B-B14F-4D97-AF65-F5344CB8AC3E}">
        <p14:creationId xmlns:p14="http://schemas.microsoft.com/office/powerpoint/2010/main" val="5024178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B5D72B4-EDD6-C346-9279-54F030F1A97C}"/>
              </a:ext>
            </a:extLst>
          </p:cNvPr>
          <p:cNvSpPr>
            <a:spLocks noGrp="1"/>
          </p:cNvSpPr>
          <p:nvPr>
            <p:ph type="body" sz="quarter" idx="13"/>
          </p:nvPr>
        </p:nvSpPr>
        <p:spPr/>
        <p:txBody>
          <a:bodyPr/>
          <a:lstStyle/>
          <a:p>
            <a:r>
              <a:rPr lang="es-ES" dirty="0"/>
              <a:t>Cuestiones financieras, incluyendo presupuesto y financiación</a:t>
            </a:r>
            <a:endParaRPr lang="en-GB" dirty="0"/>
          </a:p>
        </p:txBody>
      </p:sp>
      <p:sp>
        <p:nvSpPr>
          <p:cNvPr id="3" name="Content Placeholder 2">
            <a:extLst>
              <a:ext uri="{FF2B5EF4-FFF2-40B4-BE49-F238E27FC236}">
                <a16:creationId xmlns:a16="http://schemas.microsoft.com/office/drawing/2014/main" id="{656F7BA7-3F66-439B-A61A-0A7E0CC4ADE8}"/>
              </a:ext>
            </a:extLst>
          </p:cNvPr>
          <p:cNvSpPr>
            <a:spLocks noGrp="1"/>
          </p:cNvSpPr>
          <p:nvPr>
            <p:ph sz="quarter" idx="14"/>
          </p:nvPr>
        </p:nvSpPr>
        <p:spPr>
          <a:xfrm>
            <a:off x="507195" y="1531970"/>
            <a:ext cx="11174412" cy="4500000"/>
          </a:xfrm>
        </p:spPr>
        <p:txBody>
          <a:bodyPr>
            <a:normAutofit/>
          </a:bodyPr>
          <a:lstStyle/>
          <a:p>
            <a:pPr marL="0" indent="0" algn="just">
              <a:buNone/>
            </a:pPr>
            <a:r>
              <a:rPr lang="en-GB" u="sng" dirty="0" err="1"/>
              <a:t>Financiación</a:t>
            </a:r>
            <a:r>
              <a:rPr lang="en-GB" u="sng" dirty="0"/>
              <a:t> (1)</a:t>
            </a:r>
          </a:p>
          <a:p>
            <a:pPr algn="just"/>
            <a:r>
              <a:rPr lang="es-ES" dirty="0"/>
              <a:t>Es importante tener una estrategia clara y conocer de dónde provienen los fondos de la organización</a:t>
            </a:r>
            <a:r>
              <a:rPr lang="en-GB" dirty="0"/>
              <a:t>. </a:t>
            </a:r>
          </a:p>
          <a:p>
            <a:pPr algn="just"/>
            <a:r>
              <a:rPr lang="es-ES" dirty="0"/>
              <a:t>Los requisitos específicos para las fuentes de financiación tienen repercusión sobre qué actividades se realizan y cómo</a:t>
            </a:r>
            <a:r>
              <a:rPr lang="en-GB" dirty="0"/>
              <a:t>.  </a:t>
            </a:r>
            <a:endParaRPr lang="x-none" dirty="0"/>
          </a:p>
          <a:p>
            <a:pPr algn="just"/>
            <a:r>
              <a:rPr lang="es-ES" dirty="0"/>
              <a:t>Los fondos de donantes sin intereses específicos permiten más flexibilidad</a:t>
            </a:r>
            <a:r>
              <a:rPr lang="en-GB" dirty="0"/>
              <a:t>. </a:t>
            </a:r>
          </a:p>
          <a:p>
            <a:pPr algn="just"/>
            <a:r>
              <a:rPr lang="es-ES" dirty="0"/>
              <a:t>Asegurarse de que no hay conflictos de interés.</a:t>
            </a:r>
          </a:p>
          <a:p>
            <a:pPr algn="just"/>
            <a:r>
              <a:rPr lang="es-ES" dirty="0"/>
              <a:t>Garantizar la transparencia en el momento de aceptar y reconocer las fuentes de financiación</a:t>
            </a:r>
            <a:r>
              <a:rPr lang="en-GB" dirty="0"/>
              <a:t>.</a:t>
            </a:r>
            <a:endParaRPr lang="x-none" dirty="0"/>
          </a:p>
          <a:p>
            <a:pPr algn="just"/>
            <a:r>
              <a:rPr lang="es-ES" dirty="0"/>
              <a:t>Las organizaciones deben ser creativas con los tipos de donaciones que solicitan</a:t>
            </a:r>
            <a:r>
              <a:rPr lang="en-GB" dirty="0"/>
              <a:t>.</a:t>
            </a:r>
          </a:p>
        </p:txBody>
      </p:sp>
      <p:sp>
        <p:nvSpPr>
          <p:cNvPr id="2" name="Title 1">
            <a:extLst>
              <a:ext uri="{FF2B5EF4-FFF2-40B4-BE49-F238E27FC236}">
                <a16:creationId xmlns:a16="http://schemas.microsoft.com/office/drawing/2014/main" id="{CC6C177B-59EF-4A24-B5A2-A590C2DC0E3A}"/>
              </a:ext>
            </a:extLst>
          </p:cNvPr>
          <p:cNvSpPr>
            <a:spLocks noGrp="1"/>
          </p:cNvSpPr>
          <p:nvPr>
            <p:ph type="title"/>
          </p:nvPr>
        </p:nvSpPr>
        <p:spPr/>
        <p:txBody>
          <a:bodyPr/>
          <a:lstStyle/>
          <a:p>
            <a:r>
              <a:rPr lang="en-GB" dirty="0"/>
              <a:t>3. </a:t>
            </a:r>
            <a:r>
              <a:rPr lang="es-ES" dirty="0"/>
              <a:t>Crear una organización de la sociedad civil - 39</a:t>
            </a:r>
            <a:endParaRPr lang="x-none" dirty="0"/>
          </a:p>
        </p:txBody>
      </p:sp>
    </p:spTree>
    <p:extLst>
      <p:ext uri="{BB962C8B-B14F-4D97-AF65-F5344CB8AC3E}">
        <p14:creationId xmlns:p14="http://schemas.microsoft.com/office/powerpoint/2010/main" val="33886513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EE60544-8D6F-E24A-90D9-6EDC6B73DE68}"/>
              </a:ext>
            </a:extLst>
          </p:cNvPr>
          <p:cNvSpPr>
            <a:spLocks noGrp="1"/>
          </p:cNvSpPr>
          <p:nvPr>
            <p:ph type="body" sz="quarter" idx="13"/>
          </p:nvPr>
        </p:nvSpPr>
        <p:spPr/>
        <p:txBody>
          <a:bodyPr/>
          <a:lstStyle/>
          <a:p>
            <a:r>
              <a:rPr lang="es-ES" dirty="0"/>
              <a:t>Cuestiones financieras, incluyendo presupuesto y financiación</a:t>
            </a:r>
            <a:endParaRPr lang="en-US" dirty="0"/>
          </a:p>
        </p:txBody>
      </p:sp>
      <p:sp>
        <p:nvSpPr>
          <p:cNvPr id="3" name="Content Placeholder 2">
            <a:extLst>
              <a:ext uri="{FF2B5EF4-FFF2-40B4-BE49-F238E27FC236}">
                <a16:creationId xmlns:a16="http://schemas.microsoft.com/office/drawing/2014/main" id="{01E46EEC-F061-49A9-BB25-A8B97180B099}"/>
              </a:ext>
            </a:extLst>
          </p:cNvPr>
          <p:cNvSpPr>
            <a:spLocks noGrp="1"/>
          </p:cNvSpPr>
          <p:nvPr>
            <p:ph sz="quarter" idx="14"/>
          </p:nvPr>
        </p:nvSpPr>
        <p:spPr>
          <a:xfrm>
            <a:off x="507195" y="1448843"/>
            <a:ext cx="11174412" cy="4500000"/>
          </a:xfrm>
        </p:spPr>
        <p:txBody>
          <a:bodyPr>
            <a:normAutofit/>
          </a:bodyPr>
          <a:lstStyle/>
          <a:p>
            <a:pPr marL="0" indent="0">
              <a:buNone/>
            </a:pPr>
            <a:r>
              <a:rPr lang="en-US" u="sng" dirty="0" err="1"/>
              <a:t>Financiación</a:t>
            </a:r>
            <a:r>
              <a:rPr lang="en-US" u="sng" dirty="0"/>
              <a:t> (2)</a:t>
            </a:r>
          </a:p>
          <a:p>
            <a:r>
              <a:rPr lang="es-ES" dirty="0"/>
              <a:t>Posibles fuentes de financiación</a:t>
            </a:r>
            <a:r>
              <a:rPr lang="en-US" dirty="0"/>
              <a:t>:</a:t>
            </a:r>
          </a:p>
          <a:p>
            <a:pPr lvl="1"/>
            <a:r>
              <a:rPr lang="es-ES" dirty="0"/>
              <a:t>Donaciones en especie, tales como suministros y refrigerios de empresas locales</a:t>
            </a:r>
            <a:r>
              <a:rPr lang="en-US" dirty="0"/>
              <a:t>.</a:t>
            </a:r>
            <a:endParaRPr lang="x-none" dirty="0"/>
          </a:p>
          <a:p>
            <a:pPr lvl="1"/>
            <a:r>
              <a:rPr lang="es-ES" dirty="0"/>
              <a:t>Financiación colectiva: uso de internet, especialmente de las plataformas de redes sociales</a:t>
            </a:r>
            <a:r>
              <a:rPr lang="en-US" dirty="0"/>
              <a:t>. </a:t>
            </a:r>
            <a:endParaRPr lang="x-none" dirty="0"/>
          </a:p>
          <a:p>
            <a:pPr lvl="1"/>
            <a:r>
              <a:rPr lang="es-ES" dirty="0"/>
              <a:t>Suscripciones y/o donaciones de miembros</a:t>
            </a:r>
            <a:r>
              <a:rPr lang="en-US" dirty="0"/>
              <a:t>.</a:t>
            </a:r>
            <a:endParaRPr lang="x-none" dirty="0"/>
          </a:p>
          <a:p>
            <a:pPr lvl="1"/>
            <a:r>
              <a:rPr lang="es-ES" dirty="0"/>
              <a:t>Subvenciones de fundaciones y otras organizaciones</a:t>
            </a:r>
            <a:r>
              <a:rPr lang="en-US" dirty="0"/>
              <a:t>.</a:t>
            </a:r>
          </a:p>
          <a:p>
            <a:pPr lvl="1"/>
            <a:r>
              <a:rPr lang="es-ES" dirty="0"/>
              <a:t>Proyectos gubernamentales</a:t>
            </a:r>
            <a:r>
              <a:rPr lang="en-US" dirty="0"/>
              <a:t>.</a:t>
            </a:r>
          </a:p>
          <a:p>
            <a:pPr lvl="1"/>
            <a:r>
              <a:rPr lang="es-ES" dirty="0"/>
              <a:t>Organizaciones benéficas y religiosas</a:t>
            </a:r>
            <a:r>
              <a:rPr lang="en-US" dirty="0"/>
              <a:t>.</a:t>
            </a:r>
          </a:p>
          <a:p>
            <a:pPr lvl="1"/>
            <a:r>
              <a:rPr lang="es-ES" dirty="0"/>
              <a:t>Patrocinadores</a:t>
            </a:r>
            <a:r>
              <a:rPr lang="en-US" dirty="0"/>
              <a:t>.</a:t>
            </a:r>
          </a:p>
          <a:p>
            <a:pPr lvl="1"/>
            <a:r>
              <a:rPr lang="es-ES" dirty="0"/>
              <a:t>Empresas e industria</a:t>
            </a:r>
            <a:r>
              <a:rPr lang="en-US" dirty="0"/>
              <a:t>.</a:t>
            </a:r>
          </a:p>
          <a:p>
            <a:pPr lvl="1"/>
            <a:r>
              <a:rPr lang="es-ES" dirty="0"/>
              <a:t>Otras actividades para recaudar fondos</a:t>
            </a:r>
            <a:r>
              <a:rPr lang="en-US" dirty="0"/>
              <a:t>.</a:t>
            </a:r>
          </a:p>
        </p:txBody>
      </p:sp>
      <p:sp>
        <p:nvSpPr>
          <p:cNvPr id="2" name="Title 1">
            <a:extLst>
              <a:ext uri="{FF2B5EF4-FFF2-40B4-BE49-F238E27FC236}">
                <a16:creationId xmlns:a16="http://schemas.microsoft.com/office/drawing/2014/main" id="{6777FF80-00ED-4F0C-A444-50EE2C0D1E66}"/>
              </a:ext>
            </a:extLst>
          </p:cNvPr>
          <p:cNvSpPr>
            <a:spLocks noGrp="1"/>
          </p:cNvSpPr>
          <p:nvPr>
            <p:ph type="title"/>
          </p:nvPr>
        </p:nvSpPr>
        <p:spPr/>
        <p:txBody>
          <a:bodyPr/>
          <a:lstStyle/>
          <a:p>
            <a:r>
              <a:rPr lang="en-GB" dirty="0"/>
              <a:t>3. </a:t>
            </a:r>
            <a:r>
              <a:rPr lang="es-ES" dirty="0"/>
              <a:t>Crear una organización de la sociedad civil - 40</a:t>
            </a:r>
            <a:endParaRPr lang="x-none" dirty="0"/>
          </a:p>
        </p:txBody>
      </p:sp>
    </p:spTree>
    <p:extLst>
      <p:ext uri="{BB962C8B-B14F-4D97-AF65-F5344CB8AC3E}">
        <p14:creationId xmlns:p14="http://schemas.microsoft.com/office/powerpoint/2010/main" val="3894650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A2FB20-CC90-F843-9422-D53758BBD567}"/>
              </a:ext>
            </a:extLst>
          </p:cNvPr>
          <p:cNvSpPr>
            <a:spLocks noGrp="1"/>
          </p:cNvSpPr>
          <p:nvPr>
            <p:ph type="sldNum" sz="quarter" idx="4294967295"/>
          </p:nvPr>
        </p:nvSpPr>
        <p:spPr>
          <a:xfrm>
            <a:off x="10034587" y="6623100"/>
            <a:ext cx="1648619" cy="216000"/>
          </a:xfrm>
          <a:prstGeom prst="rect">
            <a:avLst/>
          </a:prstGeom>
        </p:spPr>
        <p:txBody>
          <a:bodyPr/>
          <a:lstStyle/>
          <a:p>
            <a:fld id="{04260D4A-DEC1-45DD-8AB2-A3349BAAA59E}" type="slidenum">
              <a:rPr lang="en-US" smtClean="0"/>
              <a:pPr/>
              <a:t>5</a:t>
            </a:fld>
            <a:endParaRPr lang="en-US"/>
          </a:p>
        </p:txBody>
      </p:sp>
      <p:sp>
        <p:nvSpPr>
          <p:cNvPr id="5" name="Title 4">
            <a:extLst>
              <a:ext uri="{FF2B5EF4-FFF2-40B4-BE49-F238E27FC236}">
                <a16:creationId xmlns:a16="http://schemas.microsoft.com/office/drawing/2014/main" id="{2BDC5166-62AE-C942-A8F4-278F608DFDEC}"/>
              </a:ext>
            </a:extLst>
          </p:cNvPr>
          <p:cNvSpPr>
            <a:spLocks noGrp="1"/>
          </p:cNvSpPr>
          <p:nvPr>
            <p:ph type="title"/>
          </p:nvPr>
        </p:nvSpPr>
        <p:spPr/>
        <p:txBody>
          <a:bodyPr/>
          <a:lstStyle/>
          <a:p>
            <a:r>
              <a:rPr lang="en-US" sz="3200" dirty="0"/>
              <a:t>Nota </a:t>
            </a:r>
            <a:r>
              <a:rPr lang="en-US" sz="3200" dirty="0" err="1"/>
              <a:t>preliminar</a:t>
            </a:r>
            <a:r>
              <a:rPr lang="en-US" sz="3200" dirty="0"/>
              <a:t> </a:t>
            </a:r>
            <a:r>
              <a:rPr lang="en-US" sz="3200" dirty="0" err="1"/>
              <a:t>sobre</a:t>
            </a:r>
            <a:r>
              <a:rPr lang="en-US" sz="3200" dirty="0"/>
              <a:t> el </a:t>
            </a:r>
            <a:r>
              <a:rPr lang="en-US" sz="3200" dirty="0" err="1"/>
              <a:t>lenguaje</a:t>
            </a:r>
            <a:r>
              <a:rPr lang="en-US" sz="3200" dirty="0"/>
              <a:t> - 2</a:t>
            </a:r>
          </a:p>
        </p:txBody>
      </p:sp>
      <p:sp>
        <p:nvSpPr>
          <p:cNvPr id="6" name="Content Placeholder 3">
            <a:extLst>
              <a:ext uri="{FF2B5EF4-FFF2-40B4-BE49-F238E27FC236}">
                <a16:creationId xmlns:a16="http://schemas.microsoft.com/office/drawing/2014/main" id="{33CC41E0-250C-854E-9DB6-9D416242DC58}"/>
              </a:ext>
            </a:extLst>
          </p:cNvPr>
          <p:cNvSpPr>
            <a:spLocks noGrp="1"/>
          </p:cNvSpPr>
          <p:nvPr>
            <p:ph sz="quarter" idx="14"/>
          </p:nvPr>
        </p:nvSpPr>
        <p:spPr>
          <a:xfrm>
            <a:off x="507195" y="1350818"/>
            <a:ext cx="10922805" cy="4660370"/>
          </a:xfrm>
        </p:spPr>
        <p:txBody>
          <a:bodyPr/>
          <a:lstStyle/>
          <a:p>
            <a:pPr algn="just">
              <a:lnSpc>
                <a:spcPct val="100000"/>
              </a:lnSpc>
              <a:spcAft>
                <a:spcPts val="1200"/>
              </a:spcAft>
              <a:buClr>
                <a:schemeClr val="accent1">
                  <a:lumMod val="75000"/>
                </a:schemeClr>
              </a:buClr>
            </a:pPr>
            <a:r>
              <a:rPr lang="es-ES" sz="2000" dirty="0"/>
              <a:t>Utilizamos los términos “personas usuarias” o “personas que han sido usuarias” de los servicios sociales o de salud mental para referirnos a las personas que no consideran necesariamente que tengan una discapacidad, pero que tienen diversas experiencias aplicables a esta formación</a:t>
            </a:r>
          </a:p>
          <a:p>
            <a:pPr algn="just">
              <a:lnSpc>
                <a:spcPct val="100000"/>
              </a:lnSpc>
              <a:spcAft>
                <a:spcPts val="1200"/>
              </a:spcAft>
              <a:buClr>
                <a:schemeClr val="accent1">
                  <a:lumMod val="75000"/>
                </a:schemeClr>
              </a:buClr>
            </a:pPr>
            <a:r>
              <a:rPr lang="es-ES" sz="2000" dirty="0"/>
              <a:t>El término </a:t>
            </a:r>
            <a:r>
              <a:rPr lang="es-ES" sz="2000" i="1" dirty="0"/>
              <a:t>servicios sociales y de salud mental </a:t>
            </a:r>
            <a:r>
              <a:rPr lang="es-ES" sz="2000" dirty="0"/>
              <a:t> hace referencia a un amplio abanico de servicios que actualmente se ofrecen en diferentes países en los sectores público, privado y no gubernamental. </a:t>
            </a:r>
          </a:p>
          <a:p>
            <a:pPr algn="just">
              <a:lnSpc>
                <a:spcPct val="100000"/>
              </a:lnSpc>
              <a:spcAft>
                <a:spcPts val="1200"/>
              </a:spcAft>
              <a:buClr>
                <a:schemeClr val="accent1">
                  <a:lumMod val="75000"/>
                </a:schemeClr>
              </a:buClr>
            </a:pPr>
            <a:r>
              <a:rPr lang="es-ES" sz="2000" dirty="0"/>
              <a:t>La terminología adoptada en este documento se ha seleccionado por motivos de inclusión</a:t>
            </a:r>
            <a:r>
              <a:rPr lang="en-US" sz="2000" dirty="0"/>
              <a:t>. </a:t>
            </a:r>
          </a:p>
          <a:p>
            <a:pPr lvl="1" algn="just">
              <a:lnSpc>
                <a:spcPct val="100000"/>
              </a:lnSpc>
              <a:spcAft>
                <a:spcPts val="1200"/>
              </a:spcAft>
              <a:buClr>
                <a:schemeClr val="accent1">
                  <a:lumMod val="75000"/>
                </a:schemeClr>
              </a:buClr>
            </a:pPr>
            <a:r>
              <a:rPr lang="es-ES" dirty="0"/>
              <a:t>Es una opción individual identificarse con unas expresiones o conceptos determinados, pero los derechos humanos siguen siendo aplicables a todo el mundo, en todas partes</a:t>
            </a:r>
            <a:r>
              <a:rPr lang="en-US" dirty="0"/>
              <a:t>. </a:t>
            </a:r>
          </a:p>
          <a:p>
            <a:pPr lvl="1" algn="just">
              <a:lnSpc>
                <a:spcPct val="100000"/>
              </a:lnSpc>
              <a:spcAft>
                <a:spcPts val="1200"/>
              </a:spcAft>
              <a:buClr>
                <a:schemeClr val="accent1">
                  <a:lumMod val="75000"/>
                </a:schemeClr>
              </a:buClr>
            </a:pPr>
            <a:r>
              <a:rPr lang="es-ES" dirty="0"/>
              <a:t>Nunca debemos dejar que un diagnóstico o una discapacidad definan a una persona</a:t>
            </a:r>
            <a:r>
              <a:rPr lang="en-US" dirty="0"/>
              <a:t>. </a:t>
            </a:r>
          </a:p>
          <a:p>
            <a:pPr lvl="1" algn="just">
              <a:lnSpc>
                <a:spcPct val="100000"/>
              </a:lnSpc>
              <a:spcAft>
                <a:spcPts val="1200"/>
              </a:spcAft>
              <a:buClr>
                <a:schemeClr val="accent1">
                  <a:lumMod val="75000"/>
                </a:schemeClr>
              </a:buClr>
            </a:pPr>
            <a:r>
              <a:rPr lang="es-ES" dirty="0"/>
              <a:t>Todos somos individuos, con un contexto social, personalidad, autonomía, sueños, objetivos, aspiraciones y relaciones con los otros que son únicos. </a:t>
            </a:r>
          </a:p>
          <a:p>
            <a:pPr marL="0" indent="0" algn="just">
              <a:lnSpc>
                <a:spcPct val="100000"/>
              </a:lnSpc>
              <a:spcAft>
                <a:spcPts val="1200"/>
              </a:spcAft>
              <a:buClr>
                <a:schemeClr val="accent1">
                  <a:lumMod val="75000"/>
                </a:schemeClr>
              </a:buClr>
              <a:buNone/>
            </a:pPr>
            <a:endParaRPr lang="en-US" sz="2000" dirty="0"/>
          </a:p>
        </p:txBody>
      </p:sp>
    </p:spTree>
    <p:extLst>
      <p:ext uri="{BB962C8B-B14F-4D97-AF65-F5344CB8AC3E}">
        <p14:creationId xmlns:p14="http://schemas.microsoft.com/office/powerpoint/2010/main" val="27587442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856EDA6-15E8-5040-A63E-BB9536448EBA}"/>
              </a:ext>
            </a:extLst>
          </p:cNvPr>
          <p:cNvSpPr>
            <a:spLocks noGrp="1"/>
          </p:cNvSpPr>
          <p:nvPr>
            <p:ph type="body" sz="quarter" idx="13"/>
          </p:nvPr>
        </p:nvSpPr>
        <p:spPr/>
        <p:txBody>
          <a:bodyPr/>
          <a:lstStyle/>
          <a:p>
            <a:r>
              <a:rPr lang="es-ES" dirty="0"/>
              <a:t>Cuestiones financieras, incluyendo presupuesto y financiación</a:t>
            </a:r>
            <a:endParaRPr lang="en-US" dirty="0"/>
          </a:p>
        </p:txBody>
      </p:sp>
      <p:sp>
        <p:nvSpPr>
          <p:cNvPr id="3" name="Content Placeholder 2">
            <a:extLst>
              <a:ext uri="{FF2B5EF4-FFF2-40B4-BE49-F238E27FC236}">
                <a16:creationId xmlns:a16="http://schemas.microsoft.com/office/drawing/2014/main" id="{D81434C0-E84E-464B-BB1B-F24E89CB8030}"/>
              </a:ext>
            </a:extLst>
          </p:cNvPr>
          <p:cNvSpPr>
            <a:spLocks noGrp="1"/>
          </p:cNvSpPr>
          <p:nvPr>
            <p:ph sz="quarter" idx="14"/>
          </p:nvPr>
        </p:nvSpPr>
        <p:spPr/>
        <p:txBody>
          <a:bodyPr>
            <a:normAutofit/>
          </a:bodyPr>
          <a:lstStyle/>
          <a:p>
            <a:pPr marL="0" indent="0" algn="just">
              <a:buNone/>
            </a:pPr>
            <a:r>
              <a:rPr lang="en-US" u="sng" dirty="0" err="1"/>
              <a:t>Financiación</a:t>
            </a:r>
            <a:r>
              <a:rPr lang="en-US" u="sng" dirty="0"/>
              <a:t> (3)</a:t>
            </a:r>
          </a:p>
          <a:p>
            <a:pPr algn="just"/>
            <a:r>
              <a:rPr lang="es-ES" dirty="0"/>
              <a:t>Si la organización debe cumplimentar una solicitud formal para obtener financiación adicional, el grupo deberá explicar cuál será la contribución de los fondos adicionales a los logros y resultados previstos</a:t>
            </a:r>
            <a:r>
              <a:rPr lang="en-US" dirty="0"/>
              <a:t>. </a:t>
            </a:r>
          </a:p>
          <a:p>
            <a:pPr algn="just"/>
            <a:r>
              <a:rPr lang="es-ES" dirty="0"/>
              <a:t>La organización deberá describir las actividades actuales y lo que ha conseguido hasta el momento </a:t>
            </a:r>
            <a:r>
              <a:rPr lang="en-US" dirty="0"/>
              <a:t>.</a:t>
            </a:r>
          </a:p>
          <a:p>
            <a:pPr algn="just"/>
            <a:r>
              <a:rPr lang="es-ES" dirty="0"/>
              <a:t>Es útil citar la investigación actual que apoya la necesidad y la efectividad de las actividades que la organización está implementando</a:t>
            </a:r>
            <a:r>
              <a:rPr lang="en-US" dirty="0"/>
              <a:t>.</a:t>
            </a:r>
          </a:p>
          <a:p>
            <a:pPr algn="just"/>
            <a:r>
              <a:rPr lang="es-ES" dirty="0"/>
              <a:t>Por ejemplo, cada vez hay más pruebas que demuestran los beneficios de ofrecer servicios de apoyo entre iguales</a:t>
            </a:r>
            <a:r>
              <a:rPr lang="en-US" dirty="0"/>
              <a:t>.</a:t>
            </a:r>
          </a:p>
          <a:p>
            <a:pPr algn="just"/>
            <a:r>
              <a:rPr lang="es-ES" dirty="0"/>
              <a:t>Reclutar a personas calificadas para solicitar subvenciones o impartir formación a miembros de la organización</a:t>
            </a:r>
            <a:r>
              <a:rPr lang="en-US" dirty="0"/>
              <a:t>.</a:t>
            </a:r>
          </a:p>
        </p:txBody>
      </p:sp>
      <p:sp>
        <p:nvSpPr>
          <p:cNvPr id="2" name="Title 1">
            <a:extLst>
              <a:ext uri="{FF2B5EF4-FFF2-40B4-BE49-F238E27FC236}">
                <a16:creationId xmlns:a16="http://schemas.microsoft.com/office/drawing/2014/main" id="{187CE230-2A28-4CD9-8CF0-FD6FCF01DD64}"/>
              </a:ext>
            </a:extLst>
          </p:cNvPr>
          <p:cNvSpPr>
            <a:spLocks noGrp="1"/>
          </p:cNvSpPr>
          <p:nvPr>
            <p:ph type="title"/>
          </p:nvPr>
        </p:nvSpPr>
        <p:spPr/>
        <p:txBody>
          <a:bodyPr/>
          <a:lstStyle/>
          <a:p>
            <a:r>
              <a:rPr lang="en-GB" dirty="0"/>
              <a:t>3. </a:t>
            </a:r>
            <a:r>
              <a:rPr lang="es-ES" dirty="0"/>
              <a:t>Crear una organización de la sociedad civil - 41</a:t>
            </a:r>
            <a:endParaRPr lang="x-none" dirty="0"/>
          </a:p>
        </p:txBody>
      </p:sp>
    </p:spTree>
    <p:extLst>
      <p:ext uri="{BB962C8B-B14F-4D97-AF65-F5344CB8AC3E}">
        <p14:creationId xmlns:p14="http://schemas.microsoft.com/office/powerpoint/2010/main" val="11952774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D40673-7BB4-4DF4-811A-36E5FCF73528}"/>
              </a:ext>
            </a:extLst>
          </p:cNvPr>
          <p:cNvSpPr>
            <a:spLocks noGrp="1"/>
          </p:cNvSpPr>
          <p:nvPr>
            <p:ph sz="quarter" idx="14"/>
          </p:nvPr>
        </p:nvSpPr>
        <p:spPr>
          <a:xfrm>
            <a:off x="507195" y="1511188"/>
            <a:ext cx="11174412" cy="2314854"/>
          </a:xfrm>
          <a:solidFill>
            <a:srgbClr val="D2EFFC"/>
          </a:solidFill>
        </p:spPr>
        <p:txBody>
          <a:bodyPr/>
          <a:lstStyle/>
          <a:p>
            <a:pPr marL="0" indent="0">
              <a:buNone/>
            </a:pPr>
            <a:r>
              <a:rPr lang="en-US" dirty="0" err="1"/>
              <a:t>Ver</a:t>
            </a:r>
            <a:r>
              <a:rPr lang="en-US" dirty="0"/>
              <a:t> </a:t>
            </a:r>
            <a:r>
              <a:rPr lang="en-US" dirty="0" err="1"/>
              <a:t>folleto</a:t>
            </a:r>
            <a:r>
              <a:rPr lang="en-US" dirty="0"/>
              <a:t> 12:</a:t>
            </a:r>
          </a:p>
          <a:p>
            <a:r>
              <a:rPr lang="es-ES" dirty="0"/>
              <a:t>Sam </a:t>
            </a:r>
            <a:r>
              <a:rPr lang="es-ES" dirty="0" err="1"/>
              <a:t>Badege</a:t>
            </a:r>
            <a:r>
              <a:rPr lang="es-ES" dirty="0"/>
              <a:t> habla sobre cómo la Organización Nacional de Usuarios y Supervivientes de Psiquiatría (NOUSPR) de Ruanda pudo recaudar fondos</a:t>
            </a:r>
          </a:p>
          <a:p>
            <a:pPr marL="0" indent="0">
              <a:buNone/>
            </a:pPr>
            <a:endParaRPr lang="en-GB" dirty="0"/>
          </a:p>
          <a:p>
            <a:r>
              <a:rPr lang="es-ES" dirty="0" err="1"/>
              <a:t>Heartsounds</a:t>
            </a:r>
            <a:r>
              <a:rPr lang="es-ES" dirty="0"/>
              <a:t> Uganda utiliza la creatividad para gestionar las necesidades de la puesta en marcha</a:t>
            </a:r>
            <a:endParaRPr lang="x-none" dirty="0"/>
          </a:p>
        </p:txBody>
      </p:sp>
      <p:sp>
        <p:nvSpPr>
          <p:cNvPr id="2" name="Title 1">
            <a:extLst>
              <a:ext uri="{FF2B5EF4-FFF2-40B4-BE49-F238E27FC236}">
                <a16:creationId xmlns:a16="http://schemas.microsoft.com/office/drawing/2014/main" id="{D1B93CA7-70FE-489E-BA84-86A5529BC7F4}"/>
              </a:ext>
            </a:extLst>
          </p:cNvPr>
          <p:cNvSpPr>
            <a:spLocks noGrp="1"/>
          </p:cNvSpPr>
          <p:nvPr>
            <p:ph type="title"/>
          </p:nvPr>
        </p:nvSpPr>
        <p:spPr/>
        <p:txBody>
          <a:bodyPr/>
          <a:lstStyle/>
          <a:p>
            <a:r>
              <a:rPr lang="en-GB" dirty="0"/>
              <a:t>3. </a:t>
            </a:r>
            <a:r>
              <a:rPr lang="es-ES" dirty="0"/>
              <a:t>Crear una organización de la sociedad civil - 42</a:t>
            </a:r>
            <a:endParaRPr lang="x-none" dirty="0"/>
          </a:p>
        </p:txBody>
      </p:sp>
    </p:spTree>
    <p:extLst>
      <p:ext uri="{BB962C8B-B14F-4D97-AF65-F5344CB8AC3E}">
        <p14:creationId xmlns:p14="http://schemas.microsoft.com/office/powerpoint/2010/main" val="35740263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8816C0-4237-42A1-BD50-31AD0FCB7899}"/>
              </a:ext>
            </a:extLst>
          </p:cNvPr>
          <p:cNvSpPr>
            <a:spLocks noGrp="1"/>
          </p:cNvSpPr>
          <p:nvPr>
            <p:ph sz="quarter" idx="14"/>
          </p:nvPr>
        </p:nvSpPr>
        <p:spPr/>
        <p:txBody>
          <a:bodyPr/>
          <a:lstStyle/>
          <a:p>
            <a:pPr algn="just"/>
            <a:r>
              <a:rPr lang="es-ES" dirty="0"/>
              <a:t>Una vez creada una organización de la sociedad civil, entran en juego un nuevo grupo de consideraciones que se deben abordar para gestionar efectivamente el funcionamiento cotidiano</a:t>
            </a:r>
            <a:r>
              <a:rPr lang="en-GB" dirty="0"/>
              <a:t>:</a:t>
            </a:r>
          </a:p>
          <a:p>
            <a:pPr lvl="1" algn="just"/>
            <a:r>
              <a:rPr lang="es-ES" dirty="0"/>
              <a:t>el liderazgo</a:t>
            </a:r>
          </a:p>
          <a:p>
            <a:pPr lvl="1" algn="just"/>
            <a:r>
              <a:rPr lang="es-ES" dirty="0"/>
              <a:t>las responsabilidades de los miembros</a:t>
            </a:r>
          </a:p>
          <a:p>
            <a:pPr lvl="1" algn="just"/>
            <a:r>
              <a:rPr lang="es-ES" dirty="0"/>
              <a:t>mantener reuniones</a:t>
            </a:r>
          </a:p>
          <a:p>
            <a:pPr lvl="1" algn="just"/>
            <a:r>
              <a:rPr lang="es-ES" dirty="0"/>
              <a:t>la comunicación dentro de la organización </a:t>
            </a:r>
          </a:p>
          <a:p>
            <a:pPr lvl="1" algn="just"/>
            <a:r>
              <a:rPr lang="es-ES" dirty="0"/>
              <a:t>la promoción efectiva para construir y reforzar la organización y las actividades. </a:t>
            </a:r>
            <a:endParaRPr lang="x-none" dirty="0"/>
          </a:p>
          <a:p>
            <a:pPr algn="just"/>
            <a:endParaRPr lang="x-none" dirty="0"/>
          </a:p>
          <a:p>
            <a:pPr algn="just"/>
            <a:endParaRPr lang="x-none" dirty="0"/>
          </a:p>
        </p:txBody>
      </p:sp>
      <p:sp>
        <p:nvSpPr>
          <p:cNvPr id="2" name="Title 1">
            <a:extLst>
              <a:ext uri="{FF2B5EF4-FFF2-40B4-BE49-F238E27FC236}">
                <a16:creationId xmlns:a16="http://schemas.microsoft.com/office/drawing/2014/main" id="{5408EC94-07DE-4977-BF6E-C720F28F13FA}"/>
              </a:ext>
            </a:extLst>
          </p:cNvPr>
          <p:cNvSpPr>
            <a:spLocks noGrp="1"/>
          </p:cNvSpPr>
          <p:nvPr>
            <p:ph type="title"/>
          </p:nvPr>
        </p:nvSpPr>
        <p:spPr/>
        <p:txBody>
          <a:bodyPr/>
          <a:lstStyle/>
          <a:p>
            <a:pPr lvl="0"/>
            <a:r>
              <a:rPr lang="en-GB" dirty="0"/>
              <a:t>4. </a:t>
            </a:r>
            <a:r>
              <a:rPr lang="es-ES" dirty="0"/>
              <a:t>Funcionamiento cotidiano de la organización - 1</a:t>
            </a:r>
            <a:endParaRPr lang="x-none" dirty="0"/>
          </a:p>
        </p:txBody>
      </p:sp>
    </p:spTree>
    <p:extLst>
      <p:ext uri="{BB962C8B-B14F-4D97-AF65-F5344CB8AC3E}">
        <p14:creationId xmlns:p14="http://schemas.microsoft.com/office/powerpoint/2010/main" val="359903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241369F-1B9B-F74D-A10D-1EFB545E5BF7}"/>
              </a:ext>
            </a:extLst>
          </p:cNvPr>
          <p:cNvSpPr>
            <a:spLocks noGrp="1"/>
          </p:cNvSpPr>
          <p:nvPr>
            <p:ph type="body" sz="quarter" idx="13"/>
          </p:nvPr>
        </p:nvSpPr>
        <p:spPr/>
        <p:txBody>
          <a:bodyPr/>
          <a:lstStyle/>
          <a:p>
            <a:r>
              <a:rPr lang="es-ES" dirty="0"/>
              <a:t>Liderazgo </a:t>
            </a:r>
            <a:endParaRPr lang="en-US" dirty="0"/>
          </a:p>
        </p:txBody>
      </p:sp>
      <p:sp>
        <p:nvSpPr>
          <p:cNvPr id="3" name="Content Placeholder 2">
            <a:extLst>
              <a:ext uri="{FF2B5EF4-FFF2-40B4-BE49-F238E27FC236}">
                <a16:creationId xmlns:a16="http://schemas.microsoft.com/office/drawing/2014/main" id="{8082486C-5C60-4D52-89FE-D22EF040009B}"/>
              </a:ext>
            </a:extLst>
          </p:cNvPr>
          <p:cNvSpPr>
            <a:spLocks noGrp="1"/>
          </p:cNvSpPr>
          <p:nvPr>
            <p:ph sz="quarter" idx="14"/>
          </p:nvPr>
        </p:nvSpPr>
        <p:spPr/>
        <p:txBody>
          <a:bodyPr/>
          <a:lstStyle/>
          <a:p>
            <a:pPr algn="just"/>
            <a:r>
              <a:rPr lang="es-ES" dirty="0"/>
              <a:t>El liderazgo debe tener en cuenta factores sociales y culturales.</a:t>
            </a:r>
            <a:r>
              <a:rPr lang="en-US" dirty="0"/>
              <a:t> </a:t>
            </a:r>
          </a:p>
          <a:p>
            <a:pPr algn="just"/>
            <a:r>
              <a:rPr lang="es-ES" dirty="0"/>
              <a:t>El liderazgo de la organización es importante y hay que debatirlo con todos los miembros</a:t>
            </a:r>
            <a:r>
              <a:rPr lang="en-US" dirty="0"/>
              <a:t>.</a:t>
            </a:r>
          </a:p>
          <a:p>
            <a:pPr algn="just"/>
            <a:r>
              <a:rPr lang="es-ES" dirty="0"/>
              <a:t>Mientras se consolida la organización, alguien ya podría ejercer la función de líder del grupo</a:t>
            </a:r>
            <a:r>
              <a:rPr lang="en-US" dirty="0"/>
              <a:t>. </a:t>
            </a:r>
          </a:p>
          <a:p>
            <a:pPr algn="just"/>
            <a:r>
              <a:rPr lang="es-ES" dirty="0"/>
              <a:t>Posteriormente, se podría decidir rotar el liderazgo entre diferentes miembros del grupo</a:t>
            </a:r>
            <a:r>
              <a:rPr lang="en-US" dirty="0"/>
              <a:t>. </a:t>
            </a:r>
          </a:p>
          <a:p>
            <a:pPr algn="just"/>
            <a:r>
              <a:rPr lang="es-ES" dirty="0"/>
              <a:t>Una o más personas pueden asumir más responsabilidades o ejercer más poder que otras</a:t>
            </a:r>
            <a:r>
              <a:rPr lang="en-US" dirty="0"/>
              <a:t>. </a:t>
            </a:r>
          </a:p>
        </p:txBody>
      </p:sp>
      <p:sp>
        <p:nvSpPr>
          <p:cNvPr id="2" name="Title 1">
            <a:extLst>
              <a:ext uri="{FF2B5EF4-FFF2-40B4-BE49-F238E27FC236}">
                <a16:creationId xmlns:a16="http://schemas.microsoft.com/office/drawing/2014/main" id="{2FBE7ABB-134E-44B2-B1BF-5CFC769AB3EA}"/>
              </a:ext>
            </a:extLst>
          </p:cNvPr>
          <p:cNvSpPr>
            <a:spLocks noGrp="1"/>
          </p:cNvSpPr>
          <p:nvPr>
            <p:ph type="title"/>
          </p:nvPr>
        </p:nvSpPr>
        <p:spPr/>
        <p:txBody>
          <a:bodyPr/>
          <a:lstStyle/>
          <a:p>
            <a:r>
              <a:rPr lang="en-US" dirty="0"/>
              <a:t>4. </a:t>
            </a:r>
            <a:r>
              <a:rPr lang="es-ES" dirty="0"/>
              <a:t>Funcionamiento cotidiano de la organización - 2</a:t>
            </a:r>
            <a:endParaRPr lang="x-none" dirty="0"/>
          </a:p>
        </p:txBody>
      </p:sp>
    </p:spTree>
    <p:extLst>
      <p:ext uri="{BB962C8B-B14F-4D97-AF65-F5344CB8AC3E}">
        <p14:creationId xmlns:p14="http://schemas.microsoft.com/office/powerpoint/2010/main" val="14630157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7408D56-E952-4A4A-909C-D9CD7E360791}"/>
              </a:ext>
            </a:extLst>
          </p:cNvPr>
          <p:cNvSpPr>
            <a:spLocks noGrp="1"/>
          </p:cNvSpPr>
          <p:nvPr>
            <p:ph type="body" sz="quarter" idx="13"/>
          </p:nvPr>
        </p:nvSpPr>
        <p:spPr/>
        <p:txBody>
          <a:bodyPr/>
          <a:lstStyle/>
          <a:p>
            <a:r>
              <a:rPr lang="es-ES" dirty="0"/>
              <a:t>Compartir responsabilidades </a:t>
            </a:r>
            <a:endParaRPr lang="en-GB" dirty="0"/>
          </a:p>
        </p:txBody>
      </p:sp>
      <p:sp>
        <p:nvSpPr>
          <p:cNvPr id="3" name="Content Placeholder 2">
            <a:extLst>
              <a:ext uri="{FF2B5EF4-FFF2-40B4-BE49-F238E27FC236}">
                <a16:creationId xmlns:a16="http://schemas.microsoft.com/office/drawing/2014/main" id="{27A52DEE-680F-4B05-8F0F-F48782747152}"/>
              </a:ext>
            </a:extLst>
          </p:cNvPr>
          <p:cNvSpPr>
            <a:spLocks noGrp="1"/>
          </p:cNvSpPr>
          <p:nvPr>
            <p:ph sz="quarter" idx="14"/>
          </p:nvPr>
        </p:nvSpPr>
        <p:spPr>
          <a:xfrm>
            <a:off x="507195" y="1396883"/>
            <a:ext cx="11174412" cy="4500000"/>
          </a:xfrm>
        </p:spPr>
        <p:txBody>
          <a:bodyPr>
            <a:normAutofit fontScale="85000" lnSpcReduction="10000"/>
          </a:bodyPr>
          <a:lstStyle/>
          <a:p>
            <a:pPr lvl="0" algn="just"/>
            <a:r>
              <a:rPr lang="es-ES" dirty="0"/>
              <a:t>Muchas organizaciones dependen de los voluntarios</a:t>
            </a:r>
            <a:r>
              <a:rPr lang="en-GB" dirty="0"/>
              <a:t>. </a:t>
            </a:r>
          </a:p>
          <a:p>
            <a:pPr lvl="0" algn="just"/>
            <a:r>
              <a:rPr lang="es-ES" dirty="0"/>
              <a:t>Hay que aclarar las políticas sobre la gestión y el trabajo con los voluntarios</a:t>
            </a:r>
            <a:r>
              <a:rPr lang="en-GB" dirty="0"/>
              <a:t>. </a:t>
            </a:r>
          </a:p>
          <a:p>
            <a:pPr lvl="0" algn="just"/>
            <a:r>
              <a:rPr lang="es-ES" dirty="0"/>
              <a:t>Compartir responsabilidades crea un sentido de pertenencia colectiva y a menudo es crucial para su funcionamiento diario:</a:t>
            </a:r>
            <a:endParaRPr lang="x-none" dirty="0"/>
          </a:p>
          <a:p>
            <a:pPr lvl="1" algn="just"/>
            <a:r>
              <a:rPr lang="es-ES" dirty="0"/>
              <a:t>Adquirir, preparar y limpiar los espacios para las reuniones. </a:t>
            </a:r>
          </a:p>
          <a:p>
            <a:pPr lvl="1" algn="just"/>
            <a:r>
              <a:rPr lang="es-ES" dirty="0"/>
              <a:t>Redactar y distribuir el orden del día y las invitaciones para reuniones. </a:t>
            </a:r>
          </a:p>
          <a:p>
            <a:pPr lvl="1" algn="just"/>
            <a:r>
              <a:rPr lang="es-ES" dirty="0"/>
              <a:t>Redactar las actas</a:t>
            </a:r>
            <a:r>
              <a:rPr lang="en-US" dirty="0"/>
              <a:t>.</a:t>
            </a:r>
          </a:p>
          <a:p>
            <a:pPr lvl="1" algn="just"/>
            <a:r>
              <a:rPr lang="es-ES" dirty="0"/>
              <a:t>Presidir y moderar reuniones. </a:t>
            </a:r>
          </a:p>
          <a:p>
            <a:pPr lvl="1" algn="just"/>
            <a:r>
              <a:rPr lang="es-ES" dirty="0"/>
              <a:t>Organizar proyectos y actividades. </a:t>
            </a:r>
          </a:p>
          <a:p>
            <a:pPr lvl="1" algn="just"/>
            <a:r>
              <a:rPr lang="es-ES" dirty="0"/>
              <a:t>Recopilar y compartir información importante. </a:t>
            </a:r>
          </a:p>
          <a:p>
            <a:pPr lvl="1" algn="just"/>
            <a:r>
              <a:rPr lang="es-ES" dirty="0"/>
              <a:t>Promover la organización. </a:t>
            </a:r>
          </a:p>
          <a:p>
            <a:pPr lvl="1" algn="just"/>
            <a:r>
              <a:rPr lang="es-ES" dirty="0"/>
              <a:t>Responsabilizarse de tesorería y contabilidad. </a:t>
            </a:r>
          </a:p>
          <a:p>
            <a:pPr lvl="1" algn="just"/>
            <a:r>
              <a:rPr lang="es-ES" dirty="0"/>
              <a:t>Hablar en nombre de la organización</a:t>
            </a:r>
            <a:r>
              <a:rPr lang="en-US" dirty="0"/>
              <a:t>.</a:t>
            </a:r>
            <a:endParaRPr lang="en-GB" dirty="0"/>
          </a:p>
          <a:p>
            <a:pPr lvl="0" algn="just"/>
            <a:r>
              <a:rPr lang="es-ES" dirty="0"/>
              <a:t>Algunos miembros específicos pueden ser más adecuados para tareas concretas.</a:t>
            </a:r>
            <a:r>
              <a:rPr lang="en-GB" dirty="0"/>
              <a:t>.</a:t>
            </a:r>
          </a:p>
          <a:p>
            <a:pPr lvl="0" algn="just"/>
            <a:r>
              <a:rPr lang="es-ES" dirty="0"/>
              <a:t>Con el crecimiento de la organización, puede resultar útil dividir la responsabilidad entre diferentes comités </a:t>
            </a:r>
            <a:r>
              <a:rPr lang="en-GB" dirty="0"/>
              <a:t>.</a:t>
            </a:r>
            <a:endParaRPr lang="x-none" dirty="0"/>
          </a:p>
        </p:txBody>
      </p:sp>
      <p:sp>
        <p:nvSpPr>
          <p:cNvPr id="2" name="Title 1">
            <a:extLst>
              <a:ext uri="{FF2B5EF4-FFF2-40B4-BE49-F238E27FC236}">
                <a16:creationId xmlns:a16="http://schemas.microsoft.com/office/drawing/2014/main" id="{4A51B51E-6EF8-4414-8189-C8F23E03A6F8}"/>
              </a:ext>
            </a:extLst>
          </p:cNvPr>
          <p:cNvSpPr>
            <a:spLocks noGrp="1"/>
          </p:cNvSpPr>
          <p:nvPr>
            <p:ph type="title"/>
          </p:nvPr>
        </p:nvSpPr>
        <p:spPr/>
        <p:txBody>
          <a:bodyPr/>
          <a:lstStyle/>
          <a:p>
            <a:r>
              <a:rPr lang="en-US" dirty="0"/>
              <a:t>4. </a:t>
            </a:r>
            <a:r>
              <a:rPr lang="es-ES" dirty="0"/>
              <a:t>Funcionamiento cotidiano de la organización - 3</a:t>
            </a:r>
            <a:endParaRPr lang="x-none" dirty="0"/>
          </a:p>
        </p:txBody>
      </p:sp>
    </p:spTree>
    <p:extLst>
      <p:ext uri="{BB962C8B-B14F-4D97-AF65-F5344CB8AC3E}">
        <p14:creationId xmlns:p14="http://schemas.microsoft.com/office/powerpoint/2010/main" val="40124269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09D1337-CCD2-8E41-8ADA-45D70D40E148}"/>
              </a:ext>
            </a:extLst>
          </p:cNvPr>
          <p:cNvSpPr>
            <a:spLocks noGrp="1"/>
          </p:cNvSpPr>
          <p:nvPr>
            <p:ph type="body" sz="quarter" idx="13"/>
          </p:nvPr>
        </p:nvSpPr>
        <p:spPr/>
        <p:txBody>
          <a:bodyPr/>
          <a:lstStyle/>
          <a:p>
            <a:r>
              <a:rPr lang="es-ES" dirty="0"/>
              <a:t>Comunicación con los miembros de la organización </a:t>
            </a:r>
            <a:endParaRPr lang="en-US" dirty="0"/>
          </a:p>
        </p:txBody>
      </p:sp>
      <p:sp>
        <p:nvSpPr>
          <p:cNvPr id="3" name="Content Placeholder 2">
            <a:extLst>
              <a:ext uri="{FF2B5EF4-FFF2-40B4-BE49-F238E27FC236}">
                <a16:creationId xmlns:a16="http://schemas.microsoft.com/office/drawing/2014/main" id="{5AE2AB7C-CD12-4455-AC59-6C74705D401E}"/>
              </a:ext>
            </a:extLst>
          </p:cNvPr>
          <p:cNvSpPr>
            <a:spLocks noGrp="1"/>
          </p:cNvSpPr>
          <p:nvPr>
            <p:ph sz="quarter" idx="14"/>
          </p:nvPr>
        </p:nvSpPr>
        <p:spPr/>
        <p:txBody>
          <a:bodyPr>
            <a:normAutofit/>
          </a:bodyPr>
          <a:lstStyle/>
          <a:p>
            <a:pPr algn="just"/>
            <a:r>
              <a:rPr lang="es-ES" dirty="0"/>
              <a:t>Es esencial establecer una comunicación ordinaria con los miembros</a:t>
            </a:r>
            <a:r>
              <a:rPr lang="en-US" dirty="0"/>
              <a:t>.</a:t>
            </a:r>
          </a:p>
          <a:p>
            <a:pPr algn="just"/>
            <a:r>
              <a:rPr lang="es-ES" dirty="0"/>
              <a:t>La organización debe nombrar a una persona o un equipo responsable para comunicar la información</a:t>
            </a:r>
            <a:r>
              <a:rPr lang="en-US" dirty="0"/>
              <a:t>. </a:t>
            </a:r>
          </a:p>
          <a:p>
            <a:pPr algn="just"/>
            <a:r>
              <a:rPr lang="es-ES" dirty="0"/>
              <a:t>Según las preferencias y las limitaciones del grupo, los miembros deberán decidir cuidadosamente cuál es el mejor medio de comunicarse entre ellos</a:t>
            </a:r>
            <a:r>
              <a:rPr lang="en-US" dirty="0"/>
              <a:t>.</a:t>
            </a:r>
          </a:p>
          <a:p>
            <a:pPr algn="just"/>
            <a:r>
              <a:rPr lang="es-ES" dirty="0"/>
              <a:t>Otros métodos de comunicación son el correo electrónico, plataformas de redes sociales y el simple boca a oreja.</a:t>
            </a:r>
            <a:r>
              <a:rPr lang="en-US" dirty="0"/>
              <a:t> </a:t>
            </a:r>
          </a:p>
          <a:p>
            <a:pPr algn="just"/>
            <a:r>
              <a:rPr lang="es-ES" dirty="0"/>
              <a:t>Hay que hacer un gran trabajo y seguimiento para incentivar altos niveles de asistencia.</a:t>
            </a:r>
            <a:r>
              <a:rPr lang="en-US" dirty="0"/>
              <a:t> </a:t>
            </a:r>
          </a:p>
          <a:p>
            <a:pPr algn="just"/>
            <a:r>
              <a:rPr lang="es-ES" dirty="0"/>
              <a:t>Puede resultar útil enviar recordatorios de la reunión a los miembros</a:t>
            </a:r>
            <a:r>
              <a:rPr lang="en-US" dirty="0"/>
              <a:t>.</a:t>
            </a:r>
          </a:p>
          <a:p>
            <a:pPr algn="just"/>
            <a:r>
              <a:rPr lang="es-ES" dirty="0"/>
              <a:t>También es fundamental comprobar con los miembros posibles obstáculos a su asistencia</a:t>
            </a:r>
            <a:r>
              <a:rPr lang="en-US" dirty="0"/>
              <a:t>.</a:t>
            </a:r>
          </a:p>
          <a:p>
            <a:pPr algn="just"/>
            <a:endParaRPr lang="x-none" dirty="0"/>
          </a:p>
        </p:txBody>
      </p:sp>
      <p:sp>
        <p:nvSpPr>
          <p:cNvPr id="2" name="Title 1">
            <a:extLst>
              <a:ext uri="{FF2B5EF4-FFF2-40B4-BE49-F238E27FC236}">
                <a16:creationId xmlns:a16="http://schemas.microsoft.com/office/drawing/2014/main" id="{08475E72-8BF6-4421-B803-3FDB0A010EFC}"/>
              </a:ext>
            </a:extLst>
          </p:cNvPr>
          <p:cNvSpPr>
            <a:spLocks noGrp="1"/>
          </p:cNvSpPr>
          <p:nvPr>
            <p:ph type="title"/>
          </p:nvPr>
        </p:nvSpPr>
        <p:spPr/>
        <p:txBody>
          <a:bodyPr/>
          <a:lstStyle/>
          <a:p>
            <a:r>
              <a:rPr lang="en-US" dirty="0"/>
              <a:t>4. </a:t>
            </a:r>
            <a:r>
              <a:rPr lang="es-ES" dirty="0"/>
              <a:t>Funcionamiento cotidiano de la organización - 4 </a:t>
            </a:r>
            <a:endParaRPr lang="x-none" dirty="0"/>
          </a:p>
        </p:txBody>
      </p:sp>
    </p:spTree>
    <p:extLst>
      <p:ext uri="{BB962C8B-B14F-4D97-AF65-F5344CB8AC3E}">
        <p14:creationId xmlns:p14="http://schemas.microsoft.com/office/powerpoint/2010/main" val="16647874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69FC219-EE7A-CC4E-A95F-8597013878C4}"/>
              </a:ext>
            </a:extLst>
          </p:cNvPr>
          <p:cNvSpPr>
            <a:spLocks noGrp="1"/>
          </p:cNvSpPr>
          <p:nvPr>
            <p:ph type="body" sz="quarter" idx="13"/>
          </p:nvPr>
        </p:nvSpPr>
        <p:spPr/>
        <p:txBody>
          <a:bodyPr/>
          <a:lstStyle/>
          <a:p>
            <a:r>
              <a:rPr lang="es-ES" dirty="0"/>
              <a:t>Organización de las reuniones</a:t>
            </a:r>
            <a:endParaRPr lang="en-US" dirty="0"/>
          </a:p>
        </p:txBody>
      </p:sp>
      <p:sp>
        <p:nvSpPr>
          <p:cNvPr id="3" name="Content Placeholder 2">
            <a:extLst>
              <a:ext uri="{FF2B5EF4-FFF2-40B4-BE49-F238E27FC236}">
                <a16:creationId xmlns:a16="http://schemas.microsoft.com/office/drawing/2014/main" id="{C1F758EB-CB90-4CCE-89A2-F6759C6B2D60}"/>
              </a:ext>
            </a:extLst>
          </p:cNvPr>
          <p:cNvSpPr>
            <a:spLocks noGrp="1"/>
          </p:cNvSpPr>
          <p:nvPr>
            <p:ph sz="quarter" idx="14"/>
          </p:nvPr>
        </p:nvSpPr>
        <p:spPr/>
        <p:txBody>
          <a:bodyPr/>
          <a:lstStyle/>
          <a:p>
            <a:pPr algn="just">
              <a:lnSpc>
                <a:spcPct val="100000"/>
              </a:lnSpc>
              <a:spcAft>
                <a:spcPts val="600"/>
              </a:spcAft>
            </a:pPr>
            <a:r>
              <a:rPr lang="es-ES" dirty="0"/>
              <a:t>La frecuencia, el estilo (por ejemplo, formal o informal) y el contenido de las reuniones dependerá de la estructura de la organización y, sobre todo, de los objetivos</a:t>
            </a:r>
            <a:r>
              <a:rPr lang="en-GB" dirty="0"/>
              <a:t>. </a:t>
            </a:r>
          </a:p>
          <a:p>
            <a:pPr algn="just">
              <a:lnSpc>
                <a:spcPct val="100000"/>
              </a:lnSpc>
              <a:spcAft>
                <a:spcPts val="600"/>
              </a:spcAft>
            </a:pPr>
            <a:r>
              <a:rPr lang="es-ES" dirty="0"/>
              <a:t>Las reuniones son una manera efectiva de compartir información importante al grupo y decidir sobre temas organizativos y acciones clave como:</a:t>
            </a:r>
          </a:p>
          <a:p>
            <a:pPr lvl="1" algn="just">
              <a:lnSpc>
                <a:spcPct val="100000"/>
              </a:lnSpc>
              <a:spcAft>
                <a:spcPts val="600"/>
              </a:spcAft>
            </a:pPr>
            <a:r>
              <a:rPr lang="es-ES" dirty="0"/>
              <a:t>establecer o revisar reglas básicas para el funcionamiento diario.</a:t>
            </a:r>
          </a:p>
          <a:p>
            <a:pPr lvl="1" algn="just">
              <a:lnSpc>
                <a:spcPct val="100000"/>
              </a:lnSpc>
              <a:spcAft>
                <a:spcPts val="600"/>
              </a:spcAft>
            </a:pPr>
            <a:r>
              <a:rPr lang="es-ES" dirty="0"/>
              <a:t>planificar eventos de promoción y actividades.</a:t>
            </a:r>
            <a:endParaRPr lang="en-GB" dirty="0"/>
          </a:p>
          <a:p>
            <a:pPr algn="just">
              <a:lnSpc>
                <a:spcPct val="100000"/>
              </a:lnSpc>
              <a:spcAft>
                <a:spcPts val="600"/>
              </a:spcAft>
            </a:pPr>
            <a:endParaRPr lang="en-US" dirty="0"/>
          </a:p>
        </p:txBody>
      </p:sp>
      <p:sp>
        <p:nvSpPr>
          <p:cNvPr id="2" name="Title 1">
            <a:extLst>
              <a:ext uri="{FF2B5EF4-FFF2-40B4-BE49-F238E27FC236}">
                <a16:creationId xmlns:a16="http://schemas.microsoft.com/office/drawing/2014/main" id="{31B3585A-6914-4868-9543-5A135579F006}"/>
              </a:ext>
            </a:extLst>
          </p:cNvPr>
          <p:cNvSpPr>
            <a:spLocks noGrp="1"/>
          </p:cNvSpPr>
          <p:nvPr>
            <p:ph type="title"/>
          </p:nvPr>
        </p:nvSpPr>
        <p:spPr/>
        <p:txBody>
          <a:bodyPr/>
          <a:lstStyle/>
          <a:p>
            <a:r>
              <a:rPr lang="en-US" dirty="0"/>
              <a:t>4. </a:t>
            </a:r>
            <a:r>
              <a:rPr lang="es-ES" dirty="0"/>
              <a:t>Funcionamiento cotidiano de la organización - 5</a:t>
            </a:r>
            <a:endParaRPr lang="x-none" dirty="0"/>
          </a:p>
        </p:txBody>
      </p:sp>
    </p:spTree>
    <p:extLst>
      <p:ext uri="{BB962C8B-B14F-4D97-AF65-F5344CB8AC3E}">
        <p14:creationId xmlns:p14="http://schemas.microsoft.com/office/powerpoint/2010/main" val="37941166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BC9EF5A-4494-E84C-A333-83DBE6FEED1C}"/>
              </a:ext>
            </a:extLst>
          </p:cNvPr>
          <p:cNvSpPr>
            <a:spLocks noGrp="1"/>
          </p:cNvSpPr>
          <p:nvPr>
            <p:ph type="body" sz="quarter" idx="13"/>
          </p:nvPr>
        </p:nvSpPr>
        <p:spPr/>
        <p:txBody>
          <a:bodyPr/>
          <a:lstStyle/>
          <a:p>
            <a:r>
              <a:rPr lang="es-ES" dirty="0"/>
              <a:t>Organización de las reuniones</a:t>
            </a:r>
            <a:endParaRPr lang="en-US" dirty="0"/>
          </a:p>
        </p:txBody>
      </p:sp>
      <p:sp>
        <p:nvSpPr>
          <p:cNvPr id="3" name="Content Placeholder 2">
            <a:extLst>
              <a:ext uri="{FF2B5EF4-FFF2-40B4-BE49-F238E27FC236}">
                <a16:creationId xmlns:a16="http://schemas.microsoft.com/office/drawing/2014/main" id="{C1F758EB-CB90-4CCE-89A2-F6759C6B2D60}"/>
              </a:ext>
            </a:extLst>
          </p:cNvPr>
          <p:cNvSpPr>
            <a:spLocks noGrp="1"/>
          </p:cNvSpPr>
          <p:nvPr>
            <p:ph sz="quarter" idx="14"/>
          </p:nvPr>
        </p:nvSpPr>
        <p:spPr/>
        <p:txBody>
          <a:bodyPr/>
          <a:lstStyle/>
          <a:p>
            <a:pPr marL="0" indent="0" algn="just">
              <a:buClr>
                <a:schemeClr val="accent1">
                  <a:lumMod val="75000"/>
                </a:schemeClr>
              </a:buClr>
              <a:buNone/>
            </a:pPr>
            <a:r>
              <a:rPr lang="en-US" u="sng" dirty="0" err="1"/>
              <a:t>Preparación</a:t>
            </a:r>
            <a:r>
              <a:rPr lang="en-US" u="sng" dirty="0"/>
              <a:t> de la </a:t>
            </a:r>
            <a:r>
              <a:rPr lang="en-US" u="sng" dirty="0" err="1"/>
              <a:t>reunión</a:t>
            </a:r>
            <a:endParaRPr lang="en-US" u="sng" dirty="0"/>
          </a:p>
          <a:p>
            <a:pPr lvl="1" algn="just">
              <a:buClr>
                <a:schemeClr val="accent1">
                  <a:lumMod val="75000"/>
                </a:schemeClr>
              </a:buClr>
            </a:pPr>
            <a:r>
              <a:rPr lang="es-ES" sz="2200" b="1" dirty="0"/>
              <a:t>Orden del día:</a:t>
            </a:r>
            <a:r>
              <a:rPr lang="es-ES" sz="2200" dirty="0"/>
              <a:t> puede resultar útil preparar el orden del día a partir de las aportaciones de   los miembros para que la reunión sea más fluida</a:t>
            </a:r>
            <a:r>
              <a:rPr lang="en-US" sz="2200" dirty="0"/>
              <a:t>. </a:t>
            </a:r>
          </a:p>
          <a:p>
            <a:pPr lvl="1" algn="just">
              <a:buClr>
                <a:schemeClr val="accent1">
                  <a:lumMod val="75000"/>
                </a:schemeClr>
              </a:buClr>
            </a:pPr>
            <a:r>
              <a:rPr lang="es-ES" sz="2200" b="1" dirty="0"/>
              <a:t>Lugar, fecha y hora </a:t>
            </a:r>
            <a:r>
              <a:rPr lang="es-ES" sz="2200" dirty="0"/>
              <a:t>de la reunión: el lugar debe adaptarse a la reunión y debe ser práctico para los miembros</a:t>
            </a:r>
            <a:r>
              <a:rPr lang="en-US" sz="2200" dirty="0"/>
              <a:t>.</a:t>
            </a:r>
          </a:p>
          <a:p>
            <a:pPr lvl="1" algn="just">
              <a:buClr>
                <a:schemeClr val="accent1">
                  <a:lumMod val="75000"/>
                </a:schemeClr>
              </a:buClr>
            </a:pPr>
            <a:r>
              <a:rPr lang="es-ES" sz="2200" b="1" dirty="0"/>
              <a:t>Suministros y refrigerios: </a:t>
            </a:r>
            <a:r>
              <a:rPr lang="es-ES" sz="2200" dirty="0"/>
              <a:t>por ejemplo, pizarras, rotuladores, bolígrafos, papel,    identificaciones para los asistentes, además de comida y bebidas</a:t>
            </a:r>
            <a:r>
              <a:rPr lang="en-US" sz="2200" dirty="0"/>
              <a:t>. </a:t>
            </a:r>
          </a:p>
          <a:p>
            <a:pPr algn="just">
              <a:buClr>
                <a:schemeClr val="accent1">
                  <a:lumMod val="75000"/>
                </a:schemeClr>
              </a:buClr>
            </a:pPr>
            <a:r>
              <a:rPr lang="es-ES" dirty="0"/>
              <a:t>Las reuniones también pueden ser virtuales</a:t>
            </a:r>
            <a:r>
              <a:rPr lang="en-US" dirty="0"/>
              <a:t>. </a:t>
            </a:r>
          </a:p>
          <a:p>
            <a:pPr algn="just">
              <a:buClr>
                <a:schemeClr val="accent1">
                  <a:lumMod val="75000"/>
                </a:schemeClr>
              </a:buClr>
            </a:pPr>
            <a:r>
              <a:rPr lang="es-ES" dirty="0"/>
              <a:t>También se puede considerar la opción de combinar las reuniones presenciales y virtuales</a:t>
            </a:r>
            <a:r>
              <a:rPr lang="en-US" dirty="0"/>
              <a:t>.</a:t>
            </a:r>
          </a:p>
        </p:txBody>
      </p:sp>
      <p:sp>
        <p:nvSpPr>
          <p:cNvPr id="2" name="Title 1">
            <a:extLst>
              <a:ext uri="{FF2B5EF4-FFF2-40B4-BE49-F238E27FC236}">
                <a16:creationId xmlns:a16="http://schemas.microsoft.com/office/drawing/2014/main" id="{31B3585A-6914-4868-9543-5A135579F006}"/>
              </a:ext>
            </a:extLst>
          </p:cNvPr>
          <p:cNvSpPr>
            <a:spLocks noGrp="1"/>
          </p:cNvSpPr>
          <p:nvPr>
            <p:ph type="title"/>
          </p:nvPr>
        </p:nvSpPr>
        <p:spPr/>
        <p:txBody>
          <a:bodyPr/>
          <a:lstStyle/>
          <a:p>
            <a:r>
              <a:rPr lang="en-US" dirty="0"/>
              <a:t>4. </a:t>
            </a:r>
            <a:r>
              <a:rPr lang="es-ES" dirty="0"/>
              <a:t>Funcionamiento cotidiano de la organización - 6</a:t>
            </a:r>
            <a:endParaRPr lang="x-none" dirty="0"/>
          </a:p>
        </p:txBody>
      </p:sp>
    </p:spTree>
    <p:extLst>
      <p:ext uri="{BB962C8B-B14F-4D97-AF65-F5344CB8AC3E}">
        <p14:creationId xmlns:p14="http://schemas.microsoft.com/office/powerpoint/2010/main" val="17984703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F187080-04C8-7A48-957F-3EDF8111AFFD}"/>
              </a:ext>
            </a:extLst>
          </p:cNvPr>
          <p:cNvSpPr>
            <a:spLocks noGrp="1"/>
          </p:cNvSpPr>
          <p:nvPr>
            <p:ph type="body" sz="quarter" idx="13"/>
          </p:nvPr>
        </p:nvSpPr>
        <p:spPr/>
        <p:txBody>
          <a:bodyPr/>
          <a:lstStyle/>
          <a:p>
            <a:r>
              <a:rPr lang="es-ES" dirty="0"/>
              <a:t>Organización de las reuniones</a:t>
            </a:r>
            <a:endParaRPr lang="en-US" dirty="0"/>
          </a:p>
        </p:txBody>
      </p:sp>
      <p:sp>
        <p:nvSpPr>
          <p:cNvPr id="3" name="Content Placeholder 2">
            <a:extLst>
              <a:ext uri="{FF2B5EF4-FFF2-40B4-BE49-F238E27FC236}">
                <a16:creationId xmlns:a16="http://schemas.microsoft.com/office/drawing/2014/main" id="{DB8007CB-6529-4773-98E8-7133FFCDA512}"/>
              </a:ext>
            </a:extLst>
          </p:cNvPr>
          <p:cNvSpPr>
            <a:spLocks noGrp="1"/>
          </p:cNvSpPr>
          <p:nvPr>
            <p:ph sz="quarter" idx="14"/>
          </p:nvPr>
        </p:nvSpPr>
        <p:spPr/>
        <p:txBody>
          <a:bodyPr>
            <a:normAutofit/>
          </a:bodyPr>
          <a:lstStyle/>
          <a:p>
            <a:pPr marL="0" indent="0" algn="just">
              <a:buNone/>
            </a:pPr>
            <a:r>
              <a:rPr lang="en-US" u="sng" dirty="0" err="1"/>
              <a:t>Función</a:t>
            </a:r>
            <a:r>
              <a:rPr lang="en-US" u="sng" dirty="0"/>
              <a:t> de las </a:t>
            </a:r>
            <a:r>
              <a:rPr lang="en-US" u="sng" dirty="0" err="1"/>
              <a:t>reuniones</a:t>
            </a:r>
            <a:endParaRPr lang="en-US" u="sng" dirty="0"/>
          </a:p>
          <a:p>
            <a:pPr algn="just"/>
            <a:r>
              <a:rPr lang="es-ES" dirty="0"/>
              <a:t>Las finalidades y los objetivos del grupo determinarán las funciones más específicas de las reuniones, Por ejemplo</a:t>
            </a:r>
            <a:r>
              <a:rPr lang="en-US" dirty="0"/>
              <a:t>: </a:t>
            </a:r>
          </a:p>
          <a:p>
            <a:pPr lvl="1" algn="just"/>
            <a:r>
              <a:rPr lang="es-ES" dirty="0"/>
              <a:t>Un grupo de trabajo dedicado a promover los derechos humanos puede utilizar las reuniones como oportunidades para planificar eventos y actividades</a:t>
            </a:r>
            <a:r>
              <a:rPr lang="en-US" dirty="0"/>
              <a:t>.</a:t>
            </a:r>
          </a:p>
          <a:p>
            <a:pPr algn="just"/>
            <a:r>
              <a:rPr lang="es-ES" dirty="0"/>
              <a:t>La función y el propósito de las reuniones variarán de una organización a otra, y deben ser específicos y relacionados con el trabajo que se hace</a:t>
            </a:r>
            <a:r>
              <a:rPr lang="en-US" dirty="0"/>
              <a:t>. </a:t>
            </a:r>
          </a:p>
          <a:p>
            <a:pPr algn="just"/>
            <a:r>
              <a:rPr lang="es-ES" dirty="0"/>
              <a:t>Para algunas organizaciones puede resultar apropiado compartir y divulgar información, a otras les puede resultar más útil dedicar ese tiempo a planificar actividades y eventos</a:t>
            </a:r>
            <a:r>
              <a:rPr lang="en-US" dirty="0"/>
              <a:t>. </a:t>
            </a:r>
          </a:p>
          <a:p>
            <a:pPr algn="just"/>
            <a:r>
              <a:rPr lang="es-ES" dirty="0"/>
              <a:t>Las reuniones ofrecen a los miembros la oportunidad de compartir información valiosa, y contribuir al trabajo global y a la visión de la organización</a:t>
            </a:r>
            <a:r>
              <a:rPr lang="en-US" dirty="0"/>
              <a:t>.</a:t>
            </a:r>
            <a:endParaRPr lang="x-none" dirty="0"/>
          </a:p>
        </p:txBody>
      </p:sp>
      <p:sp>
        <p:nvSpPr>
          <p:cNvPr id="2" name="Title 1">
            <a:extLst>
              <a:ext uri="{FF2B5EF4-FFF2-40B4-BE49-F238E27FC236}">
                <a16:creationId xmlns:a16="http://schemas.microsoft.com/office/drawing/2014/main" id="{5C40E750-D38E-4669-9A72-FBF134272851}"/>
              </a:ext>
            </a:extLst>
          </p:cNvPr>
          <p:cNvSpPr>
            <a:spLocks noGrp="1"/>
          </p:cNvSpPr>
          <p:nvPr>
            <p:ph type="title"/>
          </p:nvPr>
        </p:nvSpPr>
        <p:spPr/>
        <p:txBody>
          <a:bodyPr/>
          <a:lstStyle/>
          <a:p>
            <a:r>
              <a:rPr lang="en-US" dirty="0"/>
              <a:t>4. </a:t>
            </a:r>
            <a:r>
              <a:rPr lang="es-ES" dirty="0"/>
              <a:t>Funcionamiento cotidiano de la organización - 7</a:t>
            </a:r>
            <a:endParaRPr lang="x-none" dirty="0"/>
          </a:p>
        </p:txBody>
      </p:sp>
    </p:spTree>
    <p:extLst>
      <p:ext uri="{BB962C8B-B14F-4D97-AF65-F5344CB8AC3E}">
        <p14:creationId xmlns:p14="http://schemas.microsoft.com/office/powerpoint/2010/main" val="30563860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969265-D9D2-3747-890E-9B5C64AD9257}"/>
              </a:ext>
            </a:extLst>
          </p:cNvPr>
          <p:cNvSpPr>
            <a:spLocks noGrp="1"/>
          </p:cNvSpPr>
          <p:nvPr>
            <p:ph type="body" sz="quarter" idx="13"/>
          </p:nvPr>
        </p:nvSpPr>
        <p:spPr/>
        <p:txBody>
          <a:bodyPr/>
          <a:lstStyle/>
          <a:p>
            <a:r>
              <a:rPr lang="es-ES" dirty="0"/>
              <a:t>Privacidad y confidencialidad</a:t>
            </a:r>
            <a:endParaRPr lang="en-US" dirty="0"/>
          </a:p>
        </p:txBody>
      </p:sp>
      <p:sp>
        <p:nvSpPr>
          <p:cNvPr id="3" name="Content Placeholder 2">
            <a:extLst>
              <a:ext uri="{FF2B5EF4-FFF2-40B4-BE49-F238E27FC236}">
                <a16:creationId xmlns:a16="http://schemas.microsoft.com/office/drawing/2014/main" id="{1A84796D-CA86-47CD-B635-74B2B837A222}"/>
              </a:ext>
            </a:extLst>
          </p:cNvPr>
          <p:cNvSpPr>
            <a:spLocks noGrp="1"/>
          </p:cNvSpPr>
          <p:nvPr>
            <p:ph sz="quarter" idx="14"/>
          </p:nvPr>
        </p:nvSpPr>
        <p:spPr/>
        <p:txBody>
          <a:bodyPr/>
          <a:lstStyle/>
          <a:p>
            <a:pPr algn="just"/>
            <a:r>
              <a:rPr lang="es-ES" dirty="0"/>
              <a:t>Es importante tener cuidado y esforzarse en la forma en que la organización guarda y hace uso de la información privada</a:t>
            </a:r>
            <a:r>
              <a:rPr lang="en-US" dirty="0"/>
              <a:t>. </a:t>
            </a:r>
          </a:p>
          <a:p>
            <a:pPr algn="just"/>
            <a:r>
              <a:rPr lang="es-ES" dirty="0"/>
              <a:t>Esto incluye mantener en privado listas de correos electrónicos y la información de contacto</a:t>
            </a:r>
            <a:r>
              <a:rPr lang="en-US" dirty="0"/>
              <a:t>. </a:t>
            </a:r>
          </a:p>
          <a:p>
            <a:pPr algn="just"/>
            <a:r>
              <a:rPr lang="es-ES" dirty="0"/>
              <a:t>Los miembros o los participantes de determinadas actividades o eventos quizás quieren mantener su participación confidencial y esta confidencialidad se debe respetar y proteger</a:t>
            </a:r>
            <a:r>
              <a:rPr lang="en-US" dirty="0"/>
              <a:t>.</a:t>
            </a:r>
          </a:p>
        </p:txBody>
      </p:sp>
      <p:sp>
        <p:nvSpPr>
          <p:cNvPr id="2" name="Title 1">
            <a:extLst>
              <a:ext uri="{FF2B5EF4-FFF2-40B4-BE49-F238E27FC236}">
                <a16:creationId xmlns:a16="http://schemas.microsoft.com/office/drawing/2014/main" id="{479CE547-E968-4131-9734-17239FED1E2B}"/>
              </a:ext>
            </a:extLst>
          </p:cNvPr>
          <p:cNvSpPr>
            <a:spLocks noGrp="1"/>
          </p:cNvSpPr>
          <p:nvPr>
            <p:ph type="title"/>
          </p:nvPr>
        </p:nvSpPr>
        <p:spPr/>
        <p:txBody>
          <a:bodyPr/>
          <a:lstStyle/>
          <a:p>
            <a:r>
              <a:rPr lang="en-US" dirty="0"/>
              <a:t>4. </a:t>
            </a:r>
            <a:r>
              <a:rPr lang="es-ES" dirty="0"/>
              <a:t>Funcionamiento cotidiano de la organización - 8</a:t>
            </a:r>
            <a:endParaRPr lang="x-none" dirty="0"/>
          </a:p>
        </p:txBody>
      </p:sp>
    </p:spTree>
    <p:extLst>
      <p:ext uri="{BB962C8B-B14F-4D97-AF65-F5344CB8AC3E}">
        <p14:creationId xmlns:p14="http://schemas.microsoft.com/office/powerpoint/2010/main" val="2265366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B2A19F-D9F0-4344-B690-45DC479D691B}"/>
              </a:ext>
            </a:extLst>
          </p:cNvPr>
          <p:cNvSpPr>
            <a:spLocks noGrp="1"/>
          </p:cNvSpPr>
          <p:nvPr>
            <p:ph sz="quarter" idx="14"/>
          </p:nvPr>
        </p:nvSpPr>
        <p:spPr/>
        <p:txBody>
          <a:bodyPr/>
          <a:lstStyle/>
          <a:p>
            <a:pPr>
              <a:lnSpc>
                <a:spcPct val="100000"/>
              </a:lnSpc>
              <a:buClr>
                <a:schemeClr val="accent1">
                  <a:lumMod val="75000"/>
                </a:schemeClr>
              </a:buClr>
            </a:pPr>
            <a:r>
              <a:rPr lang="es-ES" dirty="0"/>
              <a:t>¿Qué es una organización de la sociedad civil?				  </a:t>
            </a:r>
          </a:p>
          <a:p>
            <a:pPr>
              <a:lnSpc>
                <a:spcPct val="100000"/>
              </a:lnSpc>
              <a:buClr>
                <a:schemeClr val="accent1">
                  <a:lumMod val="75000"/>
                </a:schemeClr>
              </a:buClr>
            </a:pPr>
            <a:r>
              <a:rPr lang="es-ES" dirty="0"/>
              <a:t>Crear una organización de la sociedad civil			</a:t>
            </a:r>
          </a:p>
          <a:p>
            <a:pPr>
              <a:lnSpc>
                <a:spcPct val="100000"/>
              </a:lnSpc>
              <a:buClr>
                <a:schemeClr val="accent1">
                  <a:lumMod val="75000"/>
                </a:schemeClr>
              </a:buClr>
            </a:pPr>
            <a:r>
              <a:rPr lang="es-ES" dirty="0"/>
              <a:t>Funcionamiento cotidiano de la organización			</a:t>
            </a:r>
          </a:p>
          <a:p>
            <a:pPr>
              <a:lnSpc>
                <a:spcPct val="100000"/>
              </a:lnSpc>
              <a:buClr>
                <a:schemeClr val="accent1">
                  <a:lumMod val="75000"/>
                </a:schemeClr>
              </a:buClr>
            </a:pPr>
            <a:r>
              <a:rPr lang="es-ES" dirty="0"/>
              <a:t>Monitorización, evaluación y presentación de informes</a:t>
            </a:r>
          </a:p>
          <a:p>
            <a:pPr>
              <a:lnSpc>
                <a:spcPct val="100000"/>
              </a:lnSpc>
              <a:buClr>
                <a:schemeClr val="accent1">
                  <a:lumMod val="75000"/>
                </a:schemeClr>
              </a:buClr>
            </a:pPr>
            <a:r>
              <a:rPr lang="es-ES" dirty="0"/>
              <a:t>Sostenibilidad							</a:t>
            </a:r>
          </a:p>
        </p:txBody>
      </p:sp>
      <p:sp>
        <p:nvSpPr>
          <p:cNvPr id="5" name="Title 4">
            <a:extLst>
              <a:ext uri="{FF2B5EF4-FFF2-40B4-BE49-F238E27FC236}">
                <a16:creationId xmlns:a16="http://schemas.microsoft.com/office/drawing/2014/main" id="{0EC1C1F7-B244-9F4A-A4A0-8D46EC71D929}"/>
              </a:ext>
            </a:extLst>
          </p:cNvPr>
          <p:cNvSpPr>
            <a:spLocks noGrp="1"/>
          </p:cNvSpPr>
          <p:nvPr>
            <p:ph type="title"/>
          </p:nvPr>
        </p:nvSpPr>
        <p:spPr>
          <a:xfrm>
            <a:off x="507206" y="506412"/>
            <a:ext cx="9792000" cy="432000"/>
          </a:xfrm>
        </p:spPr>
        <p:txBody>
          <a:bodyPr/>
          <a:lstStyle/>
          <a:p>
            <a:r>
              <a:rPr lang="en-US" dirty="0" err="1"/>
              <a:t>Temas</a:t>
            </a:r>
            <a:r>
              <a:rPr lang="en-US" dirty="0"/>
              <a:t> </a:t>
            </a:r>
            <a:r>
              <a:rPr lang="en-US" dirty="0" err="1"/>
              <a:t>tratados</a:t>
            </a:r>
            <a:r>
              <a:rPr lang="en-US" dirty="0"/>
              <a:t> </a:t>
            </a:r>
            <a:r>
              <a:rPr lang="en-US" dirty="0" err="1"/>
              <a:t>en</a:t>
            </a:r>
            <a:r>
              <a:rPr lang="en-US" dirty="0"/>
              <a:t> </a:t>
            </a:r>
            <a:r>
              <a:rPr lang="en-US" dirty="0" err="1"/>
              <a:t>éste</a:t>
            </a:r>
            <a:r>
              <a:rPr lang="en-US" dirty="0"/>
              <a:t> </a:t>
            </a:r>
            <a:r>
              <a:rPr lang="en-US" dirty="0" err="1"/>
              <a:t>módulo</a:t>
            </a:r>
            <a:endParaRPr lang="en-US" dirty="0"/>
          </a:p>
        </p:txBody>
      </p:sp>
    </p:spTree>
    <p:extLst>
      <p:ext uri="{BB962C8B-B14F-4D97-AF65-F5344CB8AC3E}">
        <p14:creationId xmlns:p14="http://schemas.microsoft.com/office/powerpoint/2010/main" val="22793163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B35E5F3-BBB7-A341-914D-164DF52D93EC}"/>
              </a:ext>
            </a:extLst>
          </p:cNvPr>
          <p:cNvSpPr>
            <a:spLocks noGrp="1"/>
          </p:cNvSpPr>
          <p:nvPr>
            <p:ph type="body" sz="quarter" idx="13"/>
          </p:nvPr>
        </p:nvSpPr>
        <p:spPr/>
        <p:txBody>
          <a:bodyPr/>
          <a:lstStyle/>
          <a:p>
            <a:r>
              <a:rPr lang="es-ES" dirty="0"/>
              <a:t>Dar la bienvenida y acoger a nuevos miembros </a:t>
            </a:r>
            <a:endParaRPr lang="en-US" dirty="0"/>
          </a:p>
        </p:txBody>
      </p:sp>
      <p:sp>
        <p:nvSpPr>
          <p:cNvPr id="3" name="Content Placeholder 2">
            <a:extLst>
              <a:ext uri="{FF2B5EF4-FFF2-40B4-BE49-F238E27FC236}">
                <a16:creationId xmlns:a16="http://schemas.microsoft.com/office/drawing/2014/main" id="{CB2A7A63-729E-424D-B63B-2F85E5D9D6C2}"/>
              </a:ext>
            </a:extLst>
          </p:cNvPr>
          <p:cNvSpPr>
            <a:spLocks noGrp="1"/>
          </p:cNvSpPr>
          <p:nvPr>
            <p:ph sz="quarter" idx="14"/>
          </p:nvPr>
        </p:nvSpPr>
        <p:spPr/>
        <p:txBody>
          <a:bodyPr/>
          <a:lstStyle/>
          <a:p>
            <a:pPr algn="just"/>
            <a:r>
              <a:rPr lang="es-ES" dirty="0"/>
              <a:t>Hay que dar la bienvenida a los nuevos miembros y promover que se sientan cómodos como parte de la organización.</a:t>
            </a:r>
          </a:p>
          <a:p>
            <a:pPr algn="just"/>
            <a:r>
              <a:rPr lang="es-ES" dirty="0"/>
              <a:t>Hay que valorar y animar a las personas que contribuyen a la organización</a:t>
            </a:r>
            <a:r>
              <a:rPr lang="en-US" dirty="0"/>
              <a:t>. </a:t>
            </a:r>
          </a:p>
          <a:p>
            <a:pPr algn="just"/>
            <a:r>
              <a:rPr lang="es-ES" dirty="0"/>
              <a:t>Las personas que han sufrido discriminación o violaciones de los derechos humanos podrían no estar seguras de unirse a un grupo</a:t>
            </a:r>
            <a:r>
              <a:rPr lang="en-US" dirty="0"/>
              <a:t>. </a:t>
            </a:r>
          </a:p>
          <a:p>
            <a:pPr algn="just"/>
            <a:r>
              <a:rPr lang="es-ES" dirty="0"/>
              <a:t>Hay que dejar claro desde el principio que la participación en las actividades es voluntaria</a:t>
            </a:r>
            <a:r>
              <a:rPr lang="en-US" dirty="0"/>
              <a:t>. </a:t>
            </a:r>
          </a:p>
          <a:p>
            <a:pPr algn="just"/>
            <a:r>
              <a:rPr lang="es-ES" dirty="0"/>
              <a:t>Cada miembro tendrá algo único que ofrecer a la organización</a:t>
            </a:r>
            <a:r>
              <a:rPr lang="en-US" dirty="0"/>
              <a:t>.</a:t>
            </a:r>
          </a:p>
          <a:p>
            <a:pPr algn="just"/>
            <a:r>
              <a:rPr lang="es-ES" dirty="0"/>
              <a:t>Cómo participan los miembros en la organización debería depender de sus talentos, experiencias, habilidades y puntos fuertes que aportan,</a:t>
            </a:r>
            <a:r>
              <a:rPr lang="en-US" dirty="0"/>
              <a:t>.</a:t>
            </a:r>
          </a:p>
        </p:txBody>
      </p:sp>
      <p:sp>
        <p:nvSpPr>
          <p:cNvPr id="2" name="Title 1">
            <a:extLst>
              <a:ext uri="{FF2B5EF4-FFF2-40B4-BE49-F238E27FC236}">
                <a16:creationId xmlns:a16="http://schemas.microsoft.com/office/drawing/2014/main" id="{5C9A26AE-4B3D-4739-90E4-0BCAC9E2FC4D}"/>
              </a:ext>
            </a:extLst>
          </p:cNvPr>
          <p:cNvSpPr>
            <a:spLocks noGrp="1"/>
          </p:cNvSpPr>
          <p:nvPr>
            <p:ph type="title"/>
          </p:nvPr>
        </p:nvSpPr>
        <p:spPr/>
        <p:txBody>
          <a:bodyPr/>
          <a:lstStyle/>
          <a:p>
            <a:r>
              <a:rPr lang="en-US" dirty="0"/>
              <a:t>4. </a:t>
            </a:r>
            <a:r>
              <a:rPr lang="es-ES" dirty="0"/>
              <a:t>Funcionamiento cotidiano de la organización - 9</a:t>
            </a:r>
            <a:endParaRPr lang="x-none" dirty="0"/>
          </a:p>
        </p:txBody>
      </p:sp>
    </p:spTree>
    <p:extLst>
      <p:ext uri="{BB962C8B-B14F-4D97-AF65-F5344CB8AC3E}">
        <p14:creationId xmlns:p14="http://schemas.microsoft.com/office/powerpoint/2010/main" val="38609899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F871814-E062-D448-8805-341760F63435}"/>
              </a:ext>
            </a:extLst>
          </p:cNvPr>
          <p:cNvSpPr>
            <a:spLocks noGrp="1"/>
          </p:cNvSpPr>
          <p:nvPr>
            <p:ph type="body" sz="quarter" idx="13"/>
          </p:nvPr>
        </p:nvSpPr>
        <p:spPr/>
        <p:txBody>
          <a:bodyPr/>
          <a:lstStyle/>
          <a:p>
            <a:r>
              <a:rPr lang="es-ES" dirty="0"/>
              <a:t>Promover la organización </a:t>
            </a:r>
            <a:endParaRPr lang="en-US" dirty="0"/>
          </a:p>
        </p:txBody>
      </p:sp>
      <p:sp>
        <p:nvSpPr>
          <p:cNvPr id="3" name="Content Placeholder 2">
            <a:extLst>
              <a:ext uri="{FF2B5EF4-FFF2-40B4-BE49-F238E27FC236}">
                <a16:creationId xmlns:a16="http://schemas.microsoft.com/office/drawing/2014/main" id="{FA1DEFA3-2723-464C-962C-A42CB6B15B69}"/>
              </a:ext>
            </a:extLst>
          </p:cNvPr>
          <p:cNvSpPr>
            <a:spLocks noGrp="1"/>
          </p:cNvSpPr>
          <p:nvPr>
            <p:ph sz="quarter" idx="14"/>
          </p:nvPr>
        </p:nvSpPr>
        <p:spPr>
          <a:xfrm>
            <a:off x="507195" y="1511188"/>
            <a:ext cx="11174412" cy="4286939"/>
          </a:xfrm>
        </p:spPr>
        <p:txBody>
          <a:bodyPr/>
          <a:lstStyle/>
          <a:p>
            <a:r>
              <a:rPr lang="es-ES" dirty="0"/>
              <a:t>Promover la organización es una actividad importante que contribuirá al crecimiento global y al éxito</a:t>
            </a:r>
            <a:r>
              <a:rPr lang="en-US" dirty="0"/>
              <a:t>. </a:t>
            </a:r>
          </a:p>
          <a:p>
            <a:r>
              <a:rPr lang="es-ES" dirty="0"/>
              <a:t>La finalidad principal de la promoción es aumentar la sensibilización del grupo y compartir información sobre sus fines y objetivos con las partes interesadas, el público objetivo y la comunidad en general</a:t>
            </a:r>
            <a:r>
              <a:rPr lang="en-US" dirty="0"/>
              <a:t>. </a:t>
            </a:r>
          </a:p>
          <a:p>
            <a:r>
              <a:rPr lang="es-ES" dirty="0"/>
              <a:t>Al aumentar el conocimiento del público sobre la organización y las actividades, se puede obtener más apoyo de la comunidad</a:t>
            </a:r>
            <a:r>
              <a:rPr lang="en-US" dirty="0"/>
              <a:t>. </a:t>
            </a:r>
          </a:p>
          <a:p>
            <a:r>
              <a:rPr lang="en-US" dirty="0"/>
              <a:t>Many dissemination strategies are listed here but it may be preferable to focus on a few strategies in order to implement them effectively.</a:t>
            </a:r>
          </a:p>
          <a:p>
            <a:r>
              <a:rPr lang="es-ES" dirty="0"/>
              <a:t>Si bien a continuación se presentan muchas estrategias de divulgación, podría ser preferible centrarse en algunas para implementarlas de manera efectiva.</a:t>
            </a:r>
            <a:endParaRPr lang="en-US" dirty="0"/>
          </a:p>
        </p:txBody>
      </p:sp>
      <p:sp>
        <p:nvSpPr>
          <p:cNvPr id="2" name="Title 1">
            <a:extLst>
              <a:ext uri="{FF2B5EF4-FFF2-40B4-BE49-F238E27FC236}">
                <a16:creationId xmlns:a16="http://schemas.microsoft.com/office/drawing/2014/main" id="{AE11C916-F093-42FA-B857-EFF2BFAF6796}"/>
              </a:ext>
            </a:extLst>
          </p:cNvPr>
          <p:cNvSpPr>
            <a:spLocks noGrp="1"/>
          </p:cNvSpPr>
          <p:nvPr>
            <p:ph type="title"/>
          </p:nvPr>
        </p:nvSpPr>
        <p:spPr>
          <a:xfrm>
            <a:off x="388629" y="514614"/>
            <a:ext cx="11332315" cy="379004"/>
          </a:xfrm>
        </p:spPr>
        <p:txBody>
          <a:bodyPr/>
          <a:lstStyle/>
          <a:p>
            <a:r>
              <a:rPr lang="en-US" dirty="0"/>
              <a:t>4. </a:t>
            </a:r>
            <a:r>
              <a:rPr lang="es-ES" dirty="0"/>
              <a:t>Funcionamiento cotidiano de la organización - 10</a:t>
            </a:r>
            <a:endParaRPr lang="x-none" dirty="0"/>
          </a:p>
        </p:txBody>
      </p:sp>
    </p:spTree>
    <p:extLst>
      <p:ext uri="{BB962C8B-B14F-4D97-AF65-F5344CB8AC3E}">
        <p14:creationId xmlns:p14="http://schemas.microsoft.com/office/powerpoint/2010/main" val="11560003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5A96F19-855B-8B49-8D9B-AD9953C6FBFC}"/>
              </a:ext>
            </a:extLst>
          </p:cNvPr>
          <p:cNvSpPr>
            <a:spLocks noGrp="1"/>
          </p:cNvSpPr>
          <p:nvPr>
            <p:ph type="body" sz="quarter" idx="13"/>
          </p:nvPr>
        </p:nvSpPr>
        <p:spPr/>
        <p:txBody>
          <a:bodyPr/>
          <a:lstStyle/>
          <a:p>
            <a:r>
              <a:rPr lang="es-ES" dirty="0"/>
              <a:t>Promover la organización </a:t>
            </a:r>
            <a:endParaRPr lang="en-US" dirty="0"/>
          </a:p>
        </p:txBody>
      </p:sp>
      <p:sp>
        <p:nvSpPr>
          <p:cNvPr id="3" name="Content Placeholder 2">
            <a:extLst>
              <a:ext uri="{FF2B5EF4-FFF2-40B4-BE49-F238E27FC236}">
                <a16:creationId xmlns:a16="http://schemas.microsoft.com/office/drawing/2014/main" id="{09E1B838-020A-49EB-9CED-9DDF2B66B975}"/>
              </a:ext>
            </a:extLst>
          </p:cNvPr>
          <p:cNvSpPr>
            <a:spLocks noGrp="1"/>
          </p:cNvSpPr>
          <p:nvPr>
            <p:ph sz="quarter" idx="14"/>
          </p:nvPr>
        </p:nvSpPr>
        <p:spPr/>
        <p:txBody>
          <a:bodyPr>
            <a:normAutofit lnSpcReduction="10000"/>
          </a:bodyPr>
          <a:lstStyle/>
          <a:p>
            <a:pPr marL="0" indent="0" algn="just">
              <a:buNone/>
            </a:pPr>
            <a:r>
              <a:rPr lang="es-ES" u="sng" dirty="0"/>
              <a:t>Presentación oficial o sesión informativa </a:t>
            </a:r>
            <a:r>
              <a:rPr lang="en-US" u="sng" dirty="0"/>
              <a:t>(1)</a:t>
            </a:r>
          </a:p>
          <a:p>
            <a:pPr algn="just"/>
            <a:r>
              <a:rPr lang="es-ES" dirty="0"/>
              <a:t>Una presentación oficial puede ser una manera útil de promover la organización</a:t>
            </a:r>
            <a:r>
              <a:rPr lang="en-US" dirty="0"/>
              <a:t>. </a:t>
            </a:r>
          </a:p>
          <a:p>
            <a:pPr algn="just"/>
            <a:r>
              <a:rPr lang="es-ES" dirty="0"/>
              <a:t>Resulta útil invitar a partes interesadas importantes y despertar el interés mediático</a:t>
            </a:r>
            <a:r>
              <a:rPr lang="en-US" dirty="0"/>
              <a:t>. </a:t>
            </a:r>
          </a:p>
          <a:p>
            <a:pPr algn="just"/>
            <a:r>
              <a:rPr lang="es-ES" dirty="0"/>
              <a:t>Algunas preguntas que pueden ayudar a la planificación del grupo son: </a:t>
            </a:r>
          </a:p>
          <a:p>
            <a:pPr lvl="1" algn="just"/>
            <a:r>
              <a:rPr lang="es-ES" dirty="0"/>
              <a:t>¿Cuál es el propósito de la presentación/sesión? </a:t>
            </a:r>
          </a:p>
          <a:p>
            <a:pPr lvl="1" algn="just"/>
            <a:r>
              <a:rPr lang="es-ES" dirty="0"/>
              <a:t>¿Dónde se hará?</a:t>
            </a:r>
          </a:p>
          <a:p>
            <a:pPr lvl="1" algn="just"/>
            <a:r>
              <a:rPr lang="es-ES" dirty="0"/>
              <a:t>¿Quién asistirá y qué hará que el evento sea atractivo para una gran multitud</a:t>
            </a:r>
            <a:r>
              <a:rPr lang="en-US" dirty="0"/>
              <a:t>?</a:t>
            </a:r>
          </a:p>
          <a:p>
            <a:pPr lvl="1" algn="just"/>
            <a:r>
              <a:rPr lang="es-ES" dirty="0"/>
              <a:t>¿El evento será accesible a diferentes grupos de población? </a:t>
            </a:r>
          </a:p>
          <a:p>
            <a:pPr lvl="1" algn="just"/>
            <a:r>
              <a:rPr lang="es-ES" dirty="0"/>
              <a:t>¿La organización necesitará materiales o recursos? Si es así, ¿cómo se obtendrán?</a:t>
            </a:r>
          </a:p>
          <a:p>
            <a:pPr lvl="1" algn="just"/>
            <a:r>
              <a:rPr lang="es-ES" dirty="0"/>
              <a:t>¿Qué pasará en el evento</a:t>
            </a:r>
            <a:r>
              <a:rPr lang="en-US" dirty="0"/>
              <a:t>?</a:t>
            </a:r>
          </a:p>
          <a:p>
            <a:pPr lvl="1" algn="just"/>
            <a:r>
              <a:rPr lang="es-ES" dirty="0"/>
              <a:t>¿La organización necesitará licencias, seguro u otro tipo de permisos para celebrar el evento o utilizar el sitio? ¿De quién y cómo los obtendrá el grupo? </a:t>
            </a:r>
          </a:p>
          <a:p>
            <a:pPr lvl="1" algn="just"/>
            <a:r>
              <a:rPr lang="es-ES" dirty="0"/>
              <a:t>¿Cómo se promocionará el evento (por ejemplo, contactar con medios locales o nacionales</a:t>
            </a:r>
            <a:r>
              <a:rPr lang="en-US" dirty="0"/>
              <a:t>?</a:t>
            </a:r>
          </a:p>
        </p:txBody>
      </p:sp>
      <p:sp>
        <p:nvSpPr>
          <p:cNvPr id="2" name="Title 1">
            <a:extLst>
              <a:ext uri="{FF2B5EF4-FFF2-40B4-BE49-F238E27FC236}">
                <a16:creationId xmlns:a16="http://schemas.microsoft.com/office/drawing/2014/main" id="{B1FF40F7-9CBD-44AB-9BCC-E254B197889D}"/>
              </a:ext>
            </a:extLst>
          </p:cNvPr>
          <p:cNvSpPr>
            <a:spLocks noGrp="1"/>
          </p:cNvSpPr>
          <p:nvPr>
            <p:ph type="title"/>
          </p:nvPr>
        </p:nvSpPr>
        <p:spPr>
          <a:xfrm>
            <a:off x="388630" y="514613"/>
            <a:ext cx="10584170" cy="545259"/>
          </a:xfrm>
        </p:spPr>
        <p:txBody>
          <a:bodyPr/>
          <a:lstStyle/>
          <a:p>
            <a:r>
              <a:rPr lang="en-US" dirty="0"/>
              <a:t>4. </a:t>
            </a:r>
            <a:r>
              <a:rPr lang="es-ES" dirty="0"/>
              <a:t>Funcionamiento cotidiano de la organización - 11</a:t>
            </a:r>
            <a:endParaRPr lang="x-none" dirty="0"/>
          </a:p>
        </p:txBody>
      </p:sp>
    </p:spTree>
    <p:extLst>
      <p:ext uri="{BB962C8B-B14F-4D97-AF65-F5344CB8AC3E}">
        <p14:creationId xmlns:p14="http://schemas.microsoft.com/office/powerpoint/2010/main" val="30142878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B9B4A3E-EDD9-7F4F-90BA-671C845B4771}"/>
              </a:ext>
            </a:extLst>
          </p:cNvPr>
          <p:cNvSpPr>
            <a:spLocks noGrp="1"/>
          </p:cNvSpPr>
          <p:nvPr>
            <p:ph type="body" sz="quarter" idx="13"/>
          </p:nvPr>
        </p:nvSpPr>
        <p:spPr/>
        <p:txBody>
          <a:bodyPr/>
          <a:lstStyle/>
          <a:p>
            <a:r>
              <a:rPr lang="es-ES" dirty="0"/>
              <a:t>Promover la organización </a:t>
            </a:r>
            <a:endParaRPr lang="en-US" dirty="0"/>
          </a:p>
        </p:txBody>
      </p:sp>
      <p:sp>
        <p:nvSpPr>
          <p:cNvPr id="3" name="Content Placeholder 2">
            <a:extLst>
              <a:ext uri="{FF2B5EF4-FFF2-40B4-BE49-F238E27FC236}">
                <a16:creationId xmlns:a16="http://schemas.microsoft.com/office/drawing/2014/main" id="{F09521EA-394E-4A4B-AEF0-39BD7C9B5BC6}"/>
              </a:ext>
            </a:extLst>
          </p:cNvPr>
          <p:cNvSpPr>
            <a:spLocks noGrp="1"/>
          </p:cNvSpPr>
          <p:nvPr>
            <p:ph sz="quarter" idx="14"/>
          </p:nvPr>
        </p:nvSpPr>
        <p:spPr/>
        <p:txBody>
          <a:bodyPr/>
          <a:lstStyle/>
          <a:p>
            <a:pPr marL="0" lvl="0" indent="0" algn="just">
              <a:buNone/>
            </a:pPr>
            <a:r>
              <a:rPr lang="es-ES" u="sng" dirty="0"/>
              <a:t>Presentación oficial o sesión informativa </a:t>
            </a:r>
            <a:r>
              <a:rPr lang="en-US" u="sng" dirty="0"/>
              <a:t>(2)</a:t>
            </a:r>
          </a:p>
          <a:p>
            <a:pPr algn="just"/>
            <a:r>
              <a:rPr lang="es-ES" dirty="0"/>
              <a:t>Encontrar y aprovechar oportunidades estratégicas para anunciar la creación de la organización al público puede mejorar el éxito de la presentación</a:t>
            </a:r>
            <a:r>
              <a:rPr lang="en-US" dirty="0"/>
              <a:t>.</a:t>
            </a:r>
          </a:p>
          <a:p>
            <a:pPr algn="just"/>
            <a:r>
              <a:rPr lang="es-ES" dirty="0"/>
              <a:t>Las presentaciones a menudo reciben más atención y llegan a más público si coinciden con fechas importantes del calendario,</a:t>
            </a:r>
            <a:r>
              <a:rPr lang="en-US" dirty="0"/>
              <a:t>. </a:t>
            </a:r>
          </a:p>
          <a:p>
            <a:pPr lvl="1" algn="just"/>
            <a:r>
              <a:rPr lang="en-US" dirty="0" err="1"/>
              <a:t>Por</a:t>
            </a:r>
            <a:r>
              <a:rPr lang="en-US" dirty="0"/>
              <a:t> </a:t>
            </a:r>
            <a:r>
              <a:rPr lang="en-US" dirty="0" err="1"/>
              <a:t>ejemplo</a:t>
            </a:r>
            <a:r>
              <a:rPr lang="en-US" dirty="0"/>
              <a:t>: </a:t>
            </a:r>
            <a:r>
              <a:rPr lang="es-ES" dirty="0"/>
              <a:t>Día Mundial de la Salud, Día Internacional de Apoyo a las Víctimas de la Tortura</a:t>
            </a:r>
            <a:r>
              <a:rPr lang="en-US" dirty="0"/>
              <a:t>, World </a:t>
            </a:r>
            <a:r>
              <a:rPr lang="es-ES" dirty="0"/>
              <a:t>Día Mundial del Alzheimer</a:t>
            </a:r>
            <a:r>
              <a:rPr lang="en-US" dirty="0"/>
              <a:t>, </a:t>
            </a:r>
            <a:r>
              <a:rPr lang="es-ES" dirty="0"/>
              <a:t>Semana de Supervivientes de Psiquiatría</a:t>
            </a:r>
            <a:r>
              <a:rPr lang="en-US" dirty="0"/>
              <a:t>, </a:t>
            </a:r>
            <a:r>
              <a:rPr lang="es-ES" dirty="0"/>
              <a:t>Día Mundial de la Salud Mental</a:t>
            </a:r>
            <a:r>
              <a:rPr lang="en-US" dirty="0"/>
              <a:t>, </a:t>
            </a:r>
            <a:r>
              <a:rPr lang="es-ES" dirty="0"/>
              <a:t>Día Internacional de las Personas con Discapacidad</a:t>
            </a:r>
            <a:r>
              <a:rPr lang="en-US" dirty="0"/>
              <a:t>, </a:t>
            </a:r>
            <a:r>
              <a:rPr lang="es-ES" dirty="0"/>
              <a:t>Día de los Derechos Humanos y Día del Orgullo Loco.</a:t>
            </a:r>
            <a:endParaRPr lang="en-US" dirty="0"/>
          </a:p>
        </p:txBody>
      </p:sp>
      <p:sp>
        <p:nvSpPr>
          <p:cNvPr id="2" name="Title 1">
            <a:extLst>
              <a:ext uri="{FF2B5EF4-FFF2-40B4-BE49-F238E27FC236}">
                <a16:creationId xmlns:a16="http://schemas.microsoft.com/office/drawing/2014/main" id="{1D4DFB85-DD6B-45D6-B3FB-BF07AD0C9617}"/>
              </a:ext>
            </a:extLst>
          </p:cNvPr>
          <p:cNvSpPr>
            <a:spLocks noGrp="1"/>
          </p:cNvSpPr>
          <p:nvPr>
            <p:ph type="title"/>
          </p:nvPr>
        </p:nvSpPr>
        <p:spPr>
          <a:xfrm>
            <a:off x="388629" y="514614"/>
            <a:ext cx="10750425" cy="420568"/>
          </a:xfrm>
        </p:spPr>
        <p:txBody>
          <a:bodyPr/>
          <a:lstStyle/>
          <a:p>
            <a:r>
              <a:rPr lang="en-US" dirty="0"/>
              <a:t>4. </a:t>
            </a:r>
            <a:r>
              <a:rPr lang="es-ES" dirty="0"/>
              <a:t>Funcionamiento cotidiano de la organización - 12</a:t>
            </a:r>
            <a:endParaRPr lang="x-none" dirty="0"/>
          </a:p>
        </p:txBody>
      </p:sp>
    </p:spTree>
    <p:extLst>
      <p:ext uri="{BB962C8B-B14F-4D97-AF65-F5344CB8AC3E}">
        <p14:creationId xmlns:p14="http://schemas.microsoft.com/office/powerpoint/2010/main" val="12756738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A4DCB8-F677-41BB-BAA3-0EFAABFB5C5D}"/>
              </a:ext>
            </a:extLst>
          </p:cNvPr>
          <p:cNvSpPr>
            <a:spLocks noGrp="1"/>
          </p:cNvSpPr>
          <p:nvPr>
            <p:ph sz="quarter" idx="14"/>
          </p:nvPr>
        </p:nvSpPr>
        <p:spPr>
          <a:xfrm>
            <a:off x="507195" y="1511188"/>
            <a:ext cx="11174412" cy="3903023"/>
          </a:xfrm>
          <a:solidFill>
            <a:srgbClr val="D2EFFC"/>
          </a:solidFill>
        </p:spPr>
        <p:txBody>
          <a:bodyPr>
            <a:normAutofit fontScale="92500"/>
          </a:bodyPr>
          <a:lstStyle/>
          <a:p>
            <a:pPr marL="0" indent="0" algn="just">
              <a:lnSpc>
                <a:spcPct val="110000"/>
              </a:lnSpc>
              <a:spcBef>
                <a:spcPts val="0"/>
              </a:spcBef>
              <a:buNone/>
            </a:pPr>
            <a:r>
              <a:rPr lang="es-ES" b="1" dirty="0"/>
              <a:t>Organización Nacional de Usuarios y Supervivientes de Psiquiatría de Ruanda – Presentación</a:t>
            </a:r>
          </a:p>
          <a:p>
            <a:pPr marL="0" indent="0" algn="just">
              <a:lnSpc>
                <a:spcPct val="110000"/>
              </a:lnSpc>
              <a:spcBef>
                <a:spcPts val="0"/>
              </a:spcBef>
              <a:buNone/>
            </a:pPr>
            <a:r>
              <a:rPr lang="es-ES" b="1" dirty="0"/>
              <a:t>del Día Mundial de la Salud Mental, 10 de octubre</a:t>
            </a:r>
          </a:p>
          <a:p>
            <a:pPr marL="0" indent="0" algn="just">
              <a:lnSpc>
                <a:spcPct val="110000"/>
              </a:lnSpc>
              <a:spcBef>
                <a:spcPts val="0"/>
              </a:spcBef>
              <a:buNone/>
            </a:pPr>
            <a:r>
              <a:rPr lang="es-ES" dirty="0"/>
              <a:t>La presentación de la NOUSPR se realizó el Día Mundial de la Salud Mental (10 de octubre). Queríamos que las personas supieran que, además de las discapacidades físicas, hay «discapacidades ocultas» que no son tan destacadas ni se reconocen fácilmente, como la angustia emocional o las enfermedades de salud mental. Para las celebraciones invitamos a OPD, ONG y funcionarios del gobierno. </a:t>
            </a:r>
          </a:p>
          <a:p>
            <a:pPr marL="0" indent="0" algn="just">
              <a:lnSpc>
                <a:spcPct val="110000"/>
              </a:lnSpc>
              <a:spcBef>
                <a:spcPts val="0"/>
              </a:spcBef>
              <a:buNone/>
            </a:pPr>
            <a:r>
              <a:rPr lang="es-ES" dirty="0"/>
              <a:t>Elegimos una estrella como símbolo de esperanza y de confianza en las personas con discapacidad psicosocial. En resumen, el mensaje fue: «Como una estrella al aire, me balanceo hacia el lugar al que llamáis realidad. Recorro el mundo extraño, mis sueños nunca se hacen realidad, me pierdo... eso decís, pero la cuerda que me conecta con mis raíces es fuerte... Lo suficiente para seguir siendo un ser humano. He de seguir siendo valorado con confianza y dignidad». </a:t>
            </a:r>
            <a:endParaRPr lang="en-US" dirty="0"/>
          </a:p>
        </p:txBody>
      </p:sp>
      <p:sp>
        <p:nvSpPr>
          <p:cNvPr id="2" name="Title 1">
            <a:extLst>
              <a:ext uri="{FF2B5EF4-FFF2-40B4-BE49-F238E27FC236}">
                <a16:creationId xmlns:a16="http://schemas.microsoft.com/office/drawing/2014/main" id="{BABEF630-94E6-433D-A162-E3095337734B}"/>
              </a:ext>
            </a:extLst>
          </p:cNvPr>
          <p:cNvSpPr>
            <a:spLocks noGrp="1"/>
          </p:cNvSpPr>
          <p:nvPr>
            <p:ph type="title"/>
          </p:nvPr>
        </p:nvSpPr>
        <p:spPr>
          <a:xfrm>
            <a:off x="388630" y="514614"/>
            <a:ext cx="11041370" cy="337441"/>
          </a:xfrm>
        </p:spPr>
        <p:txBody>
          <a:bodyPr/>
          <a:lstStyle/>
          <a:p>
            <a:r>
              <a:rPr lang="en-US" dirty="0"/>
              <a:t>4. </a:t>
            </a:r>
            <a:r>
              <a:rPr lang="es-ES" dirty="0"/>
              <a:t>Funcionamiento cotidiano de la organización - 13</a:t>
            </a:r>
            <a:endParaRPr lang="x-none" dirty="0"/>
          </a:p>
        </p:txBody>
      </p:sp>
    </p:spTree>
    <p:extLst>
      <p:ext uri="{BB962C8B-B14F-4D97-AF65-F5344CB8AC3E}">
        <p14:creationId xmlns:p14="http://schemas.microsoft.com/office/powerpoint/2010/main" val="17700151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536FD82-B4BF-9F43-9BC1-483E3D1F3B39}"/>
              </a:ext>
            </a:extLst>
          </p:cNvPr>
          <p:cNvSpPr>
            <a:spLocks noGrp="1"/>
          </p:cNvSpPr>
          <p:nvPr>
            <p:ph type="body" sz="quarter" idx="13"/>
          </p:nvPr>
        </p:nvSpPr>
        <p:spPr/>
        <p:txBody>
          <a:bodyPr/>
          <a:lstStyle/>
          <a:p>
            <a:r>
              <a:rPr lang="es-ES" dirty="0"/>
              <a:t>Promover la organización </a:t>
            </a:r>
            <a:endParaRPr lang="en-US" dirty="0"/>
          </a:p>
        </p:txBody>
      </p:sp>
      <p:sp>
        <p:nvSpPr>
          <p:cNvPr id="3" name="Content Placeholder 2">
            <a:extLst>
              <a:ext uri="{FF2B5EF4-FFF2-40B4-BE49-F238E27FC236}">
                <a16:creationId xmlns:a16="http://schemas.microsoft.com/office/drawing/2014/main" id="{5174EBB1-8E11-4312-A4EB-6BF3CC5569A2}"/>
              </a:ext>
            </a:extLst>
          </p:cNvPr>
          <p:cNvSpPr>
            <a:spLocks noGrp="1"/>
          </p:cNvSpPr>
          <p:nvPr>
            <p:ph sz="quarter" idx="14"/>
          </p:nvPr>
        </p:nvSpPr>
        <p:spPr/>
        <p:txBody>
          <a:bodyPr/>
          <a:lstStyle/>
          <a:p>
            <a:pPr marL="0" lvl="0" indent="0" algn="just">
              <a:buNone/>
            </a:pPr>
            <a:r>
              <a:rPr lang="es-ES" u="sng" dirty="0"/>
              <a:t>Presentación oficial o sesión informativa </a:t>
            </a:r>
            <a:r>
              <a:rPr lang="en-US" u="sng" dirty="0"/>
              <a:t>(3)</a:t>
            </a:r>
          </a:p>
          <a:p>
            <a:pPr algn="just"/>
            <a:r>
              <a:rPr lang="es-ES" dirty="0"/>
              <a:t>También se pueden llevar a cabo otras actividades para promover la organización de forma continua</a:t>
            </a:r>
            <a:r>
              <a:rPr lang="en-US" dirty="0"/>
              <a:t>. </a:t>
            </a:r>
          </a:p>
          <a:p>
            <a:pPr algn="just"/>
            <a:r>
              <a:rPr lang="es-ES" dirty="0"/>
              <a:t>Estas actividades incluyen sesiones informativas, formularios de manifestación de intereses y afiliación, folletos, carteles y avisos</a:t>
            </a:r>
            <a:r>
              <a:rPr lang="en-US" dirty="0"/>
              <a:t>, </a:t>
            </a:r>
            <a:r>
              <a:rPr lang="es-ES" dirty="0"/>
              <a:t>boletines, medios informativos locales y nacionales, páginas web y/o plataformas de medios sociales</a:t>
            </a:r>
            <a:r>
              <a:rPr lang="en-US" dirty="0"/>
              <a:t>. </a:t>
            </a:r>
          </a:p>
        </p:txBody>
      </p:sp>
      <p:sp>
        <p:nvSpPr>
          <p:cNvPr id="2" name="Title 1">
            <a:extLst>
              <a:ext uri="{FF2B5EF4-FFF2-40B4-BE49-F238E27FC236}">
                <a16:creationId xmlns:a16="http://schemas.microsoft.com/office/drawing/2014/main" id="{3F095E24-AEA4-4414-A766-05E8E0257217}"/>
              </a:ext>
            </a:extLst>
          </p:cNvPr>
          <p:cNvSpPr>
            <a:spLocks noGrp="1"/>
          </p:cNvSpPr>
          <p:nvPr>
            <p:ph type="title"/>
          </p:nvPr>
        </p:nvSpPr>
        <p:spPr>
          <a:xfrm>
            <a:off x="388630" y="514614"/>
            <a:ext cx="10397134" cy="399786"/>
          </a:xfrm>
        </p:spPr>
        <p:txBody>
          <a:bodyPr/>
          <a:lstStyle/>
          <a:p>
            <a:r>
              <a:rPr lang="en-US" dirty="0"/>
              <a:t>4. </a:t>
            </a:r>
            <a:r>
              <a:rPr lang="es-ES" dirty="0"/>
              <a:t>Funcionamiento cotidiano de la organización - 14</a:t>
            </a:r>
            <a:endParaRPr lang="x-none" dirty="0"/>
          </a:p>
        </p:txBody>
      </p:sp>
    </p:spTree>
    <p:extLst>
      <p:ext uri="{BB962C8B-B14F-4D97-AF65-F5344CB8AC3E}">
        <p14:creationId xmlns:p14="http://schemas.microsoft.com/office/powerpoint/2010/main" val="31415491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37B9C8-2DDD-47B5-B530-3DBFE51A8FBC}"/>
              </a:ext>
            </a:extLst>
          </p:cNvPr>
          <p:cNvSpPr>
            <a:spLocks noGrp="1"/>
          </p:cNvSpPr>
          <p:nvPr>
            <p:ph sz="quarter" idx="14"/>
          </p:nvPr>
        </p:nvSpPr>
        <p:spPr/>
        <p:txBody>
          <a:bodyPr>
            <a:normAutofit/>
          </a:bodyPr>
          <a:lstStyle/>
          <a:p>
            <a:pPr marL="0" indent="0">
              <a:buNone/>
            </a:pPr>
            <a:r>
              <a:rPr lang="es-ES" u="sng" dirty="0"/>
              <a:t>Manifestación de intereses y formularios de afiliación</a:t>
            </a:r>
          </a:p>
          <a:p>
            <a:r>
              <a:rPr lang="es-ES" dirty="0"/>
              <a:t>Los formularios de «manifestación de intereses» se usan para identificar a las personas interesadas en formar parte del grupo</a:t>
            </a:r>
            <a:r>
              <a:rPr lang="en-GB" dirty="0"/>
              <a:t>. </a:t>
            </a:r>
          </a:p>
          <a:p>
            <a:r>
              <a:rPr lang="es-ES" dirty="0"/>
              <a:t>Los formularios de afiliación y manifestación de intereses deberían tener espacio para: </a:t>
            </a:r>
            <a:r>
              <a:rPr lang="en-GB" dirty="0"/>
              <a:t> </a:t>
            </a:r>
            <a:endParaRPr lang="x-none" dirty="0"/>
          </a:p>
          <a:p>
            <a:pPr lvl="1"/>
            <a:r>
              <a:rPr lang="es-ES" sz="2200" dirty="0"/>
              <a:t>Nombre de las personas. </a:t>
            </a:r>
          </a:p>
          <a:p>
            <a:pPr lvl="1"/>
            <a:r>
              <a:rPr lang="es-ES" sz="2200" dirty="0"/>
              <a:t>Métodos de comunicación preferidos (teléfono, correo electrónico o correo postal).</a:t>
            </a:r>
          </a:p>
          <a:p>
            <a:pPr lvl="1"/>
            <a:r>
              <a:rPr lang="es-ES" sz="2200" dirty="0"/>
              <a:t>Métodos de participación preferidos.</a:t>
            </a:r>
          </a:p>
          <a:p>
            <a:pPr lvl="1"/>
            <a:r>
              <a:rPr lang="es-ES" sz="2200" dirty="0"/>
              <a:t>Información sobre cómo se puede devolver el formulario al grupo</a:t>
            </a:r>
            <a:r>
              <a:rPr lang="en-US" sz="2200" dirty="0"/>
              <a:t>. </a:t>
            </a:r>
            <a:endParaRPr lang="x-none" sz="2200" dirty="0"/>
          </a:p>
          <a:p>
            <a:endParaRPr lang="x-none" dirty="0"/>
          </a:p>
        </p:txBody>
      </p:sp>
      <p:sp>
        <p:nvSpPr>
          <p:cNvPr id="2" name="Title 1">
            <a:extLst>
              <a:ext uri="{FF2B5EF4-FFF2-40B4-BE49-F238E27FC236}">
                <a16:creationId xmlns:a16="http://schemas.microsoft.com/office/drawing/2014/main" id="{62E0D08E-4183-4960-B17A-99D43B7407E3}"/>
              </a:ext>
            </a:extLst>
          </p:cNvPr>
          <p:cNvSpPr>
            <a:spLocks noGrp="1"/>
          </p:cNvSpPr>
          <p:nvPr>
            <p:ph type="title"/>
          </p:nvPr>
        </p:nvSpPr>
        <p:spPr>
          <a:xfrm>
            <a:off x="388629" y="514613"/>
            <a:ext cx="10667297" cy="462131"/>
          </a:xfrm>
        </p:spPr>
        <p:txBody>
          <a:bodyPr/>
          <a:lstStyle/>
          <a:p>
            <a:r>
              <a:rPr lang="en-US" dirty="0"/>
              <a:t>4. </a:t>
            </a:r>
            <a:r>
              <a:rPr lang="es-ES" dirty="0"/>
              <a:t>Funcionamiento cotidiano de la organización - 15</a:t>
            </a:r>
            <a:br>
              <a:rPr lang="es-ES" dirty="0"/>
            </a:br>
            <a:endParaRPr lang="x-none" dirty="0"/>
          </a:p>
        </p:txBody>
      </p:sp>
      <p:sp>
        <p:nvSpPr>
          <p:cNvPr id="7" name="Text Placeholder 7">
            <a:extLst>
              <a:ext uri="{FF2B5EF4-FFF2-40B4-BE49-F238E27FC236}">
                <a16:creationId xmlns:a16="http://schemas.microsoft.com/office/drawing/2014/main" id="{9536FD82-B4BF-9F43-9BC1-483E3D1F3B39}"/>
              </a:ext>
            </a:extLst>
          </p:cNvPr>
          <p:cNvSpPr>
            <a:spLocks noGrp="1"/>
          </p:cNvSpPr>
          <p:nvPr>
            <p:ph type="body" sz="quarter" idx="13"/>
          </p:nvPr>
        </p:nvSpPr>
        <p:spPr>
          <a:xfrm>
            <a:off x="507207" y="946614"/>
            <a:ext cx="11174400" cy="360000"/>
          </a:xfrm>
        </p:spPr>
        <p:txBody>
          <a:bodyPr/>
          <a:lstStyle/>
          <a:p>
            <a:r>
              <a:rPr lang="es-ES" dirty="0"/>
              <a:t>Promover la organización </a:t>
            </a:r>
            <a:endParaRPr lang="en-US" dirty="0"/>
          </a:p>
        </p:txBody>
      </p:sp>
    </p:spTree>
    <p:extLst>
      <p:ext uri="{BB962C8B-B14F-4D97-AF65-F5344CB8AC3E}">
        <p14:creationId xmlns:p14="http://schemas.microsoft.com/office/powerpoint/2010/main" val="36300976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D97B36-78DA-4024-B5F2-2835EC2C07D2}"/>
              </a:ext>
            </a:extLst>
          </p:cNvPr>
          <p:cNvSpPr>
            <a:spLocks noGrp="1"/>
          </p:cNvSpPr>
          <p:nvPr>
            <p:ph sz="quarter" idx="14"/>
          </p:nvPr>
        </p:nvSpPr>
        <p:spPr/>
        <p:txBody>
          <a:bodyPr>
            <a:normAutofit/>
          </a:bodyPr>
          <a:lstStyle/>
          <a:p>
            <a:pPr marL="0" indent="0" algn="just">
              <a:buClr>
                <a:schemeClr val="accent1">
                  <a:lumMod val="75000"/>
                </a:schemeClr>
              </a:buClr>
              <a:buNone/>
            </a:pPr>
            <a:r>
              <a:rPr lang="es-ES" u="sng" dirty="0"/>
              <a:t>Folletos y octavillas </a:t>
            </a:r>
            <a:r>
              <a:rPr lang="en-US" u="sng" dirty="0"/>
              <a:t>(1)</a:t>
            </a:r>
          </a:p>
          <a:p>
            <a:pPr algn="just">
              <a:buClr>
                <a:schemeClr val="accent1">
                  <a:lumMod val="75000"/>
                </a:schemeClr>
              </a:buClr>
            </a:pPr>
            <a:r>
              <a:rPr lang="es-ES" dirty="0"/>
              <a:t>Quizás la organización quiere informar a una comunidad más amplia sobre sus actividades y atraer a nuevos miembros o apoyo mediante folletos y/u octavillas. </a:t>
            </a:r>
          </a:p>
          <a:p>
            <a:pPr algn="just">
              <a:buClr>
                <a:schemeClr val="accent1">
                  <a:lumMod val="75000"/>
                </a:schemeClr>
              </a:buClr>
            </a:pPr>
            <a:r>
              <a:rPr lang="es-ES" dirty="0"/>
              <a:t>Antes de que el grupo empiece a diseñar y redactar este material, resulta útil plantearse las siguientes preguntas</a:t>
            </a:r>
            <a:r>
              <a:rPr lang="en-US" dirty="0"/>
              <a:t>:</a:t>
            </a:r>
          </a:p>
          <a:p>
            <a:pPr lvl="1" algn="just">
              <a:buClr>
                <a:schemeClr val="accent1">
                  <a:lumMod val="75000"/>
                </a:schemeClr>
              </a:buClr>
            </a:pPr>
            <a:r>
              <a:rPr lang="es-ES" sz="2200" dirty="0"/>
              <a:t>¿Qué debe decir la organización?</a:t>
            </a:r>
            <a:r>
              <a:rPr lang="en-US" sz="2200" dirty="0"/>
              <a:t> </a:t>
            </a:r>
          </a:p>
          <a:p>
            <a:pPr lvl="1" algn="just">
              <a:buClr>
                <a:schemeClr val="accent1">
                  <a:lumMod val="75000"/>
                </a:schemeClr>
              </a:buClr>
            </a:pPr>
            <a:r>
              <a:rPr lang="es-ES" sz="2200" dirty="0"/>
              <a:t>¿A quién va dirigido?</a:t>
            </a:r>
            <a:endParaRPr lang="en-US" sz="2200" dirty="0"/>
          </a:p>
          <a:p>
            <a:pPr lvl="1" algn="just">
              <a:buClr>
                <a:schemeClr val="accent1">
                  <a:lumMod val="75000"/>
                </a:schemeClr>
              </a:buClr>
            </a:pPr>
            <a:r>
              <a:rPr lang="es-ES" sz="2200" dirty="0"/>
              <a:t>¿Qué aspecto debería tener el folleto o la octavilla?</a:t>
            </a:r>
          </a:p>
          <a:p>
            <a:pPr lvl="1" algn="just">
              <a:buClr>
                <a:schemeClr val="accent1">
                  <a:lumMod val="75000"/>
                </a:schemeClr>
              </a:buClr>
            </a:pPr>
            <a:r>
              <a:rPr lang="es-ES" sz="2200" dirty="0"/>
              <a:t>¿Cómo imprimirá la organización la octavilla o el folleto?</a:t>
            </a:r>
            <a:r>
              <a:rPr lang="en-US" sz="2200" dirty="0"/>
              <a:t> </a:t>
            </a:r>
          </a:p>
          <a:p>
            <a:pPr lvl="1" algn="just">
              <a:buClr>
                <a:schemeClr val="accent1">
                  <a:lumMod val="75000"/>
                </a:schemeClr>
              </a:buClr>
            </a:pPr>
            <a:r>
              <a:rPr lang="es-ES" sz="2200" dirty="0"/>
              <a:t>¿Dónde se distribuirá</a:t>
            </a:r>
            <a:r>
              <a:rPr lang="en-US" sz="2200" dirty="0"/>
              <a:t>? </a:t>
            </a:r>
          </a:p>
        </p:txBody>
      </p:sp>
      <p:sp>
        <p:nvSpPr>
          <p:cNvPr id="2" name="Title 1">
            <a:extLst>
              <a:ext uri="{FF2B5EF4-FFF2-40B4-BE49-F238E27FC236}">
                <a16:creationId xmlns:a16="http://schemas.microsoft.com/office/drawing/2014/main" id="{E307CD11-AAF7-428F-B885-9922F5AA4693}"/>
              </a:ext>
            </a:extLst>
          </p:cNvPr>
          <p:cNvSpPr>
            <a:spLocks noGrp="1"/>
          </p:cNvSpPr>
          <p:nvPr>
            <p:ph type="title"/>
          </p:nvPr>
        </p:nvSpPr>
        <p:spPr>
          <a:xfrm>
            <a:off x="388629" y="514614"/>
            <a:ext cx="10750425" cy="441350"/>
          </a:xfrm>
        </p:spPr>
        <p:txBody>
          <a:bodyPr/>
          <a:lstStyle/>
          <a:p>
            <a:r>
              <a:rPr lang="en-US" dirty="0"/>
              <a:t>4. </a:t>
            </a:r>
            <a:r>
              <a:rPr lang="es-ES" dirty="0"/>
              <a:t>Funcionamiento cotidiano de la organización - 16</a:t>
            </a:r>
            <a:endParaRPr lang="x-none" dirty="0"/>
          </a:p>
        </p:txBody>
      </p:sp>
      <p:sp>
        <p:nvSpPr>
          <p:cNvPr id="7" name="Text Placeholder 7">
            <a:extLst>
              <a:ext uri="{FF2B5EF4-FFF2-40B4-BE49-F238E27FC236}">
                <a16:creationId xmlns:a16="http://schemas.microsoft.com/office/drawing/2014/main" id="{9536FD82-B4BF-9F43-9BC1-483E3D1F3B39}"/>
              </a:ext>
            </a:extLst>
          </p:cNvPr>
          <p:cNvSpPr>
            <a:spLocks noGrp="1"/>
          </p:cNvSpPr>
          <p:nvPr>
            <p:ph type="body" sz="quarter" idx="13"/>
          </p:nvPr>
        </p:nvSpPr>
        <p:spPr>
          <a:xfrm>
            <a:off x="507207" y="946614"/>
            <a:ext cx="11174400" cy="360000"/>
          </a:xfrm>
        </p:spPr>
        <p:txBody>
          <a:bodyPr/>
          <a:lstStyle/>
          <a:p>
            <a:r>
              <a:rPr lang="es-ES" dirty="0"/>
              <a:t>Promover la organización </a:t>
            </a:r>
            <a:endParaRPr lang="en-US" dirty="0"/>
          </a:p>
        </p:txBody>
      </p:sp>
    </p:spTree>
    <p:extLst>
      <p:ext uri="{BB962C8B-B14F-4D97-AF65-F5344CB8AC3E}">
        <p14:creationId xmlns:p14="http://schemas.microsoft.com/office/powerpoint/2010/main" val="18111458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2B944F-39A0-4A19-9DD7-56DBD84435F7}"/>
              </a:ext>
            </a:extLst>
          </p:cNvPr>
          <p:cNvSpPr>
            <a:spLocks noGrp="1"/>
          </p:cNvSpPr>
          <p:nvPr>
            <p:ph sz="quarter" idx="14"/>
          </p:nvPr>
        </p:nvSpPr>
        <p:spPr/>
        <p:txBody>
          <a:bodyPr>
            <a:normAutofit/>
          </a:bodyPr>
          <a:lstStyle/>
          <a:p>
            <a:pPr marL="0" indent="0">
              <a:buClr>
                <a:schemeClr val="accent1">
                  <a:lumMod val="75000"/>
                </a:schemeClr>
              </a:buClr>
              <a:buNone/>
            </a:pPr>
            <a:r>
              <a:rPr lang="en-US" u="sng" dirty="0" err="1"/>
              <a:t>Folletos</a:t>
            </a:r>
            <a:r>
              <a:rPr lang="en-US" u="sng" dirty="0"/>
              <a:t> y </a:t>
            </a:r>
            <a:r>
              <a:rPr lang="en-US" u="sng" dirty="0" err="1"/>
              <a:t>octavillas</a:t>
            </a:r>
            <a:r>
              <a:rPr lang="en-US" u="sng" dirty="0"/>
              <a:t> (2)</a:t>
            </a:r>
          </a:p>
          <a:p>
            <a:pPr>
              <a:buClr>
                <a:schemeClr val="accent1">
                  <a:lumMod val="75000"/>
                </a:schemeClr>
              </a:buClr>
            </a:pPr>
            <a:r>
              <a:rPr lang="es-ES" dirty="0"/>
              <a:t>La información del folleto o la octavilla podría incluir: </a:t>
            </a:r>
            <a:r>
              <a:rPr lang="en-US" dirty="0"/>
              <a:t> </a:t>
            </a:r>
          </a:p>
          <a:p>
            <a:pPr lvl="1">
              <a:buClr>
                <a:schemeClr val="accent1">
                  <a:lumMod val="75000"/>
                </a:schemeClr>
              </a:buClr>
            </a:pPr>
            <a:r>
              <a:rPr lang="es-ES" sz="2200" dirty="0"/>
              <a:t>Nombre y propósito de la organización </a:t>
            </a:r>
          </a:p>
          <a:p>
            <a:pPr lvl="1">
              <a:buClr>
                <a:schemeClr val="accent1">
                  <a:lumMod val="75000"/>
                </a:schemeClr>
              </a:buClr>
            </a:pPr>
            <a:r>
              <a:rPr lang="es-ES" sz="2200" dirty="0"/>
              <a:t>Objetivos de la organización </a:t>
            </a:r>
          </a:p>
          <a:p>
            <a:pPr lvl="1">
              <a:buClr>
                <a:schemeClr val="accent1">
                  <a:lumMod val="75000"/>
                </a:schemeClr>
              </a:buClr>
            </a:pPr>
            <a:r>
              <a:rPr lang="es-ES" sz="2200" dirty="0"/>
              <a:t>Tipo de organización </a:t>
            </a:r>
          </a:p>
          <a:p>
            <a:pPr lvl="1">
              <a:buClr>
                <a:schemeClr val="accent1">
                  <a:lumMod val="75000"/>
                </a:schemeClr>
              </a:buClr>
            </a:pPr>
            <a:r>
              <a:rPr lang="es-ES" sz="2200" dirty="0"/>
              <a:t>Hora y lugar de las reuniones </a:t>
            </a:r>
          </a:p>
          <a:p>
            <a:pPr lvl="1">
              <a:buClr>
                <a:schemeClr val="accent1">
                  <a:lumMod val="75000"/>
                </a:schemeClr>
              </a:buClr>
            </a:pPr>
            <a:r>
              <a:rPr lang="es-ES" sz="2200" dirty="0"/>
              <a:t>Cómo contactar con la organización </a:t>
            </a:r>
          </a:p>
          <a:p>
            <a:pPr lvl="1">
              <a:buClr>
                <a:schemeClr val="accent1">
                  <a:lumMod val="75000"/>
                </a:schemeClr>
              </a:buClr>
            </a:pPr>
            <a:r>
              <a:rPr lang="es-ES" sz="2200" dirty="0"/>
              <a:t>Buscar información de la comunidad sobre temas de interés e ideas a priorizar</a:t>
            </a:r>
            <a:r>
              <a:rPr lang="en-US" sz="2200" dirty="0"/>
              <a:t>.</a:t>
            </a:r>
          </a:p>
        </p:txBody>
      </p:sp>
      <p:sp>
        <p:nvSpPr>
          <p:cNvPr id="2" name="Title 1">
            <a:extLst>
              <a:ext uri="{FF2B5EF4-FFF2-40B4-BE49-F238E27FC236}">
                <a16:creationId xmlns:a16="http://schemas.microsoft.com/office/drawing/2014/main" id="{E1B1CE33-AB6B-4B3E-A4EA-830187EB1DD9}"/>
              </a:ext>
            </a:extLst>
          </p:cNvPr>
          <p:cNvSpPr>
            <a:spLocks noGrp="1"/>
          </p:cNvSpPr>
          <p:nvPr>
            <p:ph type="title"/>
          </p:nvPr>
        </p:nvSpPr>
        <p:spPr>
          <a:xfrm>
            <a:off x="388630" y="514613"/>
            <a:ext cx="10833552" cy="545259"/>
          </a:xfrm>
        </p:spPr>
        <p:txBody>
          <a:bodyPr/>
          <a:lstStyle/>
          <a:p>
            <a:r>
              <a:rPr lang="en-US" dirty="0"/>
              <a:t>4. </a:t>
            </a:r>
            <a:r>
              <a:rPr lang="es-ES" dirty="0"/>
              <a:t>Funcionamiento cotidiano de la organización - 17</a:t>
            </a:r>
            <a:endParaRPr lang="x-none" dirty="0"/>
          </a:p>
        </p:txBody>
      </p:sp>
      <p:sp>
        <p:nvSpPr>
          <p:cNvPr id="7" name="Text Placeholder 7">
            <a:extLst>
              <a:ext uri="{FF2B5EF4-FFF2-40B4-BE49-F238E27FC236}">
                <a16:creationId xmlns:a16="http://schemas.microsoft.com/office/drawing/2014/main" id="{9536FD82-B4BF-9F43-9BC1-483E3D1F3B39}"/>
              </a:ext>
            </a:extLst>
          </p:cNvPr>
          <p:cNvSpPr>
            <a:spLocks noGrp="1"/>
          </p:cNvSpPr>
          <p:nvPr>
            <p:ph type="body" sz="quarter" idx="13"/>
          </p:nvPr>
        </p:nvSpPr>
        <p:spPr>
          <a:xfrm>
            <a:off x="507207" y="946614"/>
            <a:ext cx="11174400" cy="360000"/>
          </a:xfrm>
        </p:spPr>
        <p:txBody>
          <a:bodyPr/>
          <a:lstStyle/>
          <a:p>
            <a:r>
              <a:rPr lang="es-ES" dirty="0"/>
              <a:t>Promover la organización </a:t>
            </a:r>
            <a:endParaRPr lang="en-US" dirty="0"/>
          </a:p>
        </p:txBody>
      </p:sp>
    </p:spTree>
    <p:extLst>
      <p:ext uri="{BB962C8B-B14F-4D97-AF65-F5344CB8AC3E}">
        <p14:creationId xmlns:p14="http://schemas.microsoft.com/office/powerpoint/2010/main" val="42619760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892C49-7540-4CE1-8F60-BCEC27EA2B5E}"/>
              </a:ext>
            </a:extLst>
          </p:cNvPr>
          <p:cNvSpPr>
            <a:spLocks noGrp="1"/>
          </p:cNvSpPr>
          <p:nvPr>
            <p:ph sz="quarter" idx="14"/>
          </p:nvPr>
        </p:nvSpPr>
        <p:spPr/>
        <p:txBody>
          <a:bodyPr>
            <a:normAutofit/>
          </a:bodyPr>
          <a:lstStyle/>
          <a:p>
            <a:pPr marL="0" indent="0">
              <a:buClr>
                <a:schemeClr val="accent1"/>
              </a:buClr>
              <a:buNone/>
            </a:pPr>
            <a:r>
              <a:rPr lang="en-US" u="sng" dirty="0" err="1"/>
              <a:t>Carteles</a:t>
            </a:r>
            <a:r>
              <a:rPr lang="en-US" u="sng" dirty="0"/>
              <a:t> y </a:t>
            </a:r>
            <a:r>
              <a:rPr lang="en-US" u="sng" dirty="0" err="1"/>
              <a:t>avisos</a:t>
            </a:r>
            <a:endParaRPr lang="en-US" u="sng" dirty="0"/>
          </a:p>
          <a:p>
            <a:pPr>
              <a:buClr>
                <a:schemeClr val="accent1"/>
              </a:buClr>
            </a:pPr>
            <a:r>
              <a:rPr lang="es-ES" dirty="0"/>
              <a:t>Es importante considerar diseños e imágenes apropiados para transmitir mensajes clave que persuadan y motiven al público objetivo</a:t>
            </a:r>
            <a:r>
              <a:rPr lang="en-US" dirty="0"/>
              <a:t>. </a:t>
            </a:r>
          </a:p>
          <a:p>
            <a:pPr>
              <a:buClr>
                <a:schemeClr val="accent1"/>
              </a:buClr>
            </a:pPr>
            <a:r>
              <a:rPr lang="es-ES" dirty="0"/>
              <a:t>Los mensajes clave deben ser positivos, persuasivos y relacionados con la cultura y el contexto local.</a:t>
            </a:r>
            <a:r>
              <a:rPr lang="en-US" dirty="0"/>
              <a:t> </a:t>
            </a:r>
          </a:p>
          <a:p>
            <a:pPr>
              <a:buClr>
                <a:schemeClr val="accent1"/>
              </a:buClr>
            </a:pPr>
            <a:r>
              <a:rPr lang="es-ES" dirty="0"/>
              <a:t>Algunas preguntas importantes que hay que hacerse a la hora de crear carteles y avisos son: </a:t>
            </a:r>
            <a:endParaRPr lang="en-US" dirty="0"/>
          </a:p>
          <a:p>
            <a:pPr lvl="1">
              <a:buClr>
                <a:schemeClr val="accent1"/>
              </a:buClr>
            </a:pPr>
            <a:r>
              <a:rPr lang="es-ES" sz="2200" dirty="0"/>
              <a:t>¿A quién intenta dirigirse la organización? </a:t>
            </a:r>
          </a:p>
          <a:p>
            <a:pPr lvl="1">
              <a:buClr>
                <a:schemeClr val="accent1"/>
              </a:buClr>
            </a:pPr>
            <a:r>
              <a:rPr lang="es-ES" sz="2200" dirty="0"/>
              <a:t>¿Cuál es el beneficio del grupo para los posibles miembros? </a:t>
            </a:r>
          </a:p>
          <a:p>
            <a:pPr lvl="1">
              <a:buClr>
                <a:schemeClr val="accent1"/>
              </a:buClr>
            </a:pPr>
            <a:r>
              <a:rPr lang="es-ES" sz="2200" dirty="0"/>
              <a:t>¿Qué quiere la organización que haga el público?</a:t>
            </a:r>
            <a:r>
              <a:rPr lang="en-US" sz="2200" dirty="0"/>
              <a:t> </a:t>
            </a:r>
          </a:p>
          <a:p>
            <a:pPr>
              <a:buClr>
                <a:schemeClr val="accent1"/>
              </a:buClr>
            </a:pPr>
            <a:r>
              <a:rPr lang="es-ES" dirty="0"/>
              <a:t>los carteles y avisos deben colocarse y/o distribuirse en lugares estratégicos para que sean lo más efectivos.</a:t>
            </a:r>
            <a:endParaRPr lang="en-US" dirty="0"/>
          </a:p>
        </p:txBody>
      </p:sp>
      <p:sp>
        <p:nvSpPr>
          <p:cNvPr id="2" name="Title 1">
            <a:extLst>
              <a:ext uri="{FF2B5EF4-FFF2-40B4-BE49-F238E27FC236}">
                <a16:creationId xmlns:a16="http://schemas.microsoft.com/office/drawing/2014/main" id="{C3ABAB5B-FB28-4B89-8632-12D386FC18A6}"/>
              </a:ext>
            </a:extLst>
          </p:cNvPr>
          <p:cNvSpPr>
            <a:spLocks noGrp="1"/>
          </p:cNvSpPr>
          <p:nvPr>
            <p:ph type="title"/>
          </p:nvPr>
        </p:nvSpPr>
        <p:spPr>
          <a:xfrm>
            <a:off x="388630" y="514613"/>
            <a:ext cx="10791988" cy="462131"/>
          </a:xfrm>
        </p:spPr>
        <p:txBody>
          <a:bodyPr/>
          <a:lstStyle/>
          <a:p>
            <a:r>
              <a:rPr lang="en-US" dirty="0"/>
              <a:t>4. </a:t>
            </a:r>
            <a:r>
              <a:rPr lang="es-ES" dirty="0"/>
              <a:t>Funcionamiento cotidiano de la organización - 18</a:t>
            </a:r>
            <a:endParaRPr lang="x-none" dirty="0"/>
          </a:p>
        </p:txBody>
      </p:sp>
      <p:sp>
        <p:nvSpPr>
          <p:cNvPr id="7" name="Text Placeholder 7">
            <a:extLst>
              <a:ext uri="{FF2B5EF4-FFF2-40B4-BE49-F238E27FC236}">
                <a16:creationId xmlns:a16="http://schemas.microsoft.com/office/drawing/2014/main" id="{9536FD82-B4BF-9F43-9BC1-483E3D1F3B39}"/>
              </a:ext>
            </a:extLst>
          </p:cNvPr>
          <p:cNvSpPr>
            <a:spLocks noGrp="1"/>
          </p:cNvSpPr>
          <p:nvPr>
            <p:ph type="body" sz="quarter" idx="13"/>
          </p:nvPr>
        </p:nvSpPr>
        <p:spPr>
          <a:xfrm>
            <a:off x="507207" y="946614"/>
            <a:ext cx="11174400" cy="360000"/>
          </a:xfrm>
        </p:spPr>
        <p:txBody>
          <a:bodyPr/>
          <a:lstStyle/>
          <a:p>
            <a:r>
              <a:rPr lang="es-ES" dirty="0"/>
              <a:t>Promover la organización </a:t>
            </a:r>
            <a:endParaRPr lang="en-US" dirty="0"/>
          </a:p>
        </p:txBody>
      </p:sp>
    </p:spTree>
    <p:extLst>
      <p:ext uri="{BB962C8B-B14F-4D97-AF65-F5344CB8AC3E}">
        <p14:creationId xmlns:p14="http://schemas.microsoft.com/office/powerpoint/2010/main" val="3566093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ABBF60-E232-43F3-A827-B0911F58305C}"/>
              </a:ext>
            </a:extLst>
          </p:cNvPr>
          <p:cNvSpPr>
            <a:spLocks noGrp="1"/>
          </p:cNvSpPr>
          <p:nvPr>
            <p:ph sz="quarter" idx="14"/>
          </p:nvPr>
        </p:nvSpPr>
        <p:spPr/>
        <p:txBody>
          <a:bodyPr/>
          <a:lstStyle/>
          <a:p>
            <a:pPr algn="just">
              <a:lnSpc>
                <a:spcPct val="100000"/>
              </a:lnSpc>
              <a:spcAft>
                <a:spcPts val="600"/>
              </a:spcAft>
              <a:buClr>
                <a:schemeClr val="accent1">
                  <a:lumMod val="75000"/>
                </a:schemeClr>
              </a:buClr>
            </a:pPr>
            <a:r>
              <a:rPr lang="es-ES" dirty="0"/>
              <a:t>El objetivo de este módulo de orientación es ayudar a las personas con discapacidad psicosocial, intelectual o cognitiva, y también a los defensores, en la puesta en marcha y el funcionamiento de una organización de la sociedad civil</a:t>
            </a:r>
            <a:r>
              <a:rPr lang="en-US" dirty="0"/>
              <a:t>.</a:t>
            </a:r>
          </a:p>
          <a:p>
            <a:pPr algn="just">
              <a:lnSpc>
                <a:spcPct val="100000"/>
              </a:lnSpc>
              <a:spcAft>
                <a:spcPts val="600"/>
              </a:spcAft>
              <a:buClr>
                <a:schemeClr val="accent1">
                  <a:lumMod val="75000"/>
                </a:schemeClr>
              </a:buClr>
            </a:pPr>
            <a:r>
              <a:rPr lang="es-ES" dirty="0"/>
              <a:t>Las organizaciones de la sociedad civil pueden estar formadas únicamente por personas con discapacidad psicosocial, intelectual o cognitiva, o por diversas partes interesadas.</a:t>
            </a:r>
            <a:r>
              <a:rPr lang="en-US" dirty="0"/>
              <a:t>. </a:t>
            </a:r>
          </a:p>
          <a:p>
            <a:pPr algn="just">
              <a:lnSpc>
                <a:spcPct val="100000"/>
              </a:lnSpc>
              <a:spcAft>
                <a:spcPts val="600"/>
              </a:spcAft>
              <a:buClr>
                <a:schemeClr val="accent1">
                  <a:lumMod val="75000"/>
                </a:schemeClr>
              </a:buClr>
            </a:pPr>
            <a:r>
              <a:rPr lang="es-ES" dirty="0"/>
              <a:t>Este módulo de orientación contiene información y sugerencias para estructurar una organización de la sociedad civil, diseñar su enfoque programático y el funcionamiento cotidiano, y controlar, evaluar y presentar informes de su progresión. </a:t>
            </a:r>
            <a:r>
              <a:rPr lang="en-US" dirty="0"/>
              <a:t>. </a:t>
            </a:r>
          </a:p>
        </p:txBody>
      </p:sp>
      <p:sp>
        <p:nvSpPr>
          <p:cNvPr id="2" name="Title 1">
            <a:extLst>
              <a:ext uri="{FF2B5EF4-FFF2-40B4-BE49-F238E27FC236}">
                <a16:creationId xmlns:a16="http://schemas.microsoft.com/office/drawing/2014/main" id="{4F0F53BB-0F10-4F24-805F-B30A10C38628}"/>
              </a:ext>
            </a:extLst>
          </p:cNvPr>
          <p:cNvSpPr>
            <a:spLocks noGrp="1"/>
          </p:cNvSpPr>
          <p:nvPr>
            <p:ph type="title"/>
          </p:nvPr>
        </p:nvSpPr>
        <p:spPr/>
        <p:txBody>
          <a:bodyPr/>
          <a:lstStyle/>
          <a:p>
            <a:r>
              <a:rPr lang="en-US" dirty="0"/>
              <a:t>1. </a:t>
            </a:r>
            <a:r>
              <a:rPr lang="en-US" dirty="0" err="1"/>
              <a:t>Introducción</a:t>
            </a:r>
            <a:endParaRPr lang="x-none" dirty="0"/>
          </a:p>
        </p:txBody>
      </p:sp>
    </p:spTree>
    <p:extLst>
      <p:ext uri="{BB962C8B-B14F-4D97-AF65-F5344CB8AC3E}">
        <p14:creationId xmlns:p14="http://schemas.microsoft.com/office/powerpoint/2010/main" val="21168910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E8DFD32-9F80-3740-8AE2-5D5DA52350AE}"/>
              </a:ext>
            </a:extLst>
          </p:cNvPr>
          <p:cNvSpPr>
            <a:spLocks noGrp="1"/>
          </p:cNvSpPr>
          <p:nvPr>
            <p:ph type="body" sz="quarter" idx="13"/>
          </p:nvPr>
        </p:nvSpPr>
        <p:spPr/>
        <p:txBody>
          <a:bodyPr/>
          <a:lstStyle/>
          <a:p>
            <a:r>
              <a:rPr lang="es-ES" dirty="0"/>
              <a:t>Promover la organización </a:t>
            </a:r>
            <a:endParaRPr lang="en-US" dirty="0"/>
          </a:p>
        </p:txBody>
      </p:sp>
      <p:sp>
        <p:nvSpPr>
          <p:cNvPr id="3" name="Content Placeholder 2">
            <a:extLst>
              <a:ext uri="{FF2B5EF4-FFF2-40B4-BE49-F238E27FC236}">
                <a16:creationId xmlns:a16="http://schemas.microsoft.com/office/drawing/2014/main" id="{0D2EDF26-05F9-4484-A576-7C6FEC1E8C77}"/>
              </a:ext>
            </a:extLst>
          </p:cNvPr>
          <p:cNvSpPr>
            <a:spLocks noGrp="1"/>
          </p:cNvSpPr>
          <p:nvPr>
            <p:ph sz="quarter" idx="14"/>
          </p:nvPr>
        </p:nvSpPr>
        <p:spPr>
          <a:xfrm>
            <a:off x="507195" y="1413164"/>
            <a:ext cx="11174412" cy="4598024"/>
          </a:xfrm>
        </p:spPr>
        <p:txBody>
          <a:bodyPr>
            <a:noAutofit/>
          </a:bodyPr>
          <a:lstStyle/>
          <a:p>
            <a:pPr marL="0" indent="0" algn="just">
              <a:lnSpc>
                <a:spcPct val="100000"/>
              </a:lnSpc>
              <a:spcBef>
                <a:spcPts val="0"/>
              </a:spcBef>
              <a:buClr>
                <a:schemeClr val="accent1"/>
              </a:buClr>
              <a:buNone/>
            </a:pPr>
            <a:r>
              <a:rPr lang="en-US" sz="1900" u="sng" dirty="0" err="1"/>
              <a:t>Boletines</a:t>
            </a:r>
            <a:r>
              <a:rPr lang="en-US" sz="1900" dirty="0"/>
              <a:t> </a:t>
            </a:r>
          </a:p>
          <a:p>
            <a:pPr algn="just">
              <a:lnSpc>
                <a:spcPct val="100000"/>
              </a:lnSpc>
              <a:spcBef>
                <a:spcPts val="0"/>
              </a:spcBef>
              <a:buClr>
                <a:schemeClr val="accent1"/>
              </a:buClr>
            </a:pPr>
            <a:r>
              <a:rPr lang="es-ES" sz="1900" dirty="0"/>
              <a:t>Los boletines son fáciles de crear y distribuir</a:t>
            </a:r>
            <a:r>
              <a:rPr lang="en-US" sz="1900" dirty="0"/>
              <a:t>. </a:t>
            </a:r>
          </a:p>
          <a:p>
            <a:pPr algn="just">
              <a:lnSpc>
                <a:spcPct val="100000"/>
              </a:lnSpc>
              <a:spcBef>
                <a:spcPts val="0"/>
              </a:spcBef>
              <a:buClr>
                <a:schemeClr val="accent1"/>
              </a:buClr>
            </a:pPr>
            <a:r>
              <a:rPr lang="es-ES" sz="1900" dirty="0"/>
              <a:t>El contenido del boletín puede incluir:</a:t>
            </a:r>
            <a:endParaRPr lang="en-US" sz="1900" dirty="0"/>
          </a:p>
          <a:p>
            <a:pPr lvl="1" algn="just">
              <a:lnSpc>
                <a:spcPct val="100000"/>
              </a:lnSpc>
              <a:spcBef>
                <a:spcPts val="0"/>
              </a:spcBef>
              <a:buClr>
                <a:schemeClr val="accent1"/>
              </a:buClr>
            </a:pPr>
            <a:r>
              <a:rPr lang="es-ES" sz="1900" dirty="0"/>
              <a:t>Informes de eventos y reuniones. </a:t>
            </a:r>
          </a:p>
          <a:p>
            <a:pPr lvl="1" algn="just">
              <a:lnSpc>
                <a:spcPct val="100000"/>
              </a:lnSpc>
              <a:spcBef>
                <a:spcPts val="0"/>
              </a:spcBef>
              <a:buClr>
                <a:schemeClr val="accent1"/>
              </a:buClr>
            </a:pPr>
            <a:r>
              <a:rPr lang="es-ES" sz="1900" dirty="0"/>
              <a:t>Un calendario de reuniones y eventos futuros.</a:t>
            </a:r>
          </a:p>
          <a:p>
            <a:pPr lvl="1" algn="just">
              <a:lnSpc>
                <a:spcPct val="100000"/>
              </a:lnSpc>
              <a:spcBef>
                <a:spcPts val="0"/>
              </a:spcBef>
              <a:buClr>
                <a:schemeClr val="accent1"/>
              </a:buClr>
            </a:pPr>
            <a:r>
              <a:rPr lang="es-ES" sz="1900" dirty="0"/>
              <a:t>Noticias relacionadas con los miembros individuales de la organización (con autorización).</a:t>
            </a:r>
          </a:p>
          <a:p>
            <a:pPr lvl="1" algn="just">
              <a:lnSpc>
                <a:spcPct val="100000"/>
              </a:lnSpc>
              <a:spcBef>
                <a:spcPts val="0"/>
              </a:spcBef>
              <a:buClr>
                <a:schemeClr val="accent1"/>
              </a:buClr>
            </a:pPr>
            <a:r>
              <a:rPr lang="es-ES" sz="1900" dirty="0"/>
              <a:t>Artículos, opiniones, informes de debates actuales, citas, dibujos, fotos, etc.</a:t>
            </a:r>
          </a:p>
          <a:p>
            <a:pPr lvl="1" algn="just">
              <a:lnSpc>
                <a:spcPct val="100000"/>
              </a:lnSpc>
              <a:spcBef>
                <a:spcPts val="0"/>
              </a:spcBef>
              <a:buClr>
                <a:schemeClr val="accent1"/>
              </a:buClr>
            </a:pPr>
            <a:r>
              <a:rPr lang="es-ES" sz="1900" dirty="0"/>
              <a:t>Poesías, chistes, ensayos, pensamientos, descripciones de experiencias personales, arte, etc. de los miembros.</a:t>
            </a:r>
            <a:endParaRPr lang="en-US" sz="1900" dirty="0"/>
          </a:p>
          <a:p>
            <a:pPr algn="just">
              <a:lnSpc>
                <a:spcPct val="100000"/>
              </a:lnSpc>
              <a:spcBef>
                <a:spcPts val="0"/>
              </a:spcBef>
              <a:buClr>
                <a:schemeClr val="accent1"/>
              </a:buClr>
            </a:pPr>
            <a:r>
              <a:rPr lang="es-ES" sz="1900" dirty="0"/>
              <a:t>Las tareas de redactar el boletín pueden ser rotatorias entre los miembros y deben seguir algunas reglas editoriales sencillas, tales como: </a:t>
            </a:r>
            <a:endParaRPr lang="en-US" sz="1900" dirty="0"/>
          </a:p>
          <a:p>
            <a:pPr lvl="1" algn="just">
              <a:lnSpc>
                <a:spcPct val="100000"/>
              </a:lnSpc>
              <a:spcBef>
                <a:spcPts val="0"/>
              </a:spcBef>
              <a:buClr>
                <a:schemeClr val="accent1"/>
              </a:buClr>
            </a:pPr>
            <a:r>
              <a:rPr lang="es-ES" sz="1900" dirty="0"/>
              <a:t>Se animará a hacer debates abiertos sobre temas de política u otros asuntos relacionados con la organización. </a:t>
            </a:r>
          </a:p>
          <a:p>
            <a:pPr lvl="1" algn="just">
              <a:lnSpc>
                <a:spcPct val="100000"/>
              </a:lnSpc>
              <a:spcBef>
                <a:spcPts val="0"/>
              </a:spcBef>
              <a:buClr>
                <a:schemeClr val="accent1"/>
              </a:buClr>
            </a:pPr>
            <a:r>
              <a:rPr lang="es-ES" sz="1900" dirty="0"/>
              <a:t>Se evitarán declaraciones que podrían poner al grupo en riesgo de un proceso judicial</a:t>
            </a:r>
            <a:r>
              <a:rPr lang="en-US" sz="1900" dirty="0"/>
              <a:t>.</a:t>
            </a:r>
          </a:p>
          <a:p>
            <a:pPr lvl="1" algn="just">
              <a:lnSpc>
                <a:spcPct val="100000"/>
              </a:lnSpc>
              <a:spcBef>
                <a:spcPts val="0"/>
              </a:spcBef>
              <a:buClr>
                <a:schemeClr val="accent1"/>
              </a:buClr>
            </a:pPr>
            <a:r>
              <a:rPr lang="es-ES" sz="1900" dirty="0"/>
              <a:t>Las declaraciones que de alguna manera disminuyan los derechos y la dignidad de las personas con discapacidad serán rechazadas</a:t>
            </a:r>
            <a:r>
              <a:rPr lang="en-US" sz="1900" dirty="0"/>
              <a:t>.</a:t>
            </a:r>
          </a:p>
        </p:txBody>
      </p:sp>
      <p:sp>
        <p:nvSpPr>
          <p:cNvPr id="2" name="Title 1">
            <a:extLst>
              <a:ext uri="{FF2B5EF4-FFF2-40B4-BE49-F238E27FC236}">
                <a16:creationId xmlns:a16="http://schemas.microsoft.com/office/drawing/2014/main" id="{B21F7663-635E-45F7-A5A7-C52E05D3F336}"/>
              </a:ext>
            </a:extLst>
          </p:cNvPr>
          <p:cNvSpPr>
            <a:spLocks noGrp="1"/>
          </p:cNvSpPr>
          <p:nvPr>
            <p:ph type="title"/>
          </p:nvPr>
        </p:nvSpPr>
        <p:spPr>
          <a:xfrm>
            <a:off x="388630" y="514613"/>
            <a:ext cx="10812770" cy="482913"/>
          </a:xfrm>
        </p:spPr>
        <p:txBody>
          <a:bodyPr/>
          <a:lstStyle/>
          <a:p>
            <a:r>
              <a:rPr lang="en-US" dirty="0"/>
              <a:t>4. </a:t>
            </a:r>
            <a:r>
              <a:rPr lang="es-ES" dirty="0"/>
              <a:t>Funcionamiento cotidiano de la organización - 19</a:t>
            </a:r>
            <a:endParaRPr lang="x-none" dirty="0"/>
          </a:p>
        </p:txBody>
      </p:sp>
    </p:spTree>
    <p:extLst>
      <p:ext uri="{BB962C8B-B14F-4D97-AF65-F5344CB8AC3E}">
        <p14:creationId xmlns:p14="http://schemas.microsoft.com/office/powerpoint/2010/main" val="38578378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BFF9346-FA84-624F-9195-1F4AD07DF3BB}"/>
              </a:ext>
            </a:extLst>
          </p:cNvPr>
          <p:cNvSpPr>
            <a:spLocks noGrp="1"/>
          </p:cNvSpPr>
          <p:nvPr>
            <p:ph type="body" sz="quarter" idx="13"/>
          </p:nvPr>
        </p:nvSpPr>
        <p:spPr/>
        <p:txBody>
          <a:bodyPr/>
          <a:lstStyle/>
          <a:p>
            <a:r>
              <a:rPr lang="es-ES" dirty="0"/>
              <a:t>Promover la organización </a:t>
            </a:r>
            <a:endParaRPr lang="en-US" dirty="0"/>
          </a:p>
        </p:txBody>
      </p:sp>
      <p:sp>
        <p:nvSpPr>
          <p:cNvPr id="3" name="Content Placeholder 2">
            <a:extLst>
              <a:ext uri="{FF2B5EF4-FFF2-40B4-BE49-F238E27FC236}">
                <a16:creationId xmlns:a16="http://schemas.microsoft.com/office/drawing/2014/main" id="{0FCAAFA9-8B51-442E-BE6A-61F606900EBD}"/>
              </a:ext>
            </a:extLst>
          </p:cNvPr>
          <p:cNvSpPr>
            <a:spLocks noGrp="1"/>
          </p:cNvSpPr>
          <p:nvPr>
            <p:ph sz="quarter" idx="14"/>
          </p:nvPr>
        </p:nvSpPr>
        <p:spPr/>
        <p:txBody>
          <a:bodyPr>
            <a:normAutofit/>
          </a:bodyPr>
          <a:lstStyle/>
          <a:p>
            <a:pPr marL="0" indent="0" algn="just">
              <a:buClr>
                <a:schemeClr val="accent1"/>
              </a:buClr>
              <a:buNone/>
            </a:pPr>
            <a:r>
              <a:rPr lang="es-ES" u="sng" dirty="0"/>
              <a:t>Páginas web, blogs y plataformas de redes sociales</a:t>
            </a:r>
            <a:r>
              <a:rPr lang="en-US" u="sng" dirty="0"/>
              <a:t> (1)</a:t>
            </a:r>
          </a:p>
          <a:p>
            <a:pPr algn="just">
              <a:buClr>
                <a:schemeClr val="accent1"/>
              </a:buClr>
            </a:pPr>
            <a:r>
              <a:rPr lang="es-ES" dirty="0"/>
              <a:t>Las páginas web, los blogs y las plataformas de redes sociales pueden ser formas efectivas de comunicarse con los miembros y las partes interesadas, y promover la organización.</a:t>
            </a:r>
          </a:p>
          <a:p>
            <a:pPr algn="just">
              <a:buClr>
                <a:schemeClr val="accent1"/>
              </a:buClr>
            </a:pPr>
            <a:r>
              <a:rPr lang="es-ES" dirty="0"/>
              <a:t>El contenido puede incluir la visión, los objetivos y las actividades de la organización.</a:t>
            </a:r>
            <a:endParaRPr lang="en-US" dirty="0"/>
          </a:p>
          <a:p>
            <a:pPr algn="just">
              <a:buClr>
                <a:schemeClr val="accent1"/>
              </a:buClr>
            </a:pPr>
            <a:r>
              <a:rPr lang="es-ES" dirty="0"/>
              <a:t>Mantener las páginas web con información actualizada y bien organizada puede ser un medio para educar al público y a los responsables</a:t>
            </a:r>
            <a:r>
              <a:rPr lang="en-US" dirty="0"/>
              <a:t>. </a:t>
            </a:r>
          </a:p>
          <a:p>
            <a:pPr algn="just">
              <a:buClr>
                <a:schemeClr val="accent1"/>
              </a:buClr>
            </a:pPr>
            <a:r>
              <a:rPr lang="es-ES" dirty="0"/>
              <a:t>Las páginas web se pueden utilizar para realizar votaciones en línea sobre actitudes públicas</a:t>
            </a:r>
            <a:r>
              <a:rPr lang="en-US" dirty="0"/>
              <a:t>. </a:t>
            </a:r>
          </a:p>
          <a:p>
            <a:pPr algn="just">
              <a:buClr>
                <a:schemeClr val="accent1"/>
              </a:buClr>
            </a:pPr>
            <a:r>
              <a:rPr lang="es-ES" dirty="0"/>
              <a:t>Ésta información puede terminar siendo la base de actividades futuras</a:t>
            </a:r>
            <a:r>
              <a:rPr lang="en-US" dirty="0"/>
              <a:t>.</a:t>
            </a:r>
          </a:p>
        </p:txBody>
      </p:sp>
      <p:sp>
        <p:nvSpPr>
          <p:cNvPr id="2" name="Title 1">
            <a:extLst>
              <a:ext uri="{FF2B5EF4-FFF2-40B4-BE49-F238E27FC236}">
                <a16:creationId xmlns:a16="http://schemas.microsoft.com/office/drawing/2014/main" id="{A119A5FF-F5B4-4760-ADF8-36E7DDA0FA52}"/>
              </a:ext>
            </a:extLst>
          </p:cNvPr>
          <p:cNvSpPr>
            <a:spLocks noGrp="1"/>
          </p:cNvSpPr>
          <p:nvPr>
            <p:ph type="title"/>
          </p:nvPr>
        </p:nvSpPr>
        <p:spPr>
          <a:xfrm>
            <a:off x="388629" y="514614"/>
            <a:ext cx="10417915" cy="379004"/>
          </a:xfrm>
        </p:spPr>
        <p:txBody>
          <a:bodyPr/>
          <a:lstStyle/>
          <a:p>
            <a:r>
              <a:rPr lang="en-US" dirty="0"/>
              <a:t>4. </a:t>
            </a:r>
            <a:r>
              <a:rPr lang="es-ES" dirty="0"/>
              <a:t>Funcionamiento cotidiano de la organización - 20 </a:t>
            </a:r>
            <a:endParaRPr lang="x-none" dirty="0"/>
          </a:p>
        </p:txBody>
      </p:sp>
    </p:spTree>
    <p:extLst>
      <p:ext uri="{BB962C8B-B14F-4D97-AF65-F5344CB8AC3E}">
        <p14:creationId xmlns:p14="http://schemas.microsoft.com/office/powerpoint/2010/main" val="19216295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1D4BBA0-E074-484F-B436-45AA83C7FA56}"/>
              </a:ext>
            </a:extLst>
          </p:cNvPr>
          <p:cNvSpPr>
            <a:spLocks noGrp="1"/>
          </p:cNvSpPr>
          <p:nvPr>
            <p:ph type="body" sz="quarter" idx="13"/>
          </p:nvPr>
        </p:nvSpPr>
        <p:spPr/>
        <p:txBody>
          <a:bodyPr/>
          <a:lstStyle/>
          <a:p>
            <a:r>
              <a:rPr lang="es-ES" dirty="0"/>
              <a:t>Promover la organización </a:t>
            </a:r>
            <a:endParaRPr lang="en-US" dirty="0"/>
          </a:p>
        </p:txBody>
      </p:sp>
      <p:sp>
        <p:nvSpPr>
          <p:cNvPr id="3" name="Content Placeholder 2">
            <a:extLst>
              <a:ext uri="{FF2B5EF4-FFF2-40B4-BE49-F238E27FC236}">
                <a16:creationId xmlns:a16="http://schemas.microsoft.com/office/drawing/2014/main" id="{B521E763-F2C3-4B15-9112-7EC6E2D9464E}"/>
              </a:ext>
            </a:extLst>
          </p:cNvPr>
          <p:cNvSpPr>
            <a:spLocks noGrp="1"/>
          </p:cNvSpPr>
          <p:nvPr>
            <p:ph sz="quarter" idx="14"/>
          </p:nvPr>
        </p:nvSpPr>
        <p:spPr/>
        <p:txBody>
          <a:bodyPr>
            <a:normAutofit/>
          </a:bodyPr>
          <a:lstStyle/>
          <a:p>
            <a:pPr marL="0" indent="0" algn="just">
              <a:buClr>
                <a:schemeClr val="accent1"/>
              </a:buClr>
              <a:buNone/>
            </a:pPr>
            <a:r>
              <a:rPr lang="es-ES" u="sng" dirty="0"/>
              <a:t>Páginas web, blogs y plataformas de redes sociales </a:t>
            </a:r>
            <a:r>
              <a:rPr lang="en-US" u="sng" dirty="0"/>
              <a:t>(2)</a:t>
            </a:r>
          </a:p>
          <a:p>
            <a:pPr algn="just">
              <a:buClr>
                <a:schemeClr val="accent1"/>
              </a:buClr>
            </a:pPr>
            <a:r>
              <a:rPr lang="es-ES" dirty="0"/>
              <a:t>El uso de plataformas de redes sociales tiene diversos beneficios, como el bajo coste </a:t>
            </a:r>
            <a:r>
              <a:rPr lang="en-US" dirty="0"/>
              <a:t>y </a:t>
            </a:r>
            <a:r>
              <a:rPr lang="es-ES" dirty="0"/>
              <a:t>la capacidad de enviar mensajes instantáneos</a:t>
            </a:r>
            <a:r>
              <a:rPr lang="en-US" dirty="0"/>
              <a:t>. </a:t>
            </a:r>
          </a:p>
          <a:p>
            <a:pPr algn="just">
              <a:buClr>
                <a:schemeClr val="accent1"/>
              </a:buClr>
            </a:pPr>
            <a:r>
              <a:rPr lang="es-ES" dirty="0"/>
              <a:t>La investigación de las características demográficas de los usuarios de las plataformas puede ayudar a identificar el mejor ajuste entre las finalidades de la organización y la plataforma de redes sociales</a:t>
            </a:r>
            <a:r>
              <a:rPr lang="en-US" dirty="0"/>
              <a:t>. </a:t>
            </a:r>
          </a:p>
          <a:p>
            <a:pPr algn="just">
              <a:buClr>
                <a:schemeClr val="accent1"/>
              </a:buClr>
            </a:pPr>
            <a:r>
              <a:rPr lang="es-ES" dirty="0"/>
              <a:t>Algunas estrategias que hay que tener en cuenta</a:t>
            </a:r>
            <a:r>
              <a:rPr lang="en-US" dirty="0"/>
              <a:t>:</a:t>
            </a:r>
          </a:p>
          <a:p>
            <a:pPr lvl="1" algn="just">
              <a:buClr>
                <a:schemeClr val="accent1"/>
              </a:buClr>
            </a:pPr>
            <a:r>
              <a:rPr lang="es-ES" dirty="0"/>
              <a:t>Seleccionar plataformas específicas que, además de ser las más efectivas, también se puedan gestionar en cuanto a tiempo y esfuerzo</a:t>
            </a:r>
            <a:r>
              <a:rPr lang="en-US" dirty="0"/>
              <a:t>. </a:t>
            </a:r>
          </a:p>
          <a:p>
            <a:pPr lvl="1" algn="just">
              <a:buClr>
                <a:schemeClr val="accent1"/>
              </a:buClr>
            </a:pPr>
            <a:r>
              <a:rPr lang="es-ES" dirty="0"/>
              <a:t>Publicar solo contenido relevante y asegurarse de que procede de fuentes creíbles y fiables</a:t>
            </a:r>
            <a:r>
              <a:rPr lang="en-US" dirty="0"/>
              <a:t>. </a:t>
            </a:r>
          </a:p>
          <a:p>
            <a:pPr lvl="1" algn="just">
              <a:buClr>
                <a:schemeClr val="accent1"/>
              </a:buClr>
            </a:pPr>
            <a:r>
              <a:rPr lang="es-ES" dirty="0"/>
              <a:t>Publicar periódicamente</a:t>
            </a:r>
            <a:r>
              <a:rPr lang="en-US" dirty="0"/>
              <a:t>. </a:t>
            </a:r>
          </a:p>
          <a:p>
            <a:pPr lvl="1" algn="just">
              <a:buClr>
                <a:schemeClr val="accent1"/>
              </a:buClr>
            </a:pPr>
            <a:r>
              <a:rPr lang="es-ES" dirty="0"/>
              <a:t>Fijar objetivos claros sobre cómo se utilizará la plataforma social</a:t>
            </a:r>
            <a:r>
              <a:rPr lang="en-US" dirty="0"/>
              <a:t>.</a:t>
            </a:r>
          </a:p>
        </p:txBody>
      </p:sp>
      <p:sp>
        <p:nvSpPr>
          <p:cNvPr id="2" name="Title 1">
            <a:extLst>
              <a:ext uri="{FF2B5EF4-FFF2-40B4-BE49-F238E27FC236}">
                <a16:creationId xmlns:a16="http://schemas.microsoft.com/office/drawing/2014/main" id="{4AD84788-7FD6-48E5-9269-3E65F22FCD8E}"/>
              </a:ext>
            </a:extLst>
          </p:cNvPr>
          <p:cNvSpPr>
            <a:spLocks noGrp="1"/>
          </p:cNvSpPr>
          <p:nvPr>
            <p:ph type="title"/>
          </p:nvPr>
        </p:nvSpPr>
        <p:spPr>
          <a:xfrm>
            <a:off x="388629" y="514614"/>
            <a:ext cx="10688079" cy="399786"/>
          </a:xfrm>
        </p:spPr>
        <p:txBody>
          <a:bodyPr/>
          <a:lstStyle/>
          <a:p>
            <a:r>
              <a:rPr lang="en-US" dirty="0"/>
              <a:t>4. </a:t>
            </a:r>
            <a:r>
              <a:rPr lang="es-ES" dirty="0"/>
              <a:t>Funcionamiento cotidiano de la organización - 21</a:t>
            </a:r>
            <a:endParaRPr lang="x-none" dirty="0"/>
          </a:p>
        </p:txBody>
      </p:sp>
    </p:spTree>
    <p:extLst>
      <p:ext uri="{BB962C8B-B14F-4D97-AF65-F5344CB8AC3E}">
        <p14:creationId xmlns:p14="http://schemas.microsoft.com/office/powerpoint/2010/main" val="29926102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07195" y="1511188"/>
            <a:ext cx="11174412" cy="1015444"/>
          </a:xfrm>
          <a:solidFill>
            <a:srgbClr val="D2EFFC"/>
          </a:solidFill>
        </p:spPr>
        <p:txBody>
          <a:bodyPr/>
          <a:lstStyle/>
          <a:p>
            <a:pPr marL="0" indent="0">
              <a:buNone/>
            </a:pPr>
            <a:r>
              <a:rPr lang="en-US" dirty="0" err="1"/>
              <a:t>Ver</a:t>
            </a:r>
            <a:r>
              <a:rPr lang="en-US" dirty="0"/>
              <a:t> </a:t>
            </a:r>
            <a:r>
              <a:rPr lang="en-US" dirty="0" err="1"/>
              <a:t>folleto</a:t>
            </a:r>
            <a:r>
              <a:rPr lang="en-US" dirty="0"/>
              <a:t> 13:</a:t>
            </a:r>
          </a:p>
          <a:p>
            <a:r>
              <a:rPr lang="es-ES" dirty="0"/>
              <a:t>La </a:t>
            </a:r>
            <a:r>
              <a:rPr lang="es-ES" dirty="0" err="1"/>
              <a:t>Autistic</a:t>
            </a:r>
            <a:r>
              <a:rPr lang="es-ES" dirty="0"/>
              <a:t> </a:t>
            </a:r>
            <a:r>
              <a:rPr lang="es-ES" dirty="0" err="1"/>
              <a:t>Self</a:t>
            </a:r>
            <a:r>
              <a:rPr lang="es-ES" dirty="0"/>
              <a:t> </a:t>
            </a:r>
            <a:r>
              <a:rPr lang="es-ES" dirty="0" err="1"/>
              <a:t>Advocacy</a:t>
            </a:r>
            <a:r>
              <a:rPr lang="es-ES" dirty="0"/>
              <a:t> Network utiliza la defensa electrónica para promover su misión</a:t>
            </a:r>
            <a:endParaRPr lang="x-none" dirty="0"/>
          </a:p>
        </p:txBody>
      </p:sp>
      <p:sp>
        <p:nvSpPr>
          <p:cNvPr id="2" name="Title 1">
            <a:extLst>
              <a:ext uri="{FF2B5EF4-FFF2-40B4-BE49-F238E27FC236}">
                <a16:creationId xmlns:a16="http://schemas.microsoft.com/office/drawing/2014/main" id="{AB00FF9D-C413-4315-87D4-47FA3F39E1DC}"/>
              </a:ext>
            </a:extLst>
          </p:cNvPr>
          <p:cNvSpPr>
            <a:spLocks noGrp="1"/>
          </p:cNvSpPr>
          <p:nvPr>
            <p:ph type="title"/>
          </p:nvPr>
        </p:nvSpPr>
        <p:spPr>
          <a:xfrm>
            <a:off x="388629" y="514614"/>
            <a:ext cx="10937461" cy="441350"/>
          </a:xfrm>
        </p:spPr>
        <p:txBody>
          <a:bodyPr/>
          <a:lstStyle/>
          <a:p>
            <a:r>
              <a:rPr lang="en-US" dirty="0"/>
              <a:t>4. </a:t>
            </a:r>
            <a:r>
              <a:rPr lang="es-ES" dirty="0"/>
              <a:t>Funcionamiento cotidiano de la organización - 22</a:t>
            </a:r>
            <a:endParaRPr lang="x-none" dirty="0"/>
          </a:p>
        </p:txBody>
      </p:sp>
    </p:spTree>
    <p:extLst>
      <p:ext uri="{BB962C8B-B14F-4D97-AF65-F5344CB8AC3E}">
        <p14:creationId xmlns:p14="http://schemas.microsoft.com/office/powerpoint/2010/main" val="25438099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088ED8-0280-47E0-9EB8-BDF8340780E5}"/>
              </a:ext>
            </a:extLst>
          </p:cNvPr>
          <p:cNvSpPr>
            <a:spLocks noGrp="1"/>
          </p:cNvSpPr>
          <p:nvPr>
            <p:ph sz="quarter" idx="14"/>
          </p:nvPr>
        </p:nvSpPr>
        <p:spPr/>
        <p:txBody>
          <a:bodyPr/>
          <a:lstStyle/>
          <a:p>
            <a:pPr algn="just">
              <a:buClr>
                <a:schemeClr val="accent1"/>
              </a:buClr>
            </a:pPr>
            <a:r>
              <a:rPr lang="es-ES" dirty="0"/>
              <a:t>El control hace referencia al seguimiento rutinario de elementos clave de actividades de la organización, mientras que la evaluación hace referencia a un proceso para evaluar sistemáticamente el valor y la efectividad de una actividad.</a:t>
            </a:r>
            <a:endParaRPr lang="en-GB" dirty="0"/>
          </a:p>
          <a:p>
            <a:pPr algn="just">
              <a:buClr>
                <a:schemeClr val="accent1"/>
              </a:buClr>
            </a:pPr>
            <a:r>
              <a:rPr lang="es-ES" dirty="0"/>
              <a:t>La evaluación es básica para entender si la organización tiene el impacto previsto</a:t>
            </a:r>
            <a:r>
              <a:rPr lang="en-GB" dirty="0"/>
              <a:t>. </a:t>
            </a:r>
          </a:p>
          <a:p>
            <a:pPr algn="just">
              <a:buClr>
                <a:schemeClr val="accent1"/>
              </a:buClr>
            </a:pPr>
            <a:r>
              <a:rPr lang="es-ES" dirty="0"/>
              <a:t>El control y la evaluación también ayudarán a identificar factores que facilitan los fines y los objetivos de la organización, o que actúan como obstáculos para alcanzarlos. </a:t>
            </a:r>
          </a:p>
          <a:p>
            <a:pPr algn="just">
              <a:buClr>
                <a:schemeClr val="accent1"/>
              </a:buClr>
            </a:pPr>
            <a:r>
              <a:rPr lang="es-ES" dirty="0"/>
              <a:t>A continuación, se presentan diferentes aspectos de una organización que hay que controlar y evaluar</a:t>
            </a:r>
            <a:r>
              <a:rPr lang="en-GB" dirty="0"/>
              <a:t>. </a:t>
            </a:r>
            <a:endParaRPr lang="x-none" dirty="0"/>
          </a:p>
          <a:p>
            <a:pPr algn="just">
              <a:buClr>
                <a:schemeClr val="accent1"/>
              </a:buClr>
            </a:pPr>
            <a:endParaRPr lang="x-none" dirty="0"/>
          </a:p>
        </p:txBody>
      </p:sp>
      <p:sp>
        <p:nvSpPr>
          <p:cNvPr id="2" name="Title 1">
            <a:extLst>
              <a:ext uri="{FF2B5EF4-FFF2-40B4-BE49-F238E27FC236}">
                <a16:creationId xmlns:a16="http://schemas.microsoft.com/office/drawing/2014/main" id="{177AA1F9-9659-4EA4-8C09-87E702139786}"/>
              </a:ext>
            </a:extLst>
          </p:cNvPr>
          <p:cNvSpPr>
            <a:spLocks noGrp="1"/>
          </p:cNvSpPr>
          <p:nvPr>
            <p:ph type="title"/>
          </p:nvPr>
        </p:nvSpPr>
        <p:spPr>
          <a:xfrm>
            <a:off x="388629" y="514614"/>
            <a:ext cx="11373879" cy="441350"/>
          </a:xfrm>
        </p:spPr>
        <p:txBody>
          <a:bodyPr/>
          <a:lstStyle/>
          <a:p>
            <a:pPr lvl="0"/>
            <a:r>
              <a:rPr lang="en-GB" sz="2800" dirty="0"/>
              <a:t>5. </a:t>
            </a:r>
            <a:r>
              <a:rPr lang="es-ES" sz="2800" dirty="0"/>
              <a:t>Monitorización, evaluación y presentación de informes - 1</a:t>
            </a:r>
            <a:endParaRPr lang="x-none" sz="2800" dirty="0"/>
          </a:p>
        </p:txBody>
      </p:sp>
    </p:spTree>
    <p:extLst>
      <p:ext uri="{BB962C8B-B14F-4D97-AF65-F5344CB8AC3E}">
        <p14:creationId xmlns:p14="http://schemas.microsoft.com/office/powerpoint/2010/main" val="15713001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7AE780-EA62-4394-A332-9037AF70A5FE}"/>
              </a:ext>
            </a:extLst>
          </p:cNvPr>
          <p:cNvSpPr>
            <a:spLocks noGrp="1"/>
          </p:cNvSpPr>
          <p:nvPr>
            <p:ph sz="quarter" idx="14"/>
          </p:nvPr>
        </p:nvSpPr>
        <p:spPr/>
        <p:txBody>
          <a:bodyPr/>
          <a:lstStyle/>
          <a:p>
            <a:pPr algn="just">
              <a:lnSpc>
                <a:spcPct val="150000"/>
              </a:lnSpc>
              <a:buClr>
                <a:schemeClr val="accent1"/>
              </a:buClr>
            </a:pPr>
            <a:r>
              <a:rPr lang="es-ES" dirty="0"/>
              <a:t>Resulta útil entender el funcionamiento general de la organización y controlar, por ejemplo, si: </a:t>
            </a:r>
            <a:r>
              <a:rPr lang="en-US" dirty="0"/>
              <a:t> </a:t>
            </a:r>
          </a:p>
          <a:p>
            <a:pPr lvl="1" algn="just">
              <a:lnSpc>
                <a:spcPct val="150000"/>
              </a:lnSpc>
              <a:buClr>
                <a:schemeClr val="accent1"/>
              </a:buClr>
            </a:pPr>
            <a:r>
              <a:rPr lang="es-ES" sz="2200" dirty="0"/>
              <a:t>Se han llevado a cabo las actividades planificadas. </a:t>
            </a:r>
          </a:p>
          <a:p>
            <a:pPr lvl="1" algn="just">
              <a:lnSpc>
                <a:spcPct val="150000"/>
              </a:lnSpc>
              <a:buClr>
                <a:schemeClr val="accent1"/>
              </a:buClr>
            </a:pPr>
            <a:r>
              <a:rPr lang="es-ES" sz="2200" dirty="0"/>
              <a:t>Se han cumplido los plazos previstos inicialmente. </a:t>
            </a:r>
          </a:p>
          <a:p>
            <a:pPr lvl="1" algn="just">
              <a:lnSpc>
                <a:spcPct val="150000"/>
              </a:lnSpc>
              <a:buClr>
                <a:schemeClr val="accent1"/>
              </a:buClr>
            </a:pPr>
            <a:r>
              <a:rPr lang="es-ES" sz="2200" dirty="0"/>
              <a:t>Se dispusieron y fueron suficientes los recursos humanos y financieros utilizados para satisfacer las necesidades de la organización.</a:t>
            </a:r>
            <a:endParaRPr lang="en-US" sz="2200" dirty="0"/>
          </a:p>
        </p:txBody>
      </p:sp>
      <p:sp>
        <p:nvSpPr>
          <p:cNvPr id="2" name="Title 1">
            <a:extLst>
              <a:ext uri="{FF2B5EF4-FFF2-40B4-BE49-F238E27FC236}">
                <a16:creationId xmlns:a16="http://schemas.microsoft.com/office/drawing/2014/main" id="{85B12950-246E-41C6-ADB3-A0D0C0B1C070}"/>
              </a:ext>
            </a:extLst>
          </p:cNvPr>
          <p:cNvSpPr>
            <a:spLocks noGrp="1"/>
          </p:cNvSpPr>
          <p:nvPr>
            <p:ph type="title"/>
          </p:nvPr>
        </p:nvSpPr>
        <p:spPr>
          <a:xfrm>
            <a:off x="388629" y="514614"/>
            <a:ext cx="11415443" cy="379004"/>
          </a:xfrm>
        </p:spPr>
        <p:txBody>
          <a:bodyPr/>
          <a:lstStyle/>
          <a:p>
            <a:r>
              <a:rPr lang="en-GB" sz="2800" dirty="0"/>
              <a:t>5. </a:t>
            </a:r>
            <a:r>
              <a:rPr lang="es-ES" sz="2800" dirty="0"/>
              <a:t>Monitorización, evaluación y presentación de informes - 2</a:t>
            </a:r>
            <a:endParaRPr lang="x-none" sz="2800" dirty="0"/>
          </a:p>
        </p:txBody>
      </p:sp>
      <p:sp>
        <p:nvSpPr>
          <p:cNvPr id="5" name="Text Placeholder 5">
            <a:extLst>
              <a:ext uri="{FF2B5EF4-FFF2-40B4-BE49-F238E27FC236}">
                <a16:creationId xmlns:a16="http://schemas.microsoft.com/office/drawing/2014/main" id="{E74DF2CD-7791-2A43-82FF-23D178C9B28E}"/>
              </a:ext>
            </a:extLst>
          </p:cNvPr>
          <p:cNvSpPr>
            <a:spLocks noGrp="1"/>
          </p:cNvSpPr>
          <p:nvPr>
            <p:ph type="body" sz="quarter" idx="13"/>
          </p:nvPr>
        </p:nvSpPr>
        <p:spPr>
          <a:xfrm>
            <a:off x="507207" y="946614"/>
            <a:ext cx="11174400" cy="360000"/>
          </a:xfrm>
        </p:spPr>
        <p:txBody>
          <a:bodyPr/>
          <a:lstStyle/>
          <a:p>
            <a:r>
              <a:rPr lang="es-ES" dirty="0"/>
              <a:t>Funcionamiento general de la organización, programas y actividades</a:t>
            </a:r>
            <a:endParaRPr lang="en-US" dirty="0"/>
          </a:p>
        </p:txBody>
      </p:sp>
    </p:spTree>
    <p:extLst>
      <p:ext uri="{BB962C8B-B14F-4D97-AF65-F5344CB8AC3E}">
        <p14:creationId xmlns:p14="http://schemas.microsoft.com/office/powerpoint/2010/main" val="37677784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74DF2CD-7791-2A43-82FF-23D178C9B28E}"/>
              </a:ext>
            </a:extLst>
          </p:cNvPr>
          <p:cNvSpPr>
            <a:spLocks noGrp="1"/>
          </p:cNvSpPr>
          <p:nvPr>
            <p:ph type="body" sz="quarter" idx="13"/>
          </p:nvPr>
        </p:nvSpPr>
        <p:spPr/>
        <p:txBody>
          <a:bodyPr/>
          <a:lstStyle/>
          <a:p>
            <a:r>
              <a:rPr lang="es-ES" dirty="0"/>
              <a:t>Participación</a:t>
            </a:r>
            <a:endParaRPr lang="en-US" dirty="0"/>
          </a:p>
        </p:txBody>
      </p:sp>
      <p:sp>
        <p:nvSpPr>
          <p:cNvPr id="3" name="Content Placeholder 2">
            <a:extLst>
              <a:ext uri="{FF2B5EF4-FFF2-40B4-BE49-F238E27FC236}">
                <a16:creationId xmlns:a16="http://schemas.microsoft.com/office/drawing/2014/main" id="{B179AAD6-DE79-4D0B-8D97-69D3C68F37D3}"/>
              </a:ext>
            </a:extLst>
          </p:cNvPr>
          <p:cNvSpPr>
            <a:spLocks noGrp="1"/>
          </p:cNvSpPr>
          <p:nvPr>
            <p:ph sz="quarter" idx="14"/>
          </p:nvPr>
        </p:nvSpPr>
        <p:spPr/>
        <p:txBody>
          <a:bodyPr>
            <a:noAutofit/>
          </a:bodyPr>
          <a:lstStyle/>
          <a:p>
            <a:pPr algn="just">
              <a:lnSpc>
                <a:spcPct val="100000"/>
              </a:lnSpc>
              <a:buClr>
                <a:schemeClr val="accent1"/>
              </a:buClr>
            </a:pPr>
            <a:r>
              <a:rPr lang="es-ES" dirty="0"/>
              <a:t>La organización puede rastrear y registrar estadísticas sencillas para controlar el nivel de participación. Algunos ejemplos son: </a:t>
            </a:r>
            <a:endParaRPr lang="en-US" dirty="0"/>
          </a:p>
          <a:p>
            <a:pPr lvl="1" algn="just">
              <a:lnSpc>
                <a:spcPct val="100000"/>
              </a:lnSpc>
              <a:buClr>
                <a:schemeClr val="accent1"/>
              </a:buClr>
            </a:pPr>
            <a:r>
              <a:rPr lang="es-ES" sz="2200" dirty="0"/>
              <a:t>Número de asistentes </a:t>
            </a:r>
          </a:p>
          <a:p>
            <a:pPr lvl="1" algn="just">
              <a:lnSpc>
                <a:spcPct val="100000"/>
              </a:lnSpc>
              <a:buClr>
                <a:schemeClr val="accent1"/>
              </a:buClr>
            </a:pPr>
            <a:r>
              <a:rPr lang="es-ES" sz="2200" dirty="0"/>
              <a:t>Tipo de participantes</a:t>
            </a:r>
            <a:r>
              <a:rPr lang="en-US" sz="2200" dirty="0"/>
              <a:t>;</a:t>
            </a:r>
          </a:p>
          <a:p>
            <a:pPr lvl="1" algn="just">
              <a:lnSpc>
                <a:spcPct val="100000"/>
              </a:lnSpc>
              <a:buClr>
                <a:schemeClr val="accent1"/>
              </a:buClr>
            </a:pPr>
            <a:r>
              <a:rPr lang="es-ES" sz="2200" dirty="0"/>
              <a:t>Frecuencia de participación </a:t>
            </a:r>
          </a:p>
          <a:p>
            <a:pPr lvl="1" algn="just">
              <a:lnSpc>
                <a:spcPct val="100000"/>
              </a:lnSpc>
              <a:buClr>
                <a:schemeClr val="accent1"/>
              </a:buClr>
            </a:pPr>
            <a:r>
              <a:rPr lang="es-ES" sz="2200" dirty="0"/>
              <a:t>Cuánto tiempo participa una persona</a:t>
            </a:r>
            <a:r>
              <a:rPr lang="en-US" sz="2200" dirty="0"/>
              <a:t>;</a:t>
            </a:r>
          </a:p>
          <a:p>
            <a:pPr lvl="1" algn="just">
              <a:lnSpc>
                <a:spcPct val="100000"/>
              </a:lnSpc>
              <a:buClr>
                <a:schemeClr val="accent1"/>
              </a:buClr>
            </a:pPr>
            <a:r>
              <a:rPr lang="es-ES" sz="2200" dirty="0"/>
              <a:t>Satisfacción con los miembros y la asistencia</a:t>
            </a:r>
          </a:p>
          <a:p>
            <a:pPr algn="just">
              <a:lnSpc>
                <a:spcPct val="100000"/>
              </a:lnSpc>
              <a:buClr>
                <a:schemeClr val="accent1"/>
              </a:buClr>
            </a:pPr>
            <a:r>
              <a:rPr lang="es-ES" dirty="0"/>
              <a:t>Controlar la participación proporcionará un conocimiento de las actividades más populares y si los grupos objetivo participan según lo que se previó.</a:t>
            </a:r>
            <a:endParaRPr lang="x-none" dirty="0"/>
          </a:p>
        </p:txBody>
      </p:sp>
      <p:sp>
        <p:nvSpPr>
          <p:cNvPr id="2" name="Title 1">
            <a:extLst>
              <a:ext uri="{FF2B5EF4-FFF2-40B4-BE49-F238E27FC236}">
                <a16:creationId xmlns:a16="http://schemas.microsoft.com/office/drawing/2014/main" id="{02D6344B-6701-4944-8B3E-3AD0DB24C040}"/>
              </a:ext>
            </a:extLst>
          </p:cNvPr>
          <p:cNvSpPr>
            <a:spLocks noGrp="1"/>
          </p:cNvSpPr>
          <p:nvPr>
            <p:ph type="title"/>
          </p:nvPr>
        </p:nvSpPr>
        <p:spPr>
          <a:xfrm>
            <a:off x="388630" y="514614"/>
            <a:ext cx="11519352" cy="399786"/>
          </a:xfrm>
        </p:spPr>
        <p:txBody>
          <a:bodyPr/>
          <a:lstStyle/>
          <a:p>
            <a:r>
              <a:rPr lang="en-GB" sz="2800" dirty="0"/>
              <a:t>5. </a:t>
            </a:r>
            <a:r>
              <a:rPr lang="es-ES" sz="2800" dirty="0"/>
              <a:t>Monitorización, evaluación y presentación de informes - 3</a:t>
            </a:r>
            <a:endParaRPr lang="x-none" sz="2800" dirty="0"/>
          </a:p>
        </p:txBody>
      </p:sp>
    </p:spTree>
    <p:extLst>
      <p:ext uri="{BB962C8B-B14F-4D97-AF65-F5344CB8AC3E}">
        <p14:creationId xmlns:p14="http://schemas.microsoft.com/office/powerpoint/2010/main" val="31037473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D1D9CF5-E0E7-CC49-A8E7-C76F1ADA368D}"/>
              </a:ext>
            </a:extLst>
          </p:cNvPr>
          <p:cNvSpPr>
            <a:spLocks noGrp="1"/>
          </p:cNvSpPr>
          <p:nvPr>
            <p:ph type="body" sz="quarter" idx="13"/>
          </p:nvPr>
        </p:nvSpPr>
        <p:spPr/>
        <p:txBody>
          <a:bodyPr/>
          <a:lstStyle/>
          <a:p>
            <a:r>
              <a:rPr lang="es-ES" dirty="0"/>
              <a:t>Impacto del trabajo de la organización</a:t>
            </a:r>
            <a:endParaRPr lang="en-US" dirty="0"/>
          </a:p>
        </p:txBody>
      </p:sp>
      <p:sp>
        <p:nvSpPr>
          <p:cNvPr id="3" name="Content Placeholder 2">
            <a:extLst>
              <a:ext uri="{FF2B5EF4-FFF2-40B4-BE49-F238E27FC236}">
                <a16:creationId xmlns:a16="http://schemas.microsoft.com/office/drawing/2014/main" id="{086AD3A5-3F90-4656-8041-8C9D1D7844E5}"/>
              </a:ext>
            </a:extLst>
          </p:cNvPr>
          <p:cNvSpPr>
            <a:spLocks noGrp="1"/>
          </p:cNvSpPr>
          <p:nvPr>
            <p:ph sz="quarter" idx="14"/>
          </p:nvPr>
        </p:nvSpPr>
        <p:spPr/>
        <p:txBody>
          <a:bodyPr>
            <a:normAutofit fontScale="92500" lnSpcReduction="10000"/>
          </a:bodyPr>
          <a:lstStyle/>
          <a:p>
            <a:pPr algn="just">
              <a:buClr>
                <a:schemeClr val="accent1"/>
              </a:buClr>
            </a:pPr>
            <a:r>
              <a:rPr lang="es-ES" dirty="0"/>
              <a:t>Es importante que quede claro lo que quiere alcanzar la organización y recopilar continuamente información y para rastrear la evolución</a:t>
            </a:r>
            <a:r>
              <a:rPr lang="en-US" dirty="0"/>
              <a:t>. </a:t>
            </a:r>
          </a:p>
          <a:p>
            <a:pPr algn="just">
              <a:buClr>
                <a:schemeClr val="accent1"/>
              </a:buClr>
            </a:pPr>
            <a:r>
              <a:rPr lang="es-ES" dirty="0"/>
              <a:t>Se pueden utilizar estudios de casos y ensayos fotográficos para recopilar datos cualitativos y documentar resultados.</a:t>
            </a:r>
            <a:endParaRPr lang="en-US" dirty="0"/>
          </a:p>
          <a:p>
            <a:pPr algn="just">
              <a:buClr>
                <a:schemeClr val="accent1"/>
              </a:buClr>
            </a:pPr>
            <a:r>
              <a:rPr lang="es-ES" dirty="0"/>
              <a:t>El método de evaluación seleccionado dependerá de los objetivos de las acciones y de la viabilidad de recopilar y analizar estos datos.</a:t>
            </a:r>
            <a:r>
              <a:rPr lang="en-US" dirty="0"/>
              <a:t> </a:t>
            </a:r>
          </a:p>
          <a:p>
            <a:pPr algn="just">
              <a:buClr>
                <a:schemeClr val="accent1"/>
              </a:buClr>
            </a:pPr>
            <a:r>
              <a:rPr lang="es-ES" dirty="0"/>
              <a:t>Se espera que las actividades de la organización produzcan cambios en los conocimientos, las actitudes y el comportamiento</a:t>
            </a:r>
            <a:r>
              <a:rPr lang="en-US" dirty="0"/>
              <a:t>. </a:t>
            </a:r>
          </a:p>
          <a:p>
            <a:pPr algn="just">
              <a:buClr>
                <a:schemeClr val="accent1"/>
              </a:buClr>
            </a:pPr>
            <a:r>
              <a:rPr lang="es-ES" dirty="0"/>
              <a:t>Hay que realizar una evaluación detallada de cada una de las actividades para garantizar que la organización obtiene el impacto deseado y previsto</a:t>
            </a:r>
            <a:r>
              <a:rPr lang="en-US" dirty="0"/>
              <a:t>. </a:t>
            </a:r>
          </a:p>
          <a:p>
            <a:pPr algn="just">
              <a:buClr>
                <a:schemeClr val="accent1"/>
              </a:buClr>
            </a:pPr>
            <a:r>
              <a:rPr lang="es-ES" dirty="0"/>
              <a:t>Identificar estrategias y mecanismos para integrar los resultados de la evaluación en el funcionamiento de la organización</a:t>
            </a:r>
            <a:r>
              <a:rPr lang="en-US" dirty="0"/>
              <a:t>. </a:t>
            </a:r>
          </a:p>
          <a:p>
            <a:pPr algn="just">
              <a:buClr>
                <a:schemeClr val="accent1"/>
              </a:buClr>
            </a:pPr>
            <a:r>
              <a:rPr lang="es-ES" dirty="0"/>
              <a:t>A veces, los donantes necesitarán una evaluación más formal de una organización y sus actividades</a:t>
            </a:r>
            <a:r>
              <a:rPr lang="en-US" dirty="0"/>
              <a:t>. </a:t>
            </a:r>
          </a:p>
          <a:p>
            <a:pPr algn="just">
              <a:buClr>
                <a:schemeClr val="accent1"/>
              </a:buClr>
            </a:pPr>
            <a:r>
              <a:rPr lang="es-ES" dirty="0"/>
              <a:t>Realizar estas evaluaciones de forma precisa y a tiempo será básico para el éxito global de la organización.</a:t>
            </a:r>
            <a:endParaRPr lang="en-US" dirty="0"/>
          </a:p>
        </p:txBody>
      </p:sp>
      <p:sp>
        <p:nvSpPr>
          <p:cNvPr id="2" name="Title 1">
            <a:extLst>
              <a:ext uri="{FF2B5EF4-FFF2-40B4-BE49-F238E27FC236}">
                <a16:creationId xmlns:a16="http://schemas.microsoft.com/office/drawing/2014/main" id="{FB1C43DE-C487-46F6-9834-3DAF496262B9}"/>
              </a:ext>
            </a:extLst>
          </p:cNvPr>
          <p:cNvSpPr>
            <a:spLocks noGrp="1"/>
          </p:cNvSpPr>
          <p:nvPr>
            <p:ph type="title"/>
          </p:nvPr>
        </p:nvSpPr>
        <p:spPr>
          <a:xfrm>
            <a:off x="388630" y="514613"/>
            <a:ext cx="11311534" cy="503695"/>
          </a:xfrm>
        </p:spPr>
        <p:txBody>
          <a:bodyPr/>
          <a:lstStyle/>
          <a:p>
            <a:r>
              <a:rPr lang="en-GB" sz="2800" dirty="0"/>
              <a:t>5. </a:t>
            </a:r>
            <a:r>
              <a:rPr lang="es-ES" sz="2800" dirty="0"/>
              <a:t>Monitorización, evaluación y presentación de informes - 4</a:t>
            </a:r>
            <a:endParaRPr lang="x-none" sz="2800" dirty="0"/>
          </a:p>
        </p:txBody>
      </p:sp>
    </p:spTree>
    <p:extLst>
      <p:ext uri="{BB962C8B-B14F-4D97-AF65-F5344CB8AC3E}">
        <p14:creationId xmlns:p14="http://schemas.microsoft.com/office/powerpoint/2010/main" val="36452244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2D04F49-F72C-064A-B818-1D9C154DC031}"/>
              </a:ext>
            </a:extLst>
          </p:cNvPr>
          <p:cNvSpPr>
            <a:spLocks noGrp="1"/>
          </p:cNvSpPr>
          <p:nvPr>
            <p:ph type="body" sz="quarter" idx="13"/>
          </p:nvPr>
        </p:nvSpPr>
        <p:spPr/>
        <p:txBody>
          <a:bodyPr/>
          <a:lstStyle/>
          <a:p>
            <a:r>
              <a:rPr lang="es-ES" dirty="0"/>
              <a:t>Presentación de informes</a:t>
            </a:r>
            <a:endParaRPr lang="en-US" dirty="0"/>
          </a:p>
        </p:txBody>
      </p:sp>
      <p:sp>
        <p:nvSpPr>
          <p:cNvPr id="3" name="Content Placeholder 2">
            <a:extLst>
              <a:ext uri="{FF2B5EF4-FFF2-40B4-BE49-F238E27FC236}">
                <a16:creationId xmlns:a16="http://schemas.microsoft.com/office/drawing/2014/main" id="{51F2669E-9EC5-45E2-919F-33739582BF4F}"/>
              </a:ext>
            </a:extLst>
          </p:cNvPr>
          <p:cNvSpPr>
            <a:spLocks noGrp="1"/>
          </p:cNvSpPr>
          <p:nvPr>
            <p:ph sz="quarter" idx="14"/>
          </p:nvPr>
        </p:nvSpPr>
        <p:spPr>
          <a:xfrm>
            <a:off x="507195" y="1413214"/>
            <a:ext cx="11174412" cy="4758986"/>
          </a:xfrm>
        </p:spPr>
        <p:txBody>
          <a:bodyPr>
            <a:normAutofit/>
          </a:bodyPr>
          <a:lstStyle/>
          <a:p>
            <a:pPr algn="just"/>
            <a:r>
              <a:rPr lang="es-ES" dirty="0"/>
              <a:t>La evaluación debería ser la base  de los informes que se presentan a financiadores y socios</a:t>
            </a:r>
            <a:r>
              <a:rPr lang="en-US" dirty="0"/>
              <a:t>. </a:t>
            </a:r>
          </a:p>
          <a:p>
            <a:pPr algn="just"/>
            <a:r>
              <a:rPr lang="es-ES" dirty="0"/>
              <a:t>Si la organización ha recibido fondos de un gobierno o de un plan de subvenciones benéficas, también se deberán cumplir requisitos específicos para presentar los informes</a:t>
            </a:r>
            <a:r>
              <a:rPr lang="en-US" dirty="0"/>
              <a:t>. </a:t>
            </a:r>
          </a:p>
          <a:p>
            <a:pPr algn="just"/>
            <a:r>
              <a:rPr lang="es-ES" dirty="0"/>
              <a:t>Esto podría incluir presentar informes sobre: </a:t>
            </a:r>
            <a:endParaRPr lang="en-US" dirty="0"/>
          </a:p>
          <a:p>
            <a:pPr lvl="1" algn="just"/>
            <a:r>
              <a:rPr lang="es-ES" sz="2200" dirty="0"/>
              <a:t>Consecución de hitos acordados y evolución de la implementación de los objetivos de la organización.</a:t>
            </a:r>
          </a:p>
          <a:p>
            <a:pPr lvl="1" algn="just"/>
            <a:r>
              <a:rPr lang="es-ES" sz="2200" dirty="0"/>
              <a:t>Historias de éxito (o retos).</a:t>
            </a:r>
          </a:p>
          <a:p>
            <a:pPr lvl="1" algn="just"/>
            <a:r>
              <a:rPr lang="es-ES" sz="2200" dirty="0"/>
              <a:t>Ingresos y gastos presupuestarios, y vínculos con los resultados previstos (incluido un informe de auditoría, en su caso). </a:t>
            </a:r>
          </a:p>
          <a:p>
            <a:pPr lvl="1" algn="just"/>
            <a:r>
              <a:rPr lang="es-ES" sz="2200" dirty="0"/>
              <a:t>Número de personas involucradas en un período de tiempo predeterminado. </a:t>
            </a:r>
          </a:p>
          <a:p>
            <a:pPr lvl="1" algn="just"/>
            <a:r>
              <a:rPr lang="es-ES" sz="2200" dirty="0"/>
              <a:t>Reclutamiento de nuevos miembros o voluntarios.</a:t>
            </a:r>
            <a:endParaRPr lang="en-US" sz="2200" dirty="0"/>
          </a:p>
        </p:txBody>
      </p:sp>
      <p:sp>
        <p:nvSpPr>
          <p:cNvPr id="7" name="Title 1">
            <a:extLst>
              <a:ext uri="{FF2B5EF4-FFF2-40B4-BE49-F238E27FC236}">
                <a16:creationId xmlns:a16="http://schemas.microsoft.com/office/drawing/2014/main" id="{FB1C43DE-C487-46F6-9834-3DAF496262B9}"/>
              </a:ext>
            </a:extLst>
          </p:cNvPr>
          <p:cNvSpPr>
            <a:spLocks noGrp="1"/>
          </p:cNvSpPr>
          <p:nvPr>
            <p:ph type="title"/>
          </p:nvPr>
        </p:nvSpPr>
        <p:spPr>
          <a:xfrm>
            <a:off x="388630" y="514613"/>
            <a:ext cx="11311534" cy="503695"/>
          </a:xfrm>
        </p:spPr>
        <p:txBody>
          <a:bodyPr/>
          <a:lstStyle/>
          <a:p>
            <a:r>
              <a:rPr lang="en-GB" sz="2800" dirty="0"/>
              <a:t>5. </a:t>
            </a:r>
            <a:r>
              <a:rPr lang="es-ES" sz="2800" dirty="0"/>
              <a:t>Monitorización, evaluación y presentación de informes - 5</a:t>
            </a:r>
            <a:endParaRPr lang="x-none" sz="2800" dirty="0"/>
          </a:p>
        </p:txBody>
      </p:sp>
    </p:spTree>
    <p:extLst>
      <p:ext uri="{BB962C8B-B14F-4D97-AF65-F5344CB8AC3E}">
        <p14:creationId xmlns:p14="http://schemas.microsoft.com/office/powerpoint/2010/main" val="19948953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2D04F49-F72C-064A-B818-1D9C154DC031}"/>
              </a:ext>
            </a:extLst>
          </p:cNvPr>
          <p:cNvSpPr>
            <a:spLocks noGrp="1"/>
          </p:cNvSpPr>
          <p:nvPr>
            <p:ph type="body" sz="quarter" idx="13"/>
          </p:nvPr>
        </p:nvSpPr>
        <p:spPr/>
        <p:txBody>
          <a:bodyPr/>
          <a:lstStyle/>
          <a:p>
            <a:r>
              <a:rPr lang="es-ES" dirty="0"/>
              <a:t>Presentación de informes</a:t>
            </a:r>
            <a:endParaRPr lang="en-US" dirty="0"/>
          </a:p>
        </p:txBody>
      </p:sp>
      <p:sp>
        <p:nvSpPr>
          <p:cNvPr id="3" name="Content Placeholder 2">
            <a:extLst>
              <a:ext uri="{FF2B5EF4-FFF2-40B4-BE49-F238E27FC236}">
                <a16:creationId xmlns:a16="http://schemas.microsoft.com/office/drawing/2014/main" id="{51F2669E-9EC5-45E2-919F-33739582BF4F}"/>
              </a:ext>
            </a:extLst>
          </p:cNvPr>
          <p:cNvSpPr>
            <a:spLocks noGrp="1"/>
          </p:cNvSpPr>
          <p:nvPr>
            <p:ph sz="quarter" idx="14"/>
          </p:nvPr>
        </p:nvSpPr>
        <p:spPr>
          <a:xfrm>
            <a:off x="507195" y="1413214"/>
            <a:ext cx="11174412" cy="4758986"/>
          </a:xfrm>
        </p:spPr>
        <p:txBody>
          <a:bodyPr>
            <a:normAutofit/>
          </a:bodyPr>
          <a:lstStyle/>
          <a:p>
            <a:pPr algn="just">
              <a:lnSpc>
                <a:spcPct val="150000"/>
              </a:lnSpc>
            </a:pPr>
            <a:r>
              <a:rPr lang="es-ES" dirty="0"/>
              <a:t>Es esencial que todos los informes se completen de la manera requerida</a:t>
            </a:r>
            <a:r>
              <a:rPr lang="en-US" dirty="0"/>
              <a:t>. </a:t>
            </a:r>
          </a:p>
          <a:p>
            <a:pPr algn="just">
              <a:lnSpc>
                <a:spcPct val="100000"/>
              </a:lnSpc>
            </a:pPr>
            <a:r>
              <a:rPr lang="es-ES" dirty="0"/>
              <a:t>Suele ser más eficiente redactar un único informe que debe cumplir todos estos propósitos.</a:t>
            </a:r>
            <a:endParaRPr lang="en-US" dirty="0"/>
          </a:p>
          <a:p>
            <a:pPr lvl="1" algn="just">
              <a:lnSpc>
                <a:spcPct val="100000"/>
              </a:lnSpc>
            </a:pPr>
            <a:r>
              <a:rPr lang="es-ES" sz="2200" dirty="0"/>
              <a:t>Por ejemplo, un informe a un financiador debería incluir un resumen de cómo se utilizaron los fondos</a:t>
            </a:r>
            <a:r>
              <a:rPr lang="en-US" sz="2200" dirty="0"/>
              <a:t>.</a:t>
            </a:r>
          </a:p>
          <a:p>
            <a:pPr algn="just">
              <a:lnSpc>
                <a:spcPct val="150000"/>
              </a:lnSpc>
            </a:pPr>
            <a:r>
              <a:rPr lang="es-ES" dirty="0"/>
              <a:t>Hay que llevar a cabo una comunicación continuada con los donantes y otros defensores</a:t>
            </a:r>
            <a:r>
              <a:rPr lang="en-US" dirty="0"/>
              <a:t>. </a:t>
            </a:r>
          </a:p>
          <a:p>
            <a:pPr algn="just">
              <a:lnSpc>
                <a:spcPct val="150000"/>
              </a:lnSpc>
            </a:pPr>
            <a:r>
              <a:rPr lang="es-ES" dirty="0"/>
              <a:t>Comunicar lo antes posible a los organismos de financiación cualquier posible contratiempo</a:t>
            </a:r>
            <a:r>
              <a:rPr lang="en-US" dirty="0"/>
              <a:t>.</a:t>
            </a:r>
          </a:p>
        </p:txBody>
      </p:sp>
      <p:sp>
        <p:nvSpPr>
          <p:cNvPr id="7" name="Title 1">
            <a:extLst>
              <a:ext uri="{FF2B5EF4-FFF2-40B4-BE49-F238E27FC236}">
                <a16:creationId xmlns:a16="http://schemas.microsoft.com/office/drawing/2014/main" id="{FB1C43DE-C487-46F6-9834-3DAF496262B9}"/>
              </a:ext>
            </a:extLst>
          </p:cNvPr>
          <p:cNvSpPr>
            <a:spLocks noGrp="1"/>
          </p:cNvSpPr>
          <p:nvPr>
            <p:ph type="title"/>
          </p:nvPr>
        </p:nvSpPr>
        <p:spPr>
          <a:xfrm>
            <a:off x="388630" y="514613"/>
            <a:ext cx="11311534" cy="503695"/>
          </a:xfrm>
        </p:spPr>
        <p:txBody>
          <a:bodyPr/>
          <a:lstStyle/>
          <a:p>
            <a:r>
              <a:rPr lang="en-GB" sz="2800" dirty="0"/>
              <a:t>5. </a:t>
            </a:r>
            <a:r>
              <a:rPr lang="es-ES" sz="2800" dirty="0"/>
              <a:t>Monitorización, evaluación y presentación de informes - 6</a:t>
            </a:r>
            <a:endParaRPr lang="x-none" sz="2800" dirty="0"/>
          </a:p>
        </p:txBody>
      </p:sp>
    </p:spTree>
    <p:extLst>
      <p:ext uri="{BB962C8B-B14F-4D97-AF65-F5344CB8AC3E}">
        <p14:creationId xmlns:p14="http://schemas.microsoft.com/office/powerpoint/2010/main" val="233692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49BF27-18A7-46AF-BCD6-B45FD3BA0FFC}"/>
              </a:ext>
            </a:extLst>
          </p:cNvPr>
          <p:cNvSpPr>
            <a:spLocks noGrp="1"/>
          </p:cNvSpPr>
          <p:nvPr>
            <p:ph sz="quarter" idx="14"/>
          </p:nvPr>
        </p:nvSpPr>
        <p:spPr>
          <a:xfrm>
            <a:off x="507195" y="1233600"/>
            <a:ext cx="11174412" cy="4668436"/>
          </a:xfrm>
        </p:spPr>
        <p:txBody>
          <a:bodyPr>
            <a:noAutofit/>
          </a:bodyPr>
          <a:lstStyle/>
          <a:p>
            <a:pPr algn="just">
              <a:lnSpc>
                <a:spcPct val="100000"/>
              </a:lnSpc>
              <a:spcBef>
                <a:spcPts val="0"/>
              </a:spcBef>
              <a:spcAft>
                <a:spcPts val="600"/>
              </a:spcAft>
              <a:buClr>
                <a:schemeClr val="accent1">
                  <a:lumMod val="75000"/>
                </a:schemeClr>
              </a:buClr>
            </a:pPr>
            <a:r>
              <a:rPr lang="en-GB" sz="1900" dirty="0"/>
              <a:t> </a:t>
            </a:r>
            <a:r>
              <a:rPr lang="es-ES" sz="1900" dirty="0"/>
              <a:t>El término organización de la sociedad civil se utiliza para describir una organización no estatal que tiene como objetivo fomentar el interés común de sus miembros.</a:t>
            </a:r>
            <a:endParaRPr lang="en-GB" sz="1900" dirty="0"/>
          </a:p>
          <a:p>
            <a:pPr algn="just">
              <a:lnSpc>
                <a:spcPct val="100000"/>
              </a:lnSpc>
              <a:spcBef>
                <a:spcPts val="0"/>
              </a:spcBef>
              <a:spcAft>
                <a:spcPts val="600"/>
              </a:spcAft>
              <a:buClr>
                <a:schemeClr val="accent1">
                  <a:lumMod val="75000"/>
                </a:schemeClr>
              </a:buClr>
            </a:pPr>
            <a:r>
              <a:rPr lang="es-ES" sz="1900" dirty="0"/>
              <a:t>El interés común es trabajar juntos para lograr un cambio importante en un área que han identificado como fundamental</a:t>
            </a:r>
            <a:r>
              <a:rPr lang="en-GB" sz="1900" dirty="0"/>
              <a:t>. </a:t>
            </a:r>
            <a:endParaRPr lang="x-none" sz="1900" dirty="0"/>
          </a:p>
          <a:p>
            <a:pPr algn="just">
              <a:lnSpc>
                <a:spcPct val="100000"/>
              </a:lnSpc>
              <a:spcBef>
                <a:spcPts val="0"/>
              </a:spcBef>
              <a:spcAft>
                <a:spcPts val="600"/>
              </a:spcAft>
              <a:buClr>
                <a:schemeClr val="accent1">
                  <a:lumMod val="75000"/>
                </a:schemeClr>
              </a:buClr>
            </a:pPr>
            <a:r>
              <a:rPr lang="es-ES" sz="1900" dirty="0"/>
              <a:t>Las organizaciones formadas por personas con discapacidad, incluidas las personas con discapacidad psicosocial, intelectual o cognitiva, se conocen habitualmente como «organizaciones de personas con discapacidad» (OPD)</a:t>
            </a:r>
            <a:r>
              <a:rPr lang="en-GB" sz="1900" dirty="0"/>
              <a:t>. </a:t>
            </a:r>
          </a:p>
          <a:p>
            <a:pPr algn="just">
              <a:lnSpc>
                <a:spcPct val="100000"/>
              </a:lnSpc>
              <a:spcBef>
                <a:spcPts val="0"/>
              </a:spcBef>
              <a:spcAft>
                <a:spcPts val="600"/>
              </a:spcAft>
              <a:buClr>
                <a:schemeClr val="accent1">
                  <a:lumMod val="75000"/>
                </a:schemeClr>
              </a:buClr>
            </a:pPr>
            <a:r>
              <a:rPr lang="es-ES" sz="1900" dirty="0"/>
              <a:t>No se consideran OPD las organizaciones de la sociedad civil formadas por otros tipos de miembros, por ejemplo familias, cuidadores o profesionales sanitarios</a:t>
            </a:r>
            <a:r>
              <a:rPr lang="en-GB" sz="1900" dirty="0"/>
              <a:t>.</a:t>
            </a:r>
            <a:endParaRPr lang="x-none" sz="1900" dirty="0"/>
          </a:p>
          <a:p>
            <a:pPr algn="just">
              <a:lnSpc>
                <a:spcPct val="100000"/>
              </a:lnSpc>
              <a:spcBef>
                <a:spcPts val="0"/>
              </a:spcBef>
              <a:spcAft>
                <a:spcPts val="600"/>
              </a:spcAft>
              <a:buClr>
                <a:schemeClr val="accent1">
                  <a:lumMod val="75000"/>
                </a:schemeClr>
              </a:buClr>
            </a:pPr>
            <a:r>
              <a:rPr lang="es-ES" sz="1900" dirty="0"/>
              <a:t>Las organizaciones de personas con discapacidad a menudo se organizan por separado, pero pueden decidir organizarse conjuntamente o participar en la formación de organizaciones de diversos tipos de discapacidad</a:t>
            </a:r>
            <a:r>
              <a:rPr lang="en-GB" sz="1900" dirty="0"/>
              <a:t>. </a:t>
            </a:r>
            <a:endParaRPr lang="x-none" sz="1900" dirty="0"/>
          </a:p>
          <a:p>
            <a:pPr algn="just">
              <a:lnSpc>
                <a:spcPct val="100000"/>
              </a:lnSpc>
              <a:spcBef>
                <a:spcPts val="0"/>
              </a:spcBef>
              <a:spcAft>
                <a:spcPts val="600"/>
              </a:spcAft>
              <a:buClr>
                <a:schemeClr val="accent1">
                  <a:lumMod val="75000"/>
                </a:schemeClr>
              </a:buClr>
            </a:pPr>
            <a:r>
              <a:rPr lang="es-ES" sz="1900" dirty="0"/>
              <a:t>Las organizaciones de la sociedad civil tienen un papel cada vez más influyente en la elaboración y la implementación de agenda en todo el mundo.</a:t>
            </a:r>
            <a:endParaRPr lang="en-GB" sz="1900" dirty="0"/>
          </a:p>
          <a:p>
            <a:pPr algn="just">
              <a:lnSpc>
                <a:spcPct val="100000"/>
              </a:lnSpc>
              <a:spcBef>
                <a:spcPts val="0"/>
              </a:spcBef>
              <a:spcAft>
                <a:spcPts val="600"/>
              </a:spcAft>
              <a:buClr>
                <a:schemeClr val="accent1">
                  <a:lumMod val="75000"/>
                </a:schemeClr>
              </a:buClr>
            </a:pPr>
            <a:r>
              <a:rPr lang="es-ES" sz="1900" dirty="0"/>
              <a:t>Aunque ha aumentado el número de organizaciones que tratan cuestiones de salud y sociales, sigue siendo necesario contar con este tipo de organizaciones de salud mental y otras áreas relacionadas.</a:t>
            </a:r>
            <a:endParaRPr lang="x-none" sz="1900" dirty="0"/>
          </a:p>
          <a:p>
            <a:pPr algn="just">
              <a:lnSpc>
                <a:spcPct val="100000"/>
              </a:lnSpc>
              <a:spcBef>
                <a:spcPts val="0"/>
              </a:spcBef>
              <a:spcAft>
                <a:spcPts val="600"/>
              </a:spcAft>
              <a:buClr>
                <a:schemeClr val="accent1">
                  <a:lumMod val="75000"/>
                </a:schemeClr>
              </a:buClr>
            </a:pPr>
            <a:endParaRPr lang="en-GB" sz="1900" dirty="0"/>
          </a:p>
        </p:txBody>
      </p:sp>
      <p:sp>
        <p:nvSpPr>
          <p:cNvPr id="2" name="Title 1">
            <a:extLst>
              <a:ext uri="{FF2B5EF4-FFF2-40B4-BE49-F238E27FC236}">
                <a16:creationId xmlns:a16="http://schemas.microsoft.com/office/drawing/2014/main" id="{408D61B2-6027-41C1-B9D1-ACD09FCBD1CB}"/>
              </a:ext>
            </a:extLst>
          </p:cNvPr>
          <p:cNvSpPr>
            <a:spLocks noGrp="1"/>
          </p:cNvSpPr>
          <p:nvPr>
            <p:ph type="title"/>
          </p:nvPr>
        </p:nvSpPr>
        <p:spPr/>
        <p:txBody>
          <a:bodyPr/>
          <a:lstStyle/>
          <a:p>
            <a:pPr lvl="0"/>
            <a:r>
              <a:rPr lang="en-GB" dirty="0"/>
              <a:t>2. </a:t>
            </a:r>
            <a:r>
              <a:rPr lang="es-ES" dirty="0"/>
              <a:t>¿Qué es una organización de la sociedad civil?</a:t>
            </a:r>
            <a:endParaRPr lang="x-none" dirty="0"/>
          </a:p>
        </p:txBody>
      </p:sp>
    </p:spTree>
    <p:extLst>
      <p:ext uri="{BB962C8B-B14F-4D97-AF65-F5344CB8AC3E}">
        <p14:creationId xmlns:p14="http://schemas.microsoft.com/office/powerpoint/2010/main" val="39459487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E5A6FE7-FD4B-2849-8B11-B5BEA8391A82}"/>
              </a:ext>
            </a:extLst>
          </p:cNvPr>
          <p:cNvSpPr>
            <a:spLocks noGrp="1"/>
          </p:cNvSpPr>
          <p:nvPr>
            <p:ph type="body" sz="quarter" idx="13"/>
          </p:nvPr>
        </p:nvSpPr>
        <p:spPr/>
        <p:txBody>
          <a:bodyPr/>
          <a:lstStyle/>
          <a:p>
            <a:r>
              <a:rPr lang="es-ES" dirty="0"/>
              <a:t>Ejemplos de informes </a:t>
            </a:r>
            <a:endParaRPr lang="en-US" dirty="0"/>
          </a:p>
        </p:txBody>
      </p:sp>
      <p:sp>
        <p:nvSpPr>
          <p:cNvPr id="3" name="Content Placeholder 2">
            <a:extLst>
              <a:ext uri="{FF2B5EF4-FFF2-40B4-BE49-F238E27FC236}">
                <a16:creationId xmlns:a16="http://schemas.microsoft.com/office/drawing/2014/main" id="{02EA624B-7783-4F68-8DCF-EDA4D835B88D}"/>
              </a:ext>
            </a:extLst>
          </p:cNvPr>
          <p:cNvSpPr>
            <a:spLocks noGrp="1"/>
          </p:cNvSpPr>
          <p:nvPr>
            <p:ph sz="quarter" idx="14"/>
          </p:nvPr>
        </p:nvSpPr>
        <p:spPr/>
        <p:txBody>
          <a:bodyPr/>
          <a:lstStyle/>
          <a:p>
            <a:pPr>
              <a:lnSpc>
                <a:spcPct val="100000"/>
              </a:lnSpc>
              <a:buClr>
                <a:schemeClr val="accent1">
                  <a:lumMod val="75000"/>
                </a:schemeClr>
              </a:buClr>
            </a:pPr>
            <a:r>
              <a:rPr lang="es-ES" sz="2000" dirty="0"/>
              <a:t>Se puede consultar CBM </a:t>
            </a:r>
            <a:r>
              <a:rPr lang="es-ES" sz="2000" dirty="0" err="1"/>
              <a:t>Annual</a:t>
            </a:r>
            <a:r>
              <a:rPr lang="es-ES" sz="2000" dirty="0"/>
              <a:t> </a:t>
            </a:r>
            <a:r>
              <a:rPr lang="es-ES" sz="2000" dirty="0" err="1"/>
              <a:t>Review</a:t>
            </a:r>
            <a:r>
              <a:rPr lang="es-ES" sz="2000" dirty="0"/>
              <a:t> 2015-2016 en: </a:t>
            </a:r>
            <a:r>
              <a:rPr lang="es-ES" sz="2000" dirty="0">
                <a:hlinkClick r:id="rId3"/>
              </a:rPr>
              <a:t>http://www.cbmuk.org.uk/wpcontent/uploads/2016/04/MU21187-CBM-Annual-Reportaccessible.pdf</a:t>
            </a:r>
            <a:r>
              <a:rPr lang="es-ES" sz="2000" dirty="0"/>
              <a:t>. </a:t>
            </a:r>
          </a:p>
          <a:p>
            <a:pPr>
              <a:lnSpc>
                <a:spcPct val="100000"/>
              </a:lnSpc>
              <a:buClr>
                <a:schemeClr val="accent1">
                  <a:lumMod val="75000"/>
                </a:schemeClr>
              </a:buClr>
            </a:pPr>
            <a:r>
              <a:rPr lang="es-ES" sz="2000" dirty="0"/>
              <a:t>Se puede consultar </a:t>
            </a:r>
            <a:r>
              <a:rPr lang="es-ES" sz="2000" dirty="0" err="1"/>
              <a:t>MindFreedom</a:t>
            </a:r>
            <a:r>
              <a:rPr lang="es-ES" sz="2000" dirty="0"/>
              <a:t> </a:t>
            </a:r>
            <a:r>
              <a:rPr lang="es-ES" sz="2000" dirty="0" err="1"/>
              <a:t>Ireland</a:t>
            </a:r>
            <a:r>
              <a:rPr lang="es-ES" sz="2000" dirty="0"/>
              <a:t> </a:t>
            </a:r>
            <a:r>
              <a:rPr lang="es-ES" sz="2000" dirty="0" err="1"/>
              <a:t>Annual</a:t>
            </a:r>
            <a:r>
              <a:rPr lang="es-ES" sz="2000" dirty="0"/>
              <a:t> </a:t>
            </a:r>
            <a:r>
              <a:rPr lang="es-ES" sz="2000" dirty="0" err="1"/>
              <a:t>Report</a:t>
            </a:r>
            <a:r>
              <a:rPr lang="es-ES" sz="2000" dirty="0"/>
              <a:t> 2015 en: </a:t>
            </a:r>
            <a:r>
              <a:rPr lang="es-ES" sz="2000" dirty="0">
                <a:hlinkClick r:id="rId4"/>
              </a:rPr>
              <a:t>http://www.mindfreedomireland.com/index.php/annual-reports</a:t>
            </a:r>
            <a:r>
              <a:rPr lang="es-ES" sz="2000" dirty="0"/>
              <a:t> </a:t>
            </a:r>
            <a:endParaRPr lang="en-US" sz="2000" dirty="0"/>
          </a:p>
          <a:p>
            <a:pPr>
              <a:lnSpc>
                <a:spcPct val="100000"/>
              </a:lnSpc>
              <a:buClr>
                <a:schemeClr val="accent1">
                  <a:lumMod val="75000"/>
                </a:schemeClr>
              </a:buClr>
            </a:pPr>
            <a:endParaRPr lang="x-none" sz="2000" dirty="0"/>
          </a:p>
        </p:txBody>
      </p:sp>
      <p:sp>
        <p:nvSpPr>
          <p:cNvPr id="7" name="Title 1">
            <a:extLst>
              <a:ext uri="{FF2B5EF4-FFF2-40B4-BE49-F238E27FC236}">
                <a16:creationId xmlns:a16="http://schemas.microsoft.com/office/drawing/2014/main" id="{FB1C43DE-C487-46F6-9834-3DAF496262B9}"/>
              </a:ext>
            </a:extLst>
          </p:cNvPr>
          <p:cNvSpPr>
            <a:spLocks noGrp="1"/>
          </p:cNvSpPr>
          <p:nvPr>
            <p:ph type="title"/>
          </p:nvPr>
        </p:nvSpPr>
        <p:spPr>
          <a:xfrm>
            <a:off x="388630" y="514613"/>
            <a:ext cx="11311534" cy="503695"/>
          </a:xfrm>
        </p:spPr>
        <p:txBody>
          <a:bodyPr/>
          <a:lstStyle/>
          <a:p>
            <a:r>
              <a:rPr lang="en-GB" sz="2800" dirty="0"/>
              <a:t>5. </a:t>
            </a:r>
            <a:r>
              <a:rPr lang="es-ES" sz="2800" dirty="0"/>
              <a:t>Monitorización, evaluación y presentación de informes - 7</a:t>
            </a:r>
            <a:endParaRPr lang="x-none" sz="2800" dirty="0"/>
          </a:p>
        </p:txBody>
      </p:sp>
    </p:spTree>
    <p:extLst>
      <p:ext uri="{BB962C8B-B14F-4D97-AF65-F5344CB8AC3E}">
        <p14:creationId xmlns:p14="http://schemas.microsoft.com/office/powerpoint/2010/main" val="17107169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46149B-0DFA-4D76-9F65-2B98AAA3E172}"/>
              </a:ext>
            </a:extLst>
          </p:cNvPr>
          <p:cNvSpPr>
            <a:spLocks noGrp="1"/>
          </p:cNvSpPr>
          <p:nvPr>
            <p:ph sz="quarter" idx="14"/>
          </p:nvPr>
        </p:nvSpPr>
        <p:spPr/>
        <p:txBody>
          <a:bodyPr/>
          <a:lstStyle/>
          <a:p>
            <a:r>
              <a:rPr lang="es-ES" dirty="0"/>
              <a:t>Además de la financiación, la motivación y el compromiso de los miembros son esenciales para sostener una organización y sus actividades. </a:t>
            </a:r>
            <a:endParaRPr lang="x-none" dirty="0"/>
          </a:p>
        </p:txBody>
      </p:sp>
      <p:sp>
        <p:nvSpPr>
          <p:cNvPr id="2" name="Title 1">
            <a:extLst>
              <a:ext uri="{FF2B5EF4-FFF2-40B4-BE49-F238E27FC236}">
                <a16:creationId xmlns:a16="http://schemas.microsoft.com/office/drawing/2014/main" id="{A2BF22FE-400C-436D-92DB-73A45D545B99}"/>
              </a:ext>
            </a:extLst>
          </p:cNvPr>
          <p:cNvSpPr>
            <a:spLocks noGrp="1"/>
          </p:cNvSpPr>
          <p:nvPr>
            <p:ph type="title"/>
          </p:nvPr>
        </p:nvSpPr>
        <p:spPr/>
        <p:txBody>
          <a:bodyPr/>
          <a:lstStyle/>
          <a:p>
            <a:r>
              <a:rPr lang="en-US" dirty="0"/>
              <a:t>6. </a:t>
            </a:r>
            <a:r>
              <a:rPr lang="es-ES" dirty="0"/>
              <a:t>Sostenibilidad - 1</a:t>
            </a:r>
            <a:endParaRPr lang="x-none" dirty="0"/>
          </a:p>
        </p:txBody>
      </p:sp>
    </p:spTree>
    <p:extLst>
      <p:ext uri="{BB962C8B-B14F-4D97-AF65-F5344CB8AC3E}">
        <p14:creationId xmlns:p14="http://schemas.microsoft.com/office/powerpoint/2010/main" val="16084437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7D45C9B-BEBF-C041-BAF2-9DC309545EC8}"/>
              </a:ext>
            </a:extLst>
          </p:cNvPr>
          <p:cNvSpPr>
            <a:spLocks noGrp="1"/>
          </p:cNvSpPr>
          <p:nvPr>
            <p:ph type="body" sz="quarter" idx="13"/>
          </p:nvPr>
        </p:nvSpPr>
        <p:spPr/>
        <p:txBody>
          <a:bodyPr/>
          <a:lstStyle/>
          <a:p>
            <a:r>
              <a:rPr lang="es-ES" dirty="0"/>
              <a:t>Mantener motivadas a las personas</a:t>
            </a:r>
            <a:endParaRPr lang="x-none"/>
          </a:p>
        </p:txBody>
      </p:sp>
      <p:sp>
        <p:nvSpPr>
          <p:cNvPr id="3" name="Content Placeholder 2">
            <a:extLst>
              <a:ext uri="{FF2B5EF4-FFF2-40B4-BE49-F238E27FC236}">
                <a16:creationId xmlns:a16="http://schemas.microsoft.com/office/drawing/2014/main" id="{9AEA6BD6-D90D-4FB9-B56A-00F0E6E2E1CC}"/>
              </a:ext>
            </a:extLst>
          </p:cNvPr>
          <p:cNvSpPr>
            <a:spLocks noGrp="1"/>
          </p:cNvSpPr>
          <p:nvPr>
            <p:ph sz="quarter" idx="14"/>
          </p:nvPr>
        </p:nvSpPr>
        <p:spPr/>
        <p:txBody>
          <a:bodyPr>
            <a:normAutofit/>
          </a:bodyPr>
          <a:lstStyle/>
          <a:p>
            <a:pPr algn="just">
              <a:buClr>
                <a:schemeClr val="accent1"/>
              </a:buClr>
            </a:pPr>
            <a:r>
              <a:rPr lang="es-ES" dirty="0"/>
              <a:t>Las personas pueden tener muchos motivos diferentes para unirse a una organización</a:t>
            </a:r>
            <a:r>
              <a:rPr lang="en-US" dirty="0"/>
              <a:t>.</a:t>
            </a:r>
            <a:endParaRPr lang="en-GB" dirty="0"/>
          </a:p>
          <a:p>
            <a:pPr algn="just">
              <a:buClr>
                <a:schemeClr val="accent1"/>
              </a:buClr>
            </a:pPr>
            <a:r>
              <a:rPr lang="es-ES" dirty="0"/>
              <a:t>Permanecerán en ella solo si perciben que se benefician o contribuyen significativamente a algo con su participación</a:t>
            </a:r>
            <a:r>
              <a:rPr lang="en-GB" dirty="0"/>
              <a:t>. </a:t>
            </a:r>
            <a:endParaRPr lang="x-none" dirty="0"/>
          </a:p>
          <a:p>
            <a:pPr algn="just">
              <a:buClr>
                <a:schemeClr val="accent1"/>
              </a:buClr>
            </a:pPr>
            <a:r>
              <a:rPr lang="es-ES" dirty="0"/>
              <a:t>Algunos factores motivadores para seguir participando en una organización podrían derivar de:</a:t>
            </a:r>
            <a:endParaRPr lang="x-none" dirty="0"/>
          </a:p>
          <a:p>
            <a:pPr lvl="1" algn="just">
              <a:buClr>
                <a:schemeClr val="accent1"/>
              </a:buClr>
            </a:pPr>
            <a:r>
              <a:rPr lang="es-ES" dirty="0"/>
              <a:t>Un sentido de pertenencia al formar parte de una comunidad;</a:t>
            </a:r>
            <a:endParaRPr lang="x-none" dirty="0"/>
          </a:p>
          <a:p>
            <a:pPr lvl="1" algn="just">
              <a:buClr>
                <a:schemeClr val="accent1"/>
              </a:buClr>
            </a:pPr>
            <a:r>
              <a:rPr lang="es-ES" dirty="0"/>
              <a:t>La satisfacción de ayudar a los demás de manera significativa</a:t>
            </a:r>
            <a:r>
              <a:rPr lang="en-US" dirty="0"/>
              <a:t>;</a:t>
            </a:r>
            <a:endParaRPr lang="x-none" dirty="0"/>
          </a:p>
          <a:p>
            <a:pPr lvl="1" algn="just">
              <a:buClr>
                <a:schemeClr val="accent1"/>
              </a:buClr>
            </a:pPr>
            <a:r>
              <a:rPr lang="es-ES" dirty="0"/>
              <a:t>Recibir comentarios positivos sobre el trabajo realizado</a:t>
            </a:r>
            <a:r>
              <a:rPr lang="en-US" dirty="0"/>
              <a:t>;</a:t>
            </a:r>
            <a:endParaRPr lang="x-none" dirty="0"/>
          </a:p>
          <a:p>
            <a:pPr lvl="1" algn="just">
              <a:buClr>
                <a:schemeClr val="accent1"/>
              </a:buClr>
            </a:pPr>
            <a:r>
              <a:rPr lang="es-ES" dirty="0"/>
              <a:t>Sentir que hay transparencia e integridad en el liderazgo de la organización</a:t>
            </a:r>
            <a:r>
              <a:rPr lang="en-US" dirty="0"/>
              <a:t>;</a:t>
            </a:r>
            <a:endParaRPr lang="x-none" dirty="0"/>
          </a:p>
          <a:p>
            <a:pPr lvl="1" algn="just">
              <a:buClr>
                <a:schemeClr val="accent1"/>
              </a:buClr>
            </a:pPr>
            <a:r>
              <a:rPr lang="es-ES" dirty="0"/>
              <a:t>Oportunidades para los miembros de participar activamente e incluso de acabar siendo líderes. </a:t>
            </a:r>
            <a:endParaRPr lang="x-none" dirty="0"/>
          </a:p>
        </p:txBody>
      </p:sp>
      <p:sp>
        <p:nvSpPr>
          <p:cNvPr id="2" name="Title 1">
            <a:extLst>
              <a:ext uri="{FF2B5EF4-FFF2-40B4-BE49-F238E27FC236}">
                <a16:creationId xmlns:a16="http://schemas.microsoft.com/office/drawing/2014/main" id="{FA1B7494-7526-40C6-A091-1C1BBBFB5663}"/>
              </a:ext>
            </a:extLst>
          </p:cNvPr>
          <p:cNvSpPr>
            <a:spLocks noGrp="1"/>
          </p:cNvSpPr>
          <p:nvPr>
            <p:ph type="title"/>
          </p:nvPr>
        </p:nvSpPr>
        <p:spPr/>
        <p:txBody>
          <a:bodyPr/>
          <a:lstStyle/>
          <a:p>
            <a:r>
              <a:rPr lang="en-US" dirty="0"/>
              <a:t>6. </a:t>
            </a:r>
            <a:r>
              <a:rPr lang="es-ES" dirty="0"/>
              <a:t>Sostenibilidad - 2</a:t>
            </a:r>
            <a:endParaRPr lang="x-none" dirty="0"/>
          </a:p>
        </p:txBody>
      </p:sp>
    </p:spTree>
    <p:extLst>
      <p:ext uri="{BB962C8B-B14F-4D97-AF65-F5344CB8AC3E}">
        <p14:creationId xmlns:p14="http://schemas.microsoft.com/office/powerpoint/2010/main" val="35282200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5BB3161-7904-B44D-9334-F4EC7605AAB2}"/>
              </a:ext>
            </a:extLst>
          </p:cNvPr>
          <p:cNvSpPr>
            <a:spLocks noGrp="1"/>
          </p:cNvSpPr>
          <p:nvPr>
            <p:ph type="body" sz="quarter" idx="13"/>
          </p:nvPr>
        </p:nvSpPr>
        <p:spPr/>
        <p:txBody>
          <a:bodyPr/>
          <a:lstStyle/>
          <a:p>
            <a:r>
              <a:rPr lang="es-ES" dirty="0"/>
              <a:t>Mantener motivadas a las personas</a:t>
            </a:r>
            <a:endParaRPr lang="en-US" dirty="0"/>
          </a:p>
        </p:txBody>
      </p:sp>
      <p:sp>
        <p:nvSpPr>
          <p:cNvPr id="3" name="Content Placeholder 2">
            <a:extLst>
              <a:ext uri="{FF2B5EF4-FFF2-40B4-BE49-F238E27FC236}">
                <a16:creationId xmlns:a16="http://schemas.microsoft.com/office/drawing/2014/main" id="{6503ABC2-8807-4CB7-935B-88AA8A7C4D26}"/>
              </a:ext>
            </a:extLst>
          </p:cNvPr>
          <p:cNvSpPr>
            <a:spLocks noGrp="1"/>
          </p:cNvSpPr>
          <p:nvPr>
            <p:ph sz="quarter" idx="14"/>
          </p:nvPr>
        </p:nvSpPr>
        <p:spPr/>
        <p:txBody>
          <a:bodyPr>
            <a:noAutofit/>
          </a:bodyPr>
          <a:lstStyle/>
          <a:p>
            <a:pPr algn="just">
              <a:buClr>
                <a:schemeClr val="accent1"/>
              </a:buClr>
            </a:pPr>
            <a:r>
              <a:rPr lang="es-ES" dirty="0"/>
              <a:t>Uno de los papeles del líder es garantizar que los miembros estén satisfechos con su participación en la organización</a:t>
            </a:r>
            <a:r>
              <a:rPr lang="en-US" dirty="0"/>
              <a:t>.</a:t>
            </a:r>
          </a:p>
          <a:p>
            <a:pPr algn="just">
              <a:buClr>
                <a:schemeClr val="accent1"/>
              </a:buClr>
            </a:pPr>
            <a:r>
              <a:rPr lang="es-ES" dirty="0"/>
              <a:t>Esto se puede conseguir</a:t>
            </a:r>
            <a:r>
              <a:rPr lang="en-US" dirty="0"/>
              <a:t>: </a:t>
            </a:r>
          </a:p>
          <a:p>
            <a:pPr lvl="1" algn="just">
              <a:buClr>
                <a:schemeClr val="accent1"/>
              </a:buClr>
            </a:pPr>
            <a:r>
              <a:rPr lang="es-ES" sz="2200" dirty="0"/>
              <a:t>Garantizando que el propósito y las actividades de la organización son importantes. </a:t>
            </a:r>
          </a:p>
          <a:p>
            <a:pPr lvl="1" algn="just">
              <a:buClr>
                <a:schemeClr val="accent1"/>
              </a:buClr>
            </a:pPr>
            <a:r>
              <a:rPr lang="es-ES" sz="2200" dirty="0"/>
              <a:t>Permitiendo que los miembros disfruten de la interacción social con los demás. </a:t>
            </a:r>
          </a:p>
          <a:p>
            <a:pPr lvl="1" algn="just">
              <a:buClr>
                <a:schemeClr val="accent1"/>
              </a:buClr>
            </a:pPr>
            <a:r>
              <a:rPr lang="es-ES" sz="2200" dirty="0"/>
              <a:t>Asegurándose de asignar y compartir la responsabilidad, y apoyando a los miembros en las tareas. </a:t>
            </a:r>
          </a:p>
          <a:p>
            <a:pPr lvl="1" algn="just">
              <a:buClr>
                <a:schemeClr val="accent1"/>
              </a:buClr>
            </a:pPr>
            <a:r>
              <a:rPr lang="es-ES" sz="2200" dirty="0"/>
              <a:t>Garantizando que no se deja a nadie de lado y que todos los miembros pueden contribuir. </a:t>
            </a:r>
          </a:p>
          <a:p>
            <a:pPr lvl="1" algn="just">
              <a:buClr>
                <a:schemeClr val="accent1"/>
              </a:buClr>
            </a:pPr>
            <a:r>
              <a:rPr lang="es-ES" sz="2200" dirty="0"/>
              <a:t>Ofreciendo a los miembros la formación adecuada de habilidades y el desarrollo de competencias. </a:t>
            </a:r>
          </a:p>
          <a:p>
            <a:pPr lvl="1" algn="just">
              <a:buClr>
                <a:schemeClr val="accent1"/>
              </a:buClr>
            </a:pPr>
            <a:r>
              <a:rPr lang="es-ES" sz="2200" dirty="0"/>
              <a:t>Animando a los miembros a compartir ideas de mejora y nuevos proyectos. </a:t>
            </a:r>
          </a:p>
          <a:p>
            <a:pPr lvl="1" algn="just">
              <a:buClr>
                <a:schemeClr val="accent1"/>
              </a:buClr>
            </a:pPr>
            <a:r>
              <a:rPr lang="es-ES" sz="2200" dirty="0"/>
              <a:t>Respondiendo a posibles conflictos dentro de la organización. </a:t>
            </a:r>
          </a:p>
          <a:p>
            <a:pPr lvl="1" algn="just">
              <a:buClr>
                <a:schemeClr val="accent1"/>
              </a:buClr>
            </a:pPr>
            <a:r>
              <a:rPr lang="es-ES" sz="2200" dirty="0"/>
              <a:t>Animando y recompensando los logros. </a:t>
            </a:r>
            <a:endParaRPr lang="x-none" sz="2200" dirty="0"/>
          </a:p>
        </p:txBody>
      </p:sp>
      <p:sp>
        <p:nvSpPr>
          <p:cNvPr id="2" name="Title 1">
            <a:extLst>
              <a:ext uri="{FF2B5EF4-FFF2-40B4-BE49-F238E27FC236}">
                <a16:creationId xmlns:a16="http://schemas.microsoft.com/office/drawing/2014/main" id="{8EFD98CD-DB89-4043-9EEC-A472506F86DD}"/>
              </a:ext>
            </a:extLst>
          </p:cNvPr>
          <p:cNvSpPr>
            <a:spLocks noGrp="1"/>
          </p:cNvSpPr>
          <p:nvPr>
            <p:ph type="title"/>
          </p:nvPr>
        </p:nvSpPr>
        <p:spPr/>
        <p:txBody>
          <a:bodyPr/>
          <a:lstStyle/>
          <a:p>
            <a:r>
              <a:rPr lang="en-US" dirty="0"/>
              <a:t>6. </a:t>
            </a:r>
            <a:r>
              <a:rPr lang="es-ES" dirty="0"/>
              <a:t>Sostenibilidad - 3</a:t>
            </a:r>
            <a:endParaRPr lang="x-none" dirty="0"/>
          </a:p>
        </p:txBody>
      </p:sp>
    </p:spTree>
    <p:extLst>
      <p:ext uri="{BB962C8B-B14F-4D97-AF65-F5344CB8AC3E}">
        <p14:creationId xmlns:p14="http://schemas.microsoft.com/office/powerpoint/2010/main" val="42814608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F71CFA9-2372-AD4D-8464-739492F8FF21}"/>
              </a:ext>
            </a:extLst>
          </p:cNvPr>
          <p:cNvSpPr>
            <a:spLocks noGrp="1"/>
          </p:cNvSpPr>
          <p:nvPr>
            <p:ph type="body" sz="quarter" idx="13"/>
          </p:nvPr>
        </p:nvSpPr>
        <p:spPr/>
        <p:txBody>
          <a:bodyPr/>
          <a:lstStyle/>
          <a:p>
            <a:r>
              <a:rPr lang="es-ES" dirty="0"/>
              <a:t>Celebrar los éxitos</a:t>
            </a:r>
            <a:endParaRPr lang="en-US" dirty="0"/>
          </a:p>
        </p:txBody>
      </p:sp>
      <p:sp>
        <p:nvSpPr>
          <p:cNvPr id="3" name="Content Placeholder 2">
            <a:extLst>
              <a:ext uri="{FF2B5EF4-FFF2-40B4-BE49-F238E27FC236}">
                <a16:creationId xmlns:a16="http://schemas.microsoft.com/office/drawing/2014/main" id="{5FAA5BA4-37E4-4CAE-9542-2562559FF250}"/>
              </a:ext>
            </a:extLst>
          </p:cNvPr>
          <p:cNvSpPr>
            <a:spLocks noGrp="1"/>
          </p:cNvSpPr>
          <p:nvPr>
            <p:ph sz="quarter" idx="14"/>
          </p:nvPr>
        </p:nvSpPr>
        <p:spPr/>
        <p:txBody>
          <a:bodyPr/>
          <a:lstStyle/>
          <a:p>
            <a:pPr algn="just">
              <a:buClr>
                <a:schemeClr val="accent1"/>
              </a:buClr>
            </a:pPr>
            <a:r>
              <a:rPr lang="es-ES" dirty="0"/>
              <a:t>Fijar objetivos que son irreales o inalcanzables llevará a la decepción y puede desmoralizar a los miembros del grupo</a:t>
            </a:r>
            <a:r>
              <a:rPr lang="en-US" dirty="0"/>
              <a:t>.</a:t>
            </a:r>
          </a:p>
          <a:p>
            <a:pPr algn="just">
              <a:buClr>
                <a:schemeClr val="accent1"/>
              </a:buClr>
            </a:pPr>
            <a:r>
              <a:rPr lang="es-ES" dirty="0"/>
              <a:t>La probabilidad de éxito se puede potenciar fijando objetivos más pequeños</a:t>
            </a:r>
            <a:r>
              <a:rPr lang="en-US" dirty="0"/>
              <a:t>. </a:t>
            </a:r>
          </a:p>
          <a:p>
            <a:pPr algn="just">
              <a:buClr>
                <a:schemeClr val="accent1"/>
              </a:buClr>
            </a:pPr>
            <a:r>
              <a:rPr lang="es-ES" dirty="0"/>
              <a:t>Es importante para todos los miembros celebrar los éxitos, aunque sean pequeños</a:t>
            </a:r>
            <a:r>
              <a:rPr lang="en-US" dirty="0"/>
              <a:t>. </a:t>
            </a:r>
          </a:p>
          <a:p>
            <a:pPr algn="just">
              <a:buClr>
                <a:schemeClr val="accent1"/>
              </a:buClr>
            </a:pPr>
            <a:r>
              <a:rPr lang="es-ES" dirty="0"/>
              <a:t>Celebrar los éxitos hará que las personas sigan motivadas</a:t>
            </a:r>
            <a:r>
              <a:rPr lang="en-US" dirty="0"/>
              <a:t>. </a:t>
            </a:r>
          </a:p>
          <a:p>
            <a:pPr algn="just">
              <a:buClr>
                <a:schemeClr val="accent1"/>
              </a:buClr>
            </a:pPr>
            <a:r>
              <a:rPr lang="es-ES" dirty="0"/>
              <a:t>Dar a conocer los éxitos también conseguirá el apoyo de otros que reconocerán el buen trabajo que lleva a cabo la organización. </a:t>
            </a:r>
            <a:endParaRPr lang="en-US" dirty="0"/>
          </a:p>
        </p:txBody>
      </p:sp>
      <p:sp>
        <p:nvSpPr>
          <p:cNvPr id="2" name="Title 1">
            <a:extLst>
              <a:ext uri="{FF2B5EF4-FFF2-40B4-BE49-F238E27FC236}">
                <a16:creationId xmlns:a16="http://schemas.microsoft.com/office/drawing/2014/main" id="{B2087D96-EB8D-4046-A48A-03267258EBD6}"/>
              </a:ext>
            </a:extLst>
          </p:cNvPr>
          <p:cNvSpPr>
            <a:spLocks noGrp="1"/>
          </p:cNvSpPr>
          <p:nvPr>
            <p:ph type="title"/>
          </p:nvPr>
        </p:nvSpPr>
        <p:spPr/>
        <p:txBody>
          <a:bodyPr/>
          <a:lstStyle/>
          <a:p>
            <a:r>
              <a:rPr lang="en-US" dirty="0"/>
              <a:t>6. </a:t>
            </a:r>
            <a:r>
              <a:rPr lang="es-ES" dirty="0"/>
              <a:t>Sostenibilidad - 4</a:t>
            </a:r>
            <a:endParaRPr lang="x-none" dirty="0"/>
          </a:p>
        </p:txBody>
      </p:sp>
    </p:spTree>
    <p:extLst>
      <p:ext uri="{BB962C8B-B14F-4D97-AF65-F5344CB8AC3E}">
        <p14:creationId xmlns:p14="http://schemas.microsoft.com/office/powerpoint/2010/main" val="20570939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571CC-91EB-40FC-ABDA-706A6B7585CF}"/>
              </a:ext>
            </a:extLst>
          </p:cNvPr>
          <p:cNvSpPr>
            <a:spLocks noGrp="1"/>
          </p:cNvSpPr>
          <p:nvPr>
            <p:ph type="title"/>
          </p:nvPr>
        </p:nvSpPr>
        <p:spPr/>
        <p:txBody>
          <a:bodyPr/>
          <a:lstStyle/>
          <a:p>
            <a:r>
              <a:rPr lang="en-US" dirty="0" err="1"/>
              <a:t>Folletos</a:t>
            </a:r>
            <a:endParaRPr lang="x-none" dirty="0"/>
          </a:p>
        </p:txBody>
      </p:sp>
    </p:spTree>
    <p:extLst>
      <p:ext uri="{BB962C8B-B14F-4D97-AF65-F5344CB8AC3E}">
        <p14:creationId xmlns:p14="http://schemas.microsoft.com/office/powerpoint/2010/main" val="8536424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1717-8532-4FB2-9CAB-1B5C570ABBF4}"/>
              </a:ext>
            </a:extLst>
          </p:cNvPr>
          <p:cNvSpPr>
            <a:spLocks noGrp="1"/>
          </p:cNvSpPr>
          <p:nvPr>
            <p:ph type="title"/>
          </p:nvPr>
        </p:nvSpPr>
        <p:spPr>
          <a:xfrm>
            <a:off x="492539" y="327578"/>
            <a:ext cx="9792000" cy="432000"/>
          </a:xfrm>
        </p:spPr>
        <p:txBody>
          <a:bodyPr>
            <a:normAutofit fontScale="90000"/>
          </a:bodyPr>
          <a:lstStyle/>
          <a:p>
            <a:r>
              <a:rPr lang="en-US" dirty="0" err="1"/>
              <a:t>Folleto</a:t>
            </a:r>
            <a:r>
              <a:rPr lang="en-US" dirty="0"/>
              <a:t> 1</a:t>
            </a:r>
            <a:endParaRPr lang="x-none" dirty="0"/>
          </a:p>
        </p:txBody>
      </p:sp>
      <p:sp>
        <p:nvSpPr>
          <p:cNvPr id="4"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07195" y="955964"/>
            <a:ext cx="11174412" cy="4447309"/>
          </a:xfrm>
          <a:solidFill>
            <a:srgbClr val="D2EFFC"/>
          </a:solidFill>
        </p:spPr>
        <p:txBody>
          <a:bodyPr/>
          <a:lstStyle/>
          <a:p>
            <a:pPr marL="0" indent="0" algn="just">
              <a:lnSpc>
                <a:spcPct val="100000"/>
              </a:lnSpc>
              <a:spcBef>
                <a:spcPts val="0"/>
              </a:spcBef>
              <a:buClr>
                <a:schemeClr val="accent1">
                  <a:lumMod val="75000"/>
                </a:schemeClr>
              </a:buClr>
              <a:buNone/>
            </a:pPr>
            <a:r>
              <a:rPr lang="es-ES" sz="2000" b="1" dirty="0"/>
              <a:t>Normal </a:t>
            </a:r>
            <a:r>
              <a:rPr lang="es-ES" sz="2000" b="1" dirty="0" err="1"/>
              <a:t>Difference</a:t>
            </a:r>
            <a:r>
              <a:rPr lang="es-ES" sz="2000" b="1" dirty="0"/>
              <a:t> Mental </a:t>
            </a:r>
            <a:r>
              <a:rPr lang="es-ES" sz="2000" b="1" dirty="0" err="1"/>
              <a:t>Health</a:t>
            </a:r>
            <a:r>
              <a:rPr lang="es-ES" sz="2000" b="1" dirty="0"/>
              <a:t>, Kenia – Identificar la necesidad de una organización de la sociedad civil y crearla</a:t>
            </a:r>
          </a:p>
          <a:p>
            <a:pPr marL="0" indent="0" algn="just">
              <a:lnSpc>
                <a:spcPct val="100000"/>
              </a:lnSpc>
              <a:spcBef>
                <a:spcPts val="0"/>
              </a:spcBef>
              <a:buClr>
                <a:schemeClr val="accent1">
                  <a:lumMod val="75000"/>
                </a:schemeClr>
              </a:buClr>
              <a:buNone/>
            </a:pPr>
            <a:endParaRPr lang="es-ES" sz="1900" b="1" dirty="0"/>
          </a:p>
          <a:p>
            <a:pPr marL="0" indent="0" algn="just">
              <a:lnSpc>
                <a:spcPct val="100000"/>
              </a:lnSpc>
              <a:spcBef>
                <a:spcPts val="0"/>
              </a:spcBef>
              <a:buClr>
                <a:schemeClr val="accent1">
                  <a:lumMod val="75000"/>
                </a:schemeClr>
              </a:buClr>
              <a:buNone/>
            </a:pPr>
            <a:r>
              <a:rPr lang="es-ES" sz="1800" dirty="0"/>
              <a:t>Hasta hace poco no había servicios de salud mental públicos en los barrios marginales de </a:t>
            </a:r>
            <a:r>
              <a:rPr lang="es-ES" sz="1800" dirty="0" err="1"/>
              <a:t>Kariobangi</a:t>
            </a:r>
            <a:r>
              <a:rPr lang="es-ES" sz="1800" dirty="0"/>
              <a:t> y </a:t>
            </a:r>
            <a:r>
              <a:rPr lang="es-ES" sz="1800" dirty="0" err="1"/>
              <a:t>Kisumu</a:t>
            </a:r>
            <a:r>
              <a:rPr lang="es-ES" sz="1800" dirty="0"/>
              <a:t>, en Kenia. Se ha identificado que respetar, empoderar e iniciar el apoyo para personas que sufren un trauma y aprieto emocional es una necesidad básica para mejorar el bienestar de muchas personas en Kenia, especialmente frente al trauma infligido por la violencia poselectoral de 2007 y 2008.</a:t>
            </a:r>
          </a:p>
          <a:p>
            <a:pPr marL="0" indent="0" algn="just">
              <a:lnSpc>
                <a:spcPct val="100000"/>
              </a:lnSpc>
              <a:spcBef>
                <a:spcPts val="0"/>
              </a:spcBef>
              <a:buClr>
                <a:schemeClr val="accent1">
                  <a:lumMod val="75000"/>
                </a:schemeClr>
              </a:buClr>
              <a:buNone/>
            </a:pPr>
            <a:endParaRPr lang="es-ES" sz="1800" dirty="0"/>
          </a:p>
          <a:p>
            <a:pPr marL="0" indent="0" algn="just">
              <a:lnSpc>
                <a:spcPct val="100000"/>
              </a:lnSpc>
              <a:spcBef>
                <a:spcPts val="0"/>
              </a:spcBef>
              <a:buClr>
                <a:schemeClr val="accent1">
                  <a:lumMod val="75000"/>
                </a:schemeClr>
              </a:buClr>
              <a:buNone/>
            </a:pPr>
            <a:r>
              <a:rPr lang="es-ES" sz="1800" dirty="0"/>
              <a:t>Las personas que han sufrido un trauma necesitan un lugar seguro y curativo en la comunidad, donde tengan la oportunidad de afrontar y superar sus experiencias traumáticas. La organización Normal </a:t>
            </a:r>
            <a:r>
              <a:rPr lang="es-ES" sz="1800" dirty="0" err="1"/>
              <a:t>Difference</a:t>
            </a:r>
            <a:r>
              <a:rPr lang="es-ES" sz="1800" dirty="0"/>
              <a:t> Mental </a:t>
            </a:r>
            <a:r>
              <a:rPr lang="es-ES" sz="1800" dirty="0" err="1"/>
              <a:t>Health</a:t>
            </a:r>
            <a:r>
              <a:rPr lang="es-ES" sz="1800" dirty="0"/>
              <a:t> de Kenia ha creado este lugar que ofrece un centro social que incluye grupos de autoayuda, asesoramiento, apoyo y actividades creativas. El objetivo es dar a las personas la posibilidad de encontrar formas positivas e inspiradoras de tratar sus problemas, recuperar la fuerza y la autoconfianza, y vivir vidas autónomas en sus comunidades. Esto es especialmente difícil por los crecientes niveles de pobreza.</a:t>
            </a:r>
          </a:p>
          <a:p>
            <a:pPr marL="0" indent="0" algn="just">
              <a:lnSpc>
                <a:spcPct val="100000"/>
              </a:lnSpc>
              <a:spcBef>
                <a:spcPts val="0"/>
              </a:spcBef>
              <a:buClr>
                <a:schemeClr val="accent1">
                  <a:lumMod val="75000"/>
                </a:schemeClr>
              </a:buClr>
              <a:buNone/>
            </a:pPr>
            <a:endParaRPr lang="es-ES" sz="1800" dirty="0"/>
          </a:p>
          <a:p>
            <a:pPr marL="0" indent="0" algn="just">
              <a:lnSpc>
                <a:spcPct val="100000"/>
              </a:lnSpc>
              <a:spcBef>
                <a:spcPts val="0"/>
              </a:spcBef>
              <a:buClr>
                <a:schemeClr val="accent1">
                  <a:lumMod val="75000"/>
                </a:schemeClr>
              </a:buClr>
              <a:buNone/>
            </a:pPr>
            <a:endParaRPr lang="x-none" sz="1800" b="1" dirty="0"/>
          </a:p>
        </p:txBody>
      </p:sp>
      <p:sp>
        <p:nvSpPr>
          <p:cNvPr id="5" name="Text Placeholder 5">
            <a:extLst>
              <a:ext uri="{FF2B5EF4-FFF2-40B4-BE49-F238E27FC236}">
                <a16:creationId xmlns:a16="http://schemas.microsoft.com/office/drawing/2014/main" id="{67493817-145D-9D46-874B-CB603B283E02}"/>
              </a:ext>
            </a:extLst>
          </p:cNvPr>
          <p:cNvSpPr>
            <a:spLocks noGrp="1"/>
          </p:cNvSpPr>
          <p:nvPr>
            <p:ph type="body" sz="quarter" idx="13"/>
          </p:nvPr>
        </p:nvSpPr>
        <p:spPr>
          <a:xfrm>
            <a:off x="2098965" y="370667"/>
            <a:ext cx="9518072" cy="315133"/>
          </a:xfrm>
        </p:spPr>
        <p:txBody>
          <a:bodyPr/>
          <a:lstStyle/>
          <a:p>
            <a:pPr>
              <a:lnSpc>
                <a:spcPct val="100000"/>
              </a:lnSpc>
            </a:pPr>
            <a:r>
              <a:rPr lang="en-US" sz="2000" dirty="0"/>
              <a:t>Normal Difference Mental Health, Kenia</a:t>
            </a:r>
          </a:p>
        </p:txBody>
      </p:sp>
    </p:spTree>
    <p:extLst>
      <p:ext uri="{BB962C8B-B14F-4D97-AF65-F5344CB8AC3E}">
        <p14:creationId xmlns:p14="http://schemas.microsoft.com/office/powerpoint/2010/main" val="234013377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1717-8532-4FB2-9CAB-1B5C570ABBF4}"/>
              </a:ext>
            </a:extLst>
          </p:cNvPr>
          <p:cNvSpPr>
            <a:spLocks noGrp="1"/>
          </p:cNvSpPr>
          <p:nvPr>
            <p:ph type="title"/>
          </p:nvPr>
        </p:nvSpPr>
        <p:spPr>
          <a:xfrm>
            <a:off x="492539" y="327578"/>
            <a:ext cx="9792000" cy="432000"/>
          </a:xfrm>
        </p:spPr>
        <p:txBody>
          <a:bodyPr>
            <a:normAutofit fontScale="90000"/>
          </a:bodyPr>
          <a:lstStyle/>
          <a:p>
            <a:r>
              <a:rPr lang="en-US" dirty="0" err="1"/>
              <a:t>Folleto</a:t>
            </a:r>
            <a:r>
              <a:rPr lang="en-US" dirty="0"/>
              <a:t> 1</a:t>
            </a:r>
            <a:endParaRPr lang="x-none" dirty="0"/>
          </a:p>
        </p:txBody>
      </p:sp>
      <p:sp>
        <p:nvSpPr>
          <p:cNvPr id="4"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07195" y="955964"/>
            <a:ext cx="11174412" cy="4613563"/>
          </a:xfrm>
          <a:solidFill>
            <a:srgbClr val="D2EFFC"/>
          </a:solidFill>
        </p:spPr>
        <p:txBody>
          <a:bodyPr/>
          <a:lstStyle/>
          <a:p>
            <a:pPr marL="0" indent="0">
              <a:lnSpc>
                <a:spcPct val="100000"/>
              </a:lnSpc>
              <a:spcBef>
                <a:spcPts val="0"/>
              </a:spcBef>
              <a:buClr>
                <a:schemeClr val="accent1">
                  <a:lumMod val="75000"/>
                </a:schemeClr>
              </a:buClr>
              <a:buNone/>
            </a:pPr>
            <a:r>
              <a:rPr lang="es-ES" sz="1800" dirty="0"/>
              <a:t>El proyecto se inició en febrero de 2009, cuando un grupo de cuatro personas en </a:t>
            </a:r>
            <a:r>
              <a:rPr lang="es-ES" sz="1800" dirty="0" err="1"/>
              <a:t>Kariobangi</a:t>
            </a:r>
            <a:r>
              <a:rPr lang="es-ES" sz="1800" dirty="0"/>
              <a:t>, uno de los principales guetos en Nairobi, fundó la organización de autoayuda comunitaria Normal </a:t>
            </a:r>
            <a:r>
              <a:rPr lang="es-ES" sz="1800" dirty="0" err="1"/>
              <a:t>Difference</a:t>
            </a:r>
            <a:r>
              <a:rPr lang="es-ES" sz="1800" dirty="0"/>
              <a:t> Mental </a:t>
            </a:r>
            <a:r>
              <a:rPr lang="es-ES" sz="1800" dirty="0" err="1"/>
              <a:t>Health</a:t>
            </a:r>
            <a:r>
              <a:rPr lang="es-ES" sz="1800" dirty="0"/>
              <a:t> </a:t>
            </a:r>
            <a:r>
              <a:rPr lang="es-ES" sz="1800" dirty="0" err="1"/>
              <a:t>Kariobangi</a:t>
            </a:r>
            <a:r>
              <a:rPr lang="es-ES" sz="1800" dirty="0"/>
              <a:t>. En agosto de 2009, la idea de Normal </a:t>
            </a:r>
            <a:r>
              <a:rPr lang="es-ES" sz="1800" dirty="0" err="1"/>
              <a:t>Difference</a:t>
            </a:r>
            <a:r>
              <a:rPr lang="es-ES" sz="1800" dirty="0"/>
              <a:t> Mental </a:t>
            </a:r>
            <a:r>
              <a:rPr lang="es-ES" sz="1800" dirty="0" err="1"/>
              <a:t>Health</a:t>
            </a:r>
            <a:r>
              <a:rPr lang="es-ES" sz="1800" dirty="0"/>
              <a:t> se extendió a </a:t>
            </a:r>
            <a:r>
              <a:rPr lang="es-ES" sz="1800" dirty="0" err="1"/>
              <a:t>Kisumu</a:t>
            </a:r>
            <a:r>
              <a:rPr lang="es-ES" sz="1800" dirty="0"/>
              <a:t>, la tercera ciudad más grande de Kenia, situada cerca del lago Victoria.</a:t>
            </a:r>
          </a:p>
          <a:p>
            <a:pPr marL="0" indent="0">
              <a:lnSpc>
                <a:spcPct val="100000"/>
              </a:lnSpc>
              <a:spcBef>
                <a:spcPts val="0"/>
              </a:spcBef>
              <a:buClr>
                <a:schemeClr val="accent1">
                  <a:lumMod val="75000"/>
                </a:schemeClr>
              </a:buClr>
              <a:buNone/>
            </a:pPr>
            <a:endParaRPr lang="es-ES" sz="1800" dirty="0"/>
          </a:p>
          <a:p>
            <a:pPr marL="0" indent="0">
              <a:lnSpc>
                <a:spcPct val="100000"/>
              </a:lnSpc>
              <a:spcBef>
                <a:spcPts val="0"/>
              </a:spcBef>
              <a:buClr>
                <a:schemeClr val="accent1">
                  <a:lumMod val="75000"/>
                </a:schemeClr>
              </a:buClr>
              <a:buNone/>
            </a:pPr>
            <a:r>
              <a:rPr lang="es-ES" sz="1800" dirty="0"/>
              <a:t>Integrando las creencias africanas locales en servicios de apoyo, Normal </a:t>
            </a:r>
            <a:r>
              <a:rPr lang="es-ES" sz="1800" dirty="0" err="1"/>
              <a:t>Difference</a:t>
            </a:r>
            <a:r>
              <a:rPr lang="es-ES" sz="1800" dirty="0"/>
              <a:t> Mental </a:t>
            </a:r>
            <a:r>
              <a:rPr lang="es-ES" sz="1800" dirty="0" err="1"/>
              <a:t>Health</a:t>
            </a:r>
            <a:r>
              <a:rPr lang="es-ES" sz="1800" dirty="0"/>
              <a:t> busca promover la curación y el bienestar abordando experiencias individuales de trauma y angustia que a menudo requieren atención especial e intervención. La organización reconoce que, desde un punto de vista africano, estos problemas pueden ser causados por varios factores, tales como eventos traumáticos del pasado (por ejemplo, pérdida de empleo, pérdida de un ser querido, abuso), brujería, espíritus ancestrales, abuso de drogas, enfermedad (por ejemplo, malaria cerebral) y trauma transmitido genealógicamente.</a:t>
            </a:r>
          </a:p>
          <a:p>
            <a:pPr marL="0" indent="0">
              <a:lnSpc>
                <a:spcPct val="100000"/>
              </a:lnSpc>
              <a:spcBef>
                <a:spcPts val="0"/>
              </a:spcBef>
              <a:buClr>
                <a:schemeClr val="accent1">
                  <a:lumMod val="75000"/>
                </a:schemeClr>
              </a:buClr>
              <a:buNone/>
            </a:pPr>
            <a:endParaRPr lang="es-ES" sz="1800" dirty="0"/>
          </a:p>
          <a:p>
            <a:pPr marL="0" indent="0">
              <a:lnSpc>
                <a:spcPct val="100000"/>
              </a:lnSpc>
              <a:spcBef>
                <a:spcPts val="0"/>
              </a:spcBef>
              <a:buClr>
                <a:schemeClr val="accent1">
                  <a:lumMod val="75000"/>
                </a:schemeClr>
              </a:buClr>
              <a:buNone/>
            </a:pPr>
            <a:r>
              <a:rPr lang="es-ES" sz="1800" dirty="0"/>
              <a:t>En octubre de 2009, </a:t>
            </a:r>
            <a:r>
              <a:rPr lang="es-ES" sz="1800" dirty="0" err="1"/>
              <a:t>Intervoice</a:t>
            </a:r>
            <a:r>
              <a:rPr lang="es-ES" sz="1800" dirty="0"/>
              <a:t>, la red internacional sobre la escucha de voces, otorgó la condición de socio a Normal </a:t>
            </a:r>
            <a:r>
              <a:rPr lang="es-ES" sz="1800" dirty="0" err="1"/>
              <a:t>Difference</a:t>
            </a:r>
            <a:r>
              <a:rPr lang="es-ES" sz="1800" dirty="0"/>
              <a:t> Mental </a:t>
            </a:r>
            <a:r>
              <a:rPr lang="es-ES" sz="1800" dirty="0" err="1"/>
              <a:t>Health</a:t>
            </a:r>
            <a:r>
              <a:rPr lang="es-ES" sz="1800" dirty="0"/>
              <a:t> en su reunión anual en Maastricht, Países Bajos. </a:t>
            </a:r>
          </a:p>
          <a:p>
            <a:pPr marL="0" indent="0">
              <a:lnSpc>
                <a:spcPct val="100000"/>
              </a:lnSpc>
              <a:spcBef>
                <a:spcPts val="0"/>
              </a:spcBef>
              <a:buClr>
                <a:schemeClr val="accent1">
                  <a:lumMod val="75000"/>
                </a:schemeClr>
              </a:buClr>
              <a:buNone/>
            </a:pPr>
            <a:endParaRPr lang="es-ES" sz="1800" dirty="0"/>
          </a:p>
          <a:p>
            <a:pPr marL="0" indent="0">
              <a:lnSpc>
                <a:spcPct val="100000"/>
              </a:lnSpc>
              <a:spcBef>
                <a:spcPts val="0"/>
              </a:spcBef>
              <a:buClr>
                <a:schemeClr val="accent1">
                  <a:lumMod val="75000"/>
                </a:schemeClr>
              </a:buClr>
              <a:buNone/>
            </a:pPr>
            <a:r>
              <a:rPr lang="es-ES" sz="1800" dirty="0"/>
              <a:t>Para más información sobre </a:t>
            </a:r>
            <a:r>
              <a:rPr lang="es-ES" sz="1800" dirty="0" err="1"/>
              <a:t>Intervoice</a:t>
            </a:r>
            <a:r>
              <a:rPr lang="es-ES" sz="1800" dirty="0"/>
              <a:t>, consultar: </a:t>
            </a:r>
            <a:r>
              <a:rPr lang="es-ES" sz="1800" dirty="0">
                <a:hlinkClick r:id="rId3"/>
              </a:rPr>
              <a:t>http://www.intervoiceonline.org</a:t>
            </a:r>
            <a:r>
              <a:rPr lang="es-ES" sz="1800" dirty="0"/>
              <a:t> </a:t>
            </a:r>
            <a:endParaRPr lang="x-none" sz="1800" dirty="0"/>
          </a:p>
        </p:txBody>
      </p:sp>
      <p:sp>
        <p:nvSpPr>
          <p:cNvPr id="6" name="Text Placeholder 5">
            <a:extLst>
              <a:ext uri="{FF2B5EF4-FFF2-40B4-BE49-F238E27FC236}">
                <a16:creationId xmlns:a16="http://schemas.microsoft.com/office/drawing/2014/main" id="{67493817-145D-9D46-874B-CB603B283E02}"/>
              </a:ext>
            </a:extLst>
          </p:cNvPr>
          <p:cNvSpPr>
            <a:spLocks noGrp="1"/>
          </p:cNvSpPr>
          <p:nvPr>
            <p:ph type="body" sz="quarter" idx="13"/>
          </p:nvPr>
        </p:nvSpPr>
        <p:spPr>
          <a:xfrm>
            <a:off x="2098965" y="370667"/>
            <a:ext cx="9518072" cy="315133"/>
          </a:xfrm>
        </p:spPr>
        <p:txBody>
          <a:bodyPr/>
          <a:lstStyle/>
          <a:p>
            <a:pPr>
              <a:lnSpc>
                <a:spcPct val="100000"/>
              </a:lnSpc>
            </a:pPr>
            <a:r>
              <a:rPr lang="en-US" sz="2000" dirty="0"/>
              <a:t>Normal Difference Mental Health, Kenia</a:t>
            </a:r>
          </a:p>
        </p:txBody>
      </p:sp>
    </p:spTree>
    <p:extLst>
      <p:ext uri="{BB962C8B-B14F-4D97-AF65-F5344CB8AC3E}">
        <p14:creationId xmlns:p14="http://schemas.microsoft.com/office/powerpoint/2010/main" val="25244822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1717-8532-4FB2-9CAB-1B5C570ABBF4}"/>
              </a:ext>
            </a:extLst>
          </p:cNvPr>
          <p:cNvSpPr>
            <a:spLocks noGrp="1"/>
          </p:cNvSpPr>
          <p:nvPr>
            <p:ph type="title"/>
          </p:nvPr>
        </p:nvSpPr>
        <p:spPr>
          <a:xfrm>
            <a:off x="492539" y="327578"/>
            <a:ext cx="9792000" cy="432000"/>
          </a:xfrm>
        </p:spPr>
        <p:txBody>
          <a:bodyPr>
            <a:normAutofit fontScale="90000"/>
          </a:bodyPr>
          <a:lstStyle/>
          <a:p>
            <a:r>
              <a:rPr lang="en-US" dirty="0" err="1"/>
              <a:t>Folleto</a:t>
            </a:r>
            <a:r>
              <a:rPr lang="en-US" dirty="0"/>
              <a:t> 2</a:t>
            </a:r>
            <a:endParaRPr lang="x-none" dirty="0"/>
          </a:p>
        </p:txBody>
      </p:sp>
      <p:sp>
        <p:nvSpPr>
          <p:cNvPr id="4"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27976" y="976746"/>
            <a:ext cx="11174412" cy="4842163"/>
          </a:xfrm>
          <a:solidFill>
            <a:srgbClr val="D2EFFC"/>
          </a:solidFill>
        </p:spPr>
        <p:txBody>
          <a:bodyPr/>
          <a:lstStyle/>
          <a:p>
            <a:pPr marL="0" indent="0" algn="just">
              <a:lnSpc>
                <a:spcPct val="100000"/>
              </a:lnSpc>
              <a:spcBef>
                <a:spcPts val="0"/>
              </a:spcBef>
              <a:buClr>
                <a:schemeClr val="accent1">
                  <a:lumMod val="75000"/>
                </a:schemeClr>
              </a:buClr>
              <a:buNone/>
            </a:pPr>
            <a:r>
              <a:rPr lang="es-ES" sz="1700" dirty="0"/>
              <a:t>Del 13 al 15 de octubre de 2011 se celebró un congreso internacional en Ciudad del Cabo, Sudáfrica, donde la Red Panafricana de Usuarios y Supervivientes de Psiquiatría (PANUSP) debatió la importancia de la Convención sobre los derechos de las personas con discapacidad de las Naciones Unidas (2008) y la reforma de la salud mental en el continente africano.</a:t>
            </a:r>
          </a:p>
          <a:p>
            <a:pPr marL="0" indent="0" algn="just">
              <a:lnSpc>
                <a:spcPct val="100000"/>
              </a:lnSpc>
              <a:spcBef>
                <a:spcPts val="0"/>
              </a:spcBef>
              <a:buClr>
                <a:schemeClr val="accent1">
                  <a:lumMod val="75000"/>
                </a:schemeClr>
              </a:buClr>
              <a:buNone/>
            </a:pPr>
            <a:r>
              <a:rPr lang="es-ES" sz="1700" dirty="0"/>
              <a:t>El congreso terminó con la Declaración de Ciudad del Cabo de octubre de 2011, que se leyó en la segunda cumbre del Movimiento para la salud mental global (Ciudad del Cabo, 17 de octubre de 2011) y en el Congreso Mundial de la Federación Mundial de Salud Mental (Ciudad del Cabo, 18- 21 de octubre de 2011): </a:t>
            </a:r>
          </a:p>
          <a:p>
            <a:pPr marL="0" indent="0" algn="just">
              <a:lnSpc>
                <a:spcPct val="100000"/>
              </a:lnSpc>
              <a:spcBef>
                <a:spcPts val="0"/>
              </a:spcBef>
              <a:buClr>
                <a:schemeClr val="accent1">
                  <a:lumMod val="75000"/>
                </a:schemeClr>
              </a:buClr>
              <a:buNone/>
            </a:pPr>
            <a:endParaRPr lang="es-ES" sz="1700" dirty="0"/>
          </a:p>
          <a:p>
            <a:pPr marL="0" indent="0" algn="just">
              <a:lnSpc>
                <a:spcPct val="100000"/>
              </a:lnSpc>
              <a:spcBef>
                <a:spcPts val="0"/>
              </a:spcBef>
              <a:buClr>
                <a:schemeClr val="accent1">
                  <a:lumMod val="75000"/>
                </a:schemeClr>
              </a:buClr>
              <a:buNone/>
            </a:pPr>
            <a:r>
              <a:rPr lang="es-ES" sz="1700" dirty="0"/>
              <a:t>«Somos conscientes de que a las personas con discapacidad psicosocial se nos ha mirado de malas maneras, con palabras despectivas que se utilizan para describirnos, tales como perturbados mentales, mentalmente inestables, idiotas, lunáticos, imbéciles y muchas otras etiquetas hirientes. </a:t>
            </a:r>
          </a:p>
          <a:p>
            <a:pPr marL="0" indent="0" algn="just">
              <a:lnSpc>
                <a:spcPct val="100000"/>
              </a:lnSpc>
              <a:spcBef>
                <a:spcPts val="0"/>
              </a:spcBef>
              <a:buClr>
                <a:schemeClr val="accent1">
                  <a:lumMod val="75000"/>
                </a:schemeClr>
              </a:buClr>
              <a:buNone/>
            </a:pPr>
            <a:endParaRPr lang="es-ES" sz="1700" dirty="0"/>
          </a:p>
          <a:p>
            <a:pPr marL="0" indent="0" algn="just">
              <a:lnSpc>
                <a:spcPct val="100000"/>
              </a:lnSpc>
              <a:spcBef>
                <a:spcPts val="0"/>
              </a:spcBef>
              <a:buClr>
                <a:schemeClr val="accent1">
                  <a:lumMod val="75000"/>
                </a:schemeClr>
              </a:buClr>
              <a:buNone/>
            </a:pPr>
            <a:r>
              <a:rPr lang="es-ES" sz="1700" dirty="0"/>
              <a:t>¡Antes que nada somos personas! Tenemos potenciales, capacidades, talentos y cada uno de nosotros puede realizar una gran contribución al mundo. Nosotros, en el pasado, ahora y en el futuro, hemos hecho, hacemos y vamos a continuar haciendo grandes contribuciones si se eliminan los obstáculos.</a:t>
            </a:r>
          </a:p>
          <a:p>
            <a:pPr marL="0" indent="0" algn="just">
              <a:lnSpc>
                <a:spcPct val="100000"/>
              </a:lnSpc>
              <a:spcBef>
                <a:spcPts val="0"/>
              </a:spcBef>
              <a:buClr>
                <a:schemeClr val="accent1">
                  <a:lumMod val="75000"/>
                </a:schemeClr>
              </a:buClr>
              <a:buNone/>
            </a:pPr>
            <a:endParaRPr lang="es-ES" sz="1700" dirty="0"/>
          </a:p>
          <a:p>
            <a:pPr marL="0" indent="0" algn="just">
              <a:lnSpc>
                <a:spcPct val="100000"/>
              </a:lnSpc>
              <a:spcBef>
                <a:spcPts val="0"/>
              </a:spcBef>
              <a:buClr>
                <a:schemeClr val="accent1">
                  <a:lumMod val="75000"/>
                </a:schemeClr>
              </a:buClr>
              <a:buNone/>
            </a:pPr>
            <a:r>
              <a:rPr lang="es-ES" sz="1700" dirty="0"/>
              <a:t>Creemos en un África donde todas las personas son libres para ser ellas mismas y ser tratadas con dignidad. Todos somos diferentes, únicos y nuestras diferencias se deberían aceptar como cuestión de diversidad. Necesitamos que todas las personas acepten esta diversidad. La diversidad es bonita. </a:t>
            </a:r>
            <a:endParaRPr lang="x-none" sz="1700" dirty="0"/>
          </a:p>
        </p:txBody>
      </p:sp>
      <p:sp>
        <p:nvSpPr>
          <p:cNvPr id="5" name="Text Placeholder 5">
            <a:extLst>
              <a:ext uri="{FF2B5EF4-FFF2-40B4-BE49-F238E27FC236}">
                <a16:creationId xmlns:a16="http://schemas.microsoft.com/office/drawing/2014/main" id="{67493817-145D-9D46-874B-CB603B283E02}"/>
              </a:ext>
            </a:extLst>
          </p:cNvPr>
          <p:cNvSpPr>
            <a:spLocks noGrp="1"/>
          </p:cNvSpPr>
          <p:nvPr>
            <p:ph type="body" sz="quarter" idx="13"/>
          </p:nvPr>
        </p:nvSpPr>
        <p:spPr>
          <a:xfrm>
            <a:off x="2152158" y="370667"/>
            <a:ext cx="9381751" cy="335916"/>
          </a:xfrm>
        </p:spPr>
        <p:txBody>
          <a:bodyPr/>
          <a:lstStyle/>
          <a:p>
            <a:pPr>
              <a:lnSpc>
                <a:spcPct val="100000"/>
              </a:lnSpc>
            </a:pPr>
            <a:r>
              <a:rPr lang="es-ES" sz="2000" dirty="0"/>
              <a:t>Declaración de PANUSP</a:t>
            </a:r>
            <a:endParaRPr lang="en-US" sz="2000" dirty="0"/>
          </a:p>
        </p:txBody>
      </p:sp>
    </p:spTree>
    <p:extLst>
      <p:ext uri="{BB962C8B-B14F-4D97-AF65-F5344CB8AC3E}">
        <p14:creationId xmlns:p14="http://schemas.microsoft.com/office/powerpoint/2010/main" val="28160643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1717-8532-4FB2-9CAB-1B5C570ABBF4}"/>
              </a:ext>
            </a:extLst>
          </p:cNvPr>
          <p:cNvSpPr>
            <a:spLocks noGrp="1"/>
          </p:cNvSpPr>
          <p:nvPr>
            <p:ph type="title"/>
          </p:nvPr>
        </p:nvSpPr>
        <p:spPr>
          <a:xfrm>
            <a:off x="492539" y="327578"/>
            <a:ext cx="9792000" cy="432000"/>
          </a:xfrm>
        </p:spPr>
        <p:txBody>
          <a:bodyPr>
            <a:normAutofit fontScale="90000"/>
          </a:bodyPr>
          <a:lstStyle/>
          <a:p>
            <a:r>
              <a:rPr lang="en-US" dirty="0" err="1"/>
              <a:t>Folleto</a:t>
            </a:r>
            <a:r>
              <a:rPr lang="en-US" dirty="0"/>
              <a:t> 2</a:t>
            </a:r>
            <a:endParaRPr lang="x-none" dirty="0"/>
          </a:p>
        </p:txBody>
      </p:sp>
      <p:sp>
        <p:nvSpPr>
          <p:cNvPr id="4"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07195" y="955965"/>
            <a:ext cx="11174412" cy="5029200"/>
          </a:xfrm>
          <a:solidFill>
            <a:srgbClr val="D2EFFC"/>
          </a:solidFill>
        </p:spPr>
        <p:txBody>
          <a:bodyPr/>
          <a:lstStyle/>
          <a:p>
            <a:pPr marL="0" indent="0" algn="just">
              <a:lnSpc>
                <a:spcPct val="100000"/>
              </a:lnSpc>
              <a:spcBef>
                <a:spcPts val="0"/>
              </a:spcBef>
              <a:buClr>
                <a:schemeClr val="accent1">
                  <a:lumMod val="75000"/>
                </a:schemeClr>
              </a:buClr>
              <a:buNone/>
            </a:pPr>
            <a:r>
              <a:rPr lang="es-ES" sz="1600" dirty="0"/>
              <a:t>No puede haber salud mental sin nuestra experiencia. Nosotros somos los conocedores y aun así seguimos siendo el recurso desaprovechado en la atención de salud mental. Nosotros somos los expertos. Queremos ser escuchados y participar plenamente en las decisiones de nuestras vidas. Debemos ser los dueños de nuestras trayectorias de vida.</a:t>
            </a:r>
          </a:p>
          <a:p>
            <a:pPr marL="0" indent="0" algn="just">
              <a:lnSpc>
                <a:spcPct val="100000"/>
              </a:lnSpc>
              <a:spcBef>
                <a:spcPts val="0"/>
              </a:spcBef>
              <a:buClr>
                <a:schemeClr val="accent1">
                  <a:lumMod val="75000"/>
                </a:schemeClr>
              </a:buClr>
              <a:buNone/>
            </a:pPr>
            <a:endParaRPr lang="es-ES" sz="1600" dirty="0"/>
          </a:p>
          <a:p>
            <a:pPr marL="0" indent="0" algn="just">
              <a:lnSpc>
                <a:spcPct val="100000"/>
              </a:lnSpc>
              <a:spcBef>
                <a:spcPts val="0"/>
              </a:spcBef>
              <a:buClr>
                <a:schemeClr val="accent1">
                  <a:lumMod val="75000"/>
                </a:schemeClr>
              </a:buClr>
              <a:buNone/>
            </a:pPr>
            <a:r>
              <a:rPr lang="es-ES" sz="1600" dirty="0"/>
              <a:t>Queremos votar, como todo el mundo. Queremos casarnos, formar relaciones, tener vidas familiares plenas, criar hijos y ser tratados como los demás en el puesto de trabajo, con la misma remuneración por el mismo trabajo. Mientras los demás decidan por nosotros, no tendremos derechos. Nadie puede hablar por nosotros. Queremos hablar por nosotros mismos. Queremos ser acogidos con respeto y amor.</a:t>
            </a:r>
          </a:p>
          <a:p>
            <a:pPr marL="0" indent="0" algn="just">
              <a:lnSpc>
                <a:spcPct val="100000"/>
              </a:lnSpc>
              <a:spcBef>
                <a:spcPts val="0"/>
              </a:spcBef>
              <a:buClr>
                <a:schemeClr val="accent1">
                  <a:lumMod val="75000"/>
                </a:schemeClr>
              </a:buClr>
              <a:buNone/>
            </a:pPr>
            <a:endParaRPr lang="es-ES" sz="1600" dirty="0"/>
          </a:p>
          <a:p>
            <a:pPr marL="0" indent="0" algn="just">
              <a:lnSpc>
                <a:spcPct val="100000"/>
              </a:lnSpc>
              <a:spcBef>
                <a:spcPts val="0"/>
              </a:spcBef>
              <a:buClr>
                <a:schemeClr val="accent1">
                  <a:lumMod val="75000"/>
                </a:schemeClr>
              </a:buClr>
              <a:buNone/>
            </a:pPr>
            <a:r>
              <a:rPr lang="es-ES" sz="1600" dirty="0"/>
              <a:t>Estamos muy preocupados por el grado de sufrimiento de nuestros hermanos y hermanas en nuestro inmenso continente. Pobreza, violaciones de los derechos humanos y discapacidad psicosocial van de la mano. Sabemos que no puede haber dignidad si hay pobreza. Ni las medicinas ni la sofisticada tecnología occidental pueden erradicar la pobreza y restablecer la dignidad.</a:t>
            </a:r>
          </a:p>
          <a:p>
            <a:pPr marL="0" indent="0" algn="just">
              <a:lnSpc>
                <a:spcPct val="100000"/>
              </a:lnSpc>
              <a:spcBef>
                <a:spcPts val="0"/>
              </a:spcBef>
              <a:buClr>
                <a:schemeClr val="accent1">
                  <a:lumMod val="75000"/>
                </a:schemeClr>
              </a:buClr>
              <a:buNone/>
            </a:pPr>
            <a:r>
              <a:rPr lang="es-ES" sz="1600" dirty="0"/>
              <a:t>La historia de la psiquiatría persigue nuestro presente. Nuestra gente sigue encadenada a las instituciones y por ideas que nuestros colonizadores trajeron a nuestro continente. </a:t>
            </a:r>
          </a:p>
          <a:p>
            <a:pPr marL="0" indent="0" algn="just">
              <a:lnSpc>
                <a:spcPct val="100000"/>
              </a:lnSpc>
              <a:spcBef>
                <a:spcPts val="0"/>
              </a:spcBef>
              <a:buClr>
                <a:schemeClr val="accent1">
                  <a:lumMod val="75000"/>
                </a:schemeClr>
              </a:buClr>
              <a:buNone/>
            </a:pPr>
            <a:endParaRPr lang="es-ES" sz="1600" dirty="0"/>
          </a:p>
          <a:p>
            <a:pPr marL="0" indent="0" algn="just">
              <a:lnSpc>
                <a:spcPct val="100000"/>
              </a:lnSpc>
              <a:spcBef>
                <a:spcPts val="0"/>
              </a:spcBef>
              <a:buClr>
                <a:schemeClr val="accent1">
                  <a:lumMod val="75000"/>
                </a:schemeClr>
              </a:buClr>
              <a:buNone/>
            </a:pPr>
            <a:r>
              <a:rPr lang="es-ES" sz="1600" dirty="0"/>
              <a:t>Queremos que todos reconozcan su participación en insultarnos y tratarnos como seres inferiores. Estos son los obstáculos para disfrutar plenamente de la vida. Estos obstáculos nos incapacitan y nos impiden participar plenamente en la sociedad. Deseamos un mundo mejor en el que se trate igual a todas las personas, un mundo donde los derechos humanos sean de todos. Os invitamos a caminar con nosotros. Sabemos hacia dónde queremos ir».</a:t>
            </a:r>
          </a:p>
          <a:p>
            <a:pPr marL="0" indent="0" algn="just">
              <a:lnSpc>
                <a:spcPct val="100000"/>
              </a:lnSpc>
              <a:spcBef>
                <a:spcPts val="0"/>
              </a:spcBef>
              <a:buClr>
                <a:schemeClr val="accent1">
                  <a:lumMod val="75000"/>
                </a:schemeClr>
              </a:buClr>
              <a:buNone/>
            </a:pPr>
            <a:r>
              <a:rPr lang="es-ES" sz="1600" dirty="0"/>
              <a:t>PANUSP se conoce ahora formalmente como PANPPD – Red Panafricana de Personas con Discapacidad Psicosocial.</a:t>
            </a:r>
            <a:endParaRPr lang="x-none" sz="1600" dirty="0"/>
          </a:p>
        </p:txBody>
      </p:sp>
      <p:sp>
        <p:nvSpPr>
          <p:cNvPr id="6" name="Text Placeholder 5">
            <a:extLst>
              <a:ext uri="{FF2B5EF4-FFF2-40B4-BE49-F238E27FC236}">
                <a16:creationId xmlns:a16="http://schemas.microsoft.com/office/drawing/2014/main" id="{67493817-145D-9D46-874B-CB603B283E02}"/>
              </a:ext>
            </a:extLst>
          </p:cNvPr>
          <p:cNvSpPr>
            <a:spLocks noGrp="1"/>
          </p:cNvSpPr>
          <p:nvPr>
            <p:ph type="body" sz="quarter" idx="13"/>
          </p:nvPr>
        </p:nvSpPr>
        <p:spPr>
          <a:xfrm>
            <a:off x="2152158" y="370667"/>
            <a:ext cx="9381751" cy="335916"/>
          </a:xfrm>
        </p:spPr>
        <p:txBody>
          <a:bodyPr/>
          <a:lstStyle/>
          <a:p>
            <a:pPr>
              <a:lnSpc>
                <a:spcPct val="100000"/>
              </a:lnSpc>
            </a:pPr>
            <a:r>
              <a:rPr lang="es-ES" sz="2000" dirty="0"/>
              <a:t>Declaración de PANUSP</a:t>
            </a:r>
            <a:endParaRPr lang="en-US" sz="2000" dirty="0"/>
          </a:p>
        </p:txBody>
      </p:sp>
    </p:spTree>
    <p:extLst>
      <p:ext uri="{BB962C8B-B14F-4D97-AF65-F5344CB8AC3E}">
        <p14:creationId xmlns:p14="http://schemas.microsoft.com/office/powerpoint/2010/main" val="2161490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50772-CE2B-4FCB-BECC-3AAB7C543DE1}"/>
              </a:ext>
            </a:extLst>
          </p:cNvPr>
          <p:cNvSpPr>
            <a:spLocks noGrp="1"/>
          </p:cNvSpPr>
          <p:nvPr>
            <p:ph type="title"/>
          </p:nvPr>
        </p:nvSpPr>
        <p:spPr/>
        <p:txBody>
          <a:bodyPr/>
          <a:lstStyle/>
          <a:p>
            <a:r>
              <a:rPr lang="en-GB" dirty="0"/>
              <a:t>2. </a:t>
            </a:r>
            <a:r>
              <a:rPr lang="es-ES" dirty="0"/>
              <a:t>¿Qué es una organización de la sociedad civil?</a:t>
            </a:r>
            <a:endParaRPr lang="x-none" dirty="0"/>
          </a:p>
        </p:txBody>
      </p:sp>
      <p:sp>
        <p:nvSpPr>
          <p:cNvPr id="8" name="Content Placeholder 7">
            <a:extLst>
              <a:ext uri="{FF2B5EF4-FFF2-40B4-BE49-F238E27FC236}">
                <a16:creationId xmlns:a16="http://schemas.microsoft.com/office/drawing/2014/main" id="{4D924FC4-3F3C-004D-85BE-5CE7909027A7}"/>
              </a:ext>
            </a:extLst>
          </p:cNvPr>
          <p:cNvSpPr>
            <a:spLocks noGrp="1"/>
          </p:cNvSpPr>
          <p:nvPr>
            <p:ph sz="quarter" idx="14"/>
          </p:nvPr>
        </p:nvSpPr>
        <p:spPr>
          <a:xfrm>
            <a:off x="540327" y="1295485"/>
            <a:ext cx="11141268" cy="4211697"/>
          </a:xfrm>
          <a:solidFill>
            <a:srgbClr val="D2EFFC"/>
          </a:solidFill>
        </p:spPr>
        <p:txBody>
          <a:bodyPr/>
          <a:lstStyle/>
          <a:p>
            <a:pPr marL="0" indent="0" algn="just">
              <a:lnSpc>
                <a:spcPct val="100000"/>
              </a:lnSpc>
              <a:spcBef>
                <a:spcPts val="0"/>
              </a:spcBef>
              <a:spcAft>
                <a:spcPts val="1000"/>
              </a:spcAft>
              <a:buNone/>
            </a:pPr>
            <a:r>
              <a:rPr lang="es-ES" sz="1800" b="1" dirty="0">
                <a:solidFill>
                  <a:srgbClr val="000000"/>
                </a:solidFill>
                <a:ea typeface="SimSun" panose="02010600030101010101" pitchFamily="2" charset="-122"/>
                <a:cs typeface="Arial" panose="020B0604020202020204" pitchFamily="34" charset="0"/>
              </a:rPr>
              <a:t>Mental </a:t>
            </a:r>
            <a:r>
              <a:rPr lang="es-ES" sz="1800" b="1" dirty="0" err="1">
                <a:solidFill>
                  <a:srgbClr val="000000"/>
                </a:solidFill>
                <a:ea typeface="SimSun" panose="02010600030101010101" pitchFamily="2" charset="-122"/>
                <a:cs typeface="Arial" panose="020B0604020202020204" pitchFamily="34" charset="0"/>
              </a:rPr>
              <a:t>Health</a:t>
            </a:r>
            <a:r>
              <a:rPr lang="es-ES" sz="1800" b="1" dirty="0">
                <a:solidFill>
                  <a:srgbClr val="000000"/>
                </a:solidFill>
                <a:ea typeface="SimSun" panose="02010600030101010101" pitchFamily="2" charset="-122"/>
                <a:cs typeface="Arial" panose="020B0604020202020204" pitchFamily="34" charset="0"/>
              </a:rPr>
              <a:t> Peer </a:t>
            </a:r>
            <a:r>
              <a:rPr lang="es-ES" sz="1800" b="1" dirty="0" err="1">
                <a:solidFill>
                  <a:srgbClr val="000000"/>
                </a:solidFill>
                <a:ea typeface="SimSun" panose="02010600030101010101" pitchFamily="2" charset="-122"/>
                <a:cs typeface="Arial" panose="020B0604020202020204" pitchFamily="34" charset="0"/>
              </a:rPr>
              <a:t>Connection</a:t>
            </a:r>
            <a:r>
              <a:rPr lang="es-ES" sz="1800" b="1" dirty="0">
                <a:solidFill>
                  <a:srgbClr val="000000"/>
                </a:solidFill>
                <a:ea typeface="SimSun" panose="02010600030101010101" pitchFamily="2" charset="-122"/>
                <a:cs typeface="Arial" panose="020B0604020202020204" pitchFamily="34" charset="0"/>
              </a:rPr>
              <a:t> (MHPC), Estados Unidos - Una organización de defensa dirigida por iguales </a:t>
            </a:r>
          </a:p>
          <a:p>
            <a:pPr marL="0" indent="0" algn="just">
              <a:lnSpc>
                <a:spcPct val="100000"/>
              </a:lnSpc>
              <a:spcBef>
                <a:spcPts val="0"/>
              </a:spcBef>
              <a:spcAft>
                <a:spcPts val="1000"/>
              </a:spcAft>
              <a:buNone/>
            </a:pPr>
            <a:r>
              <a:rPr lang="es-ES" sz="1800" dirty="0"/>
              <a:t>MHPC es una organización de defensa dirigida por iguales que se dedica a facilitar el crecimiento autónomo, el bienestar y la elección mediante una tutoría auténtica entre iguales. Los miembros de MHPC son iguales que se están recuperando de problemas de salud mental y/o abuso de sustancias, y que se pueden identificar con las personas a las que atienden. MHPC ofrece diversos servicios y programas para ayudar a las personas en su proceso de recuperación.</a:t>
            </a:r>
            <a:r>
              <a:rPr lang="en-GB" sz="1800" dirty="0">
                <a:solidFill>
                  <a:srgbClr val="000000"/>
                </a:solidFill>
                <a:ea typeface="SimSun" panose="02010600030101010101" pitchFamily="2" charset="-122"/>
                <a:cs typeface="Arial" panose="020B0604020202020204" pitchFamily="34" charset="0"/>
              </a:rPr>
              <a:t> </a:t>
            </a:r>
          </a:p>
          <a:p>
            <a:pPr marL="0" indent="0" algn="just">
              <a:lnSpc>
                <a:spcPct val="100000"/>
              </a:lnSpc>
              <a:spcBef>
                <a:spcPts val="0"/>
              </a:spcBef>
              <a:spcAft>
                <a:spcPts val="1000"/>
              </a:spcAft>
              <a:buNone/>
            </a:pPr>
            <a:r>
              <a:rPr lang="es-ES" sz="1800" dirty="0"/>
              <a:t>En la película </a:t>
            </a:r>
            <a:r>
              <a:rPr lang="es-ES" sz="1800" dirty="0" err="1"/>
              <a:t>Not</a:t>
            </a:r>
            <a:r>
              <a:rPr lang="es-ES" sz="1800" dirty="0"/>
              <a:t> </a:t>
            </a:r>
            <a:r>
              <a:rPr lang="es-ES" sz="1800" dirty="0" err="1"/>
              <a:t>without</a:t>
            </a:r>
            <a:r>
              <a:rPr lang="es-ES" sz="1800" dirty="0"/>
              <a:t> </a:t>
            </a:r>
            <a:r>
              <a:rPr lang="es-ES" sz="1800" dirty="0" err="1"/>
              <a:t>us</a:t>
            </a:r>
            <a:r>
              <a:rPr lang="es-ES" sz="1800" dirty="0"/>
              <a:t> (2013) de MHPC y Sam </a:t>
            </a:r>
            <a:r>
              <a:rPr lang="es-ES" sz="1800" dirty="0" err="1"/>
              <a:t>Avery</a:t>
            </a:r>
            <a:r>
              <a:rPr lang="es-ES" sz="1800" dirty="0"/>
              <a:t> se </a:t>
            </a:r>
            <a:r>
              <a:rPr lang="es-ES" sz="1800" dirty="0" err="1"/>
              <a:t>deconstruyen</a:t>
            </a:r>
            <a:r>
              <a:rPr lang="es-ES" sz="1800" dirty="0"/>
              <a:t> cuestiones complejas sobre la estigmatización y la discriminación de personas con discapacidad psicosocial en EE. UU. La película retrata lo que ocurre cuando un grupo de personas, a menudo presentadas como un problema a resolver por la sociedad, se reúne para defender sus derechos con el objetivo de redefinir la naturaleza del problema y reclamar su estatus como miembros integrales de la sociedad. </a:t>
            </a:r>
          </a:p>
          <a:p>
            <a:pPr marL="0" indent="0" algn="just">
              <a:lnSpc>
                <a:spcPct val="100000"/>
              </a:lnSpc>
              <a:spcBef>
                <a:spcPts val="0"/>
              </a:spcBef>
              <a:spcAft>
                <a:spcPts val="1000"/>
              </a:spcAft>
              <a:buNone/>
            </a:pPr>
            <a:r>
              <a:rPr lang="en-US" sz="1800" dirty="0"/>
              <a:t>Para </a:t>
            </a:r>
            <a:r>
              <a:rPr lang="en-US" sz="1800" dirty="0" err="1"/>
              <a:t>ver</a:t>
            </a:r>
            <a:r>
              <a:rPr lang="en-US" sz="1800" dirty="0"/>
              <a:t> Not without us, </a:t>
            </a:r>
            <a:r>
              <a:rPr lang="en-US" sz="1800" dirty="0" err="1"/>
              <a:t>consultar</a:t>
            </a:r>
            <a:r>
              <a:rPr lang="en-US" sz="1800" dirty="0"/>
              <a:t>: </a:t>
            </a:r>
            <a:r>
              <a:rPr lang="en-US" sz="1800" dirty="0">
                <a:hlinkClick r:id="rId3"/>
              </a:rPr>
              <a:t>https://youtu.be/fv9jbKFANZc</a:t>
            </a:r>
            <a:r>
              <a:rPr lang="en-US" sz="1800" dirty="0"/>
              <a:t> </a:t>
            </a:r>
          </a:p>
          <a:p>
            <a:pPr marL="0" indent="0" algn="just">
              <a:lnSpc>
                <a:spcPct val="100000"/>
              </a:lnSpc>
              <a:spcBef>
                <a:spcPts val="0"/>
              </a:spcBef>
              <a:spcAft>
                <a:spcPts val="1000"/>
              </a:spcAft>
              <a:buNone/>
            </a:pPr>
            <a:r>
              <a:rPr lang="es-ES" sz="1800" dirty="0"/>
              <a:t>Para saber más sobre MHPC, consultar: </a:t>
            </a:r>
            <a:r>
              <a:rPr lang="es-ES" sz="1800" dirty="0">
                <a:hlinkClick r:id="rId4"/>
              </a:rPr>
              <a:t>http://www.wnyil.org/Mental-Health-PEER-Connection/</a:t>
            </a:r>
            <a:r>
              <a:rPr lang="es-ES" sz="1800" dirty="0"/>
              <a:t> </a:t>
            </a:r>
            <a:endParaRPr lang="x-none" sz="1800">
              <a:solidFill>
                <a:srgbClr val="000000"/>
              </a:solidFill>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80108630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1717-8532-4FB2-9CAB-1B5C570ABBF4}"/>
              </a:ext>
            </a:extLst>
          </p:cNvPr>
          <p:cNvSpPr>
            <a:spLocks noGrp="1"/>
          </p:cNvSpPr>
          <p:nvPr>
            <p:ph type="title"/>
          </p:nvPr>
        </p:nvSpPr>
        <p:spPr>
          <a:xfrm>
            <a:off x="492539" y="327578"/>
            <a:ext cx="9792000" cy="432000"/>
          </a:xfrm>
        </p:spPr>
        <p:txBody>
          <a:bodyPr>
            <a:normAutofit fontScale="90000"/>
          </a:bodyPr>
          <a:lstStyle/>
          <a:p>
            <a:r>
              <a:rPr lang="en-US" dirty="0" err="1"/>
              <a:t>Folleto</a:t>
            </a:r>
            <a:r>
              <a:rPr lang="en-US" dirty="0"/>
              <a:t> 3</a:t>
            </a:r>
            <a:endParaRPr lang="x-none" dirty="0"/>
          </a:p>
        </p:txBody>
      </p:sp>
      <p:sp>
        <p:nvSpPr>
          <p:cNvPr id="4"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07195" y="955965"/>
            <a:ext cx="11174412" cy="4821380"/>
          </a:xfrm>
          <a:solidFill>
            <a:srgbClr val="D2EFFC"/>
          </a:solidFill>
        </p:spPr>
        <p:txBody>
          <a:bodyPr/>
          <a:lstStyle/>
          <a:p>
            <a:pPr marL="0" indent="0" algn="just">
              <a:lnSpc>
                <a:spcPct val="100000"/>
              </a:lnSpc>
              <a:spcBef>
                <a:spcPts val="0"/>
              </a:spcBef>
              <a:buClr>
                <a:schemeClr val="accent1">
                  <a:lumMod val="75000"/>
                </a:schemeClr>
              </a:buClr>
              <a:buNone/>
            </a:pPr>
            <a:r>
              <a:rPr lang="es-ES" sz="2000" b="1" dirty="0"/>
              <a:t>USP </a:t>
            </a:r>
            <a:r>
              <a:rPr lang="es-ES" sz="2000" b="1" dirty="0" err="1"/>
              <a:t>Kenya</a:t>
            </a:r>
            <a:r>
              <a:rPr lang="es-ES" sz="2000" b="1" dirty="0"/>
              <a:t> – Defender los derechos y promover la recuperación con apoyo entre iguales, basada en la comunidad</a:t>
            </a:r>
          </a:p>
          <a:p>
            <a:pPr marL="0" indent="0" algn="just">
              <a:lnSpc>
                <a:spcPct val="100000"/>
              </a:lnSpc>
              <a:spcBef>
                <a:spcPts val="0"/>
              </a:spcBef>
              <a:buClr>
                <a:schemeClr val="accent1">
                  <a:lumMod val="75000"/>
                </a:schemeClr>
              </a:buClr>
              <a:buNone/>
            </a:pPr>
            <a:r>
              <a:rPr lang="es-ES" sz="1800" dirty="0"/>
              <a:t>Usuarios y Supervivientes de Psiquiatría de Kenia (USP </a:t>
            </a:r>
            <a:r>
              <a:rPr lang="es-ES" sz="1800" dirty="0" err="1"/>
              <a:t>Kenya</a:t>
            </a:r>
            <a:r>
              <a:rPr lang="es-ES" sz="1800" dirty="0"/>
              <a:t>) es una organización de la sociedad civil asociada con la Red Mundial de Usuarios y Supervivientes de Psiquiatría. Se creó en 2009 y está dirigida por y destinada a personas con experiencias vividas.</a:t>
            </a:r>
          </a:p>
          <a:p>
            <a:pPr marL="0" indent="0" algn="just">
              <a:lnSpc>
                <a:spcPct val="100000"/>
              </a:lnSpc>
              <a:spcBef>
                <a:spcPts val="0"/>
              </a:spcBef>
              <a:buClr>
                <a:schemeClr val="accent1">
                  <a:lumMod val="75000"/>
                </a:schemeClr>
              </a:buClr>
              <a:buNone/>
            </a:pPr>
            <a:r>
              <a:rPr lang="es-ES" sz="1800" dirty="0"/>
              <a:t>El objetivo global de USP </a:t>
            </a:r>
            <a:r>
              <a:rPr lang="es-ES" sz="1800" dirty="0" err="1"/>
              <a:t>Kenya</a:t>
            </a:r>
            <a:r>
              <a:rPr lang="es-ES" sz="1800" dirty="0"/>
              <a:t> es promover y defender los derechos de las personas con discapacidad psicosocial para que puedan vivir y trabajar como miembros productivos de la sociedad. USP </a:t>
            </a:r>
            <a:r>
              <a:rPr lang="es-ES" sz="1800" dirty="0" err="1"/>
              <a:t>Kenya</a:t>
            </a:r>
            <a:r>
              <a:rPr lang="es-ES" sz="1800" dirty="0"/>
              <a:t> también trabaja para promover el bienestar de las personas con discapacidad psicosocial mediante la sensibilización, la defensa de un cambio legislativo y los servicios de apoyo entre iguales. La organización tiene grupos de apoyo entre iguales en </a:t>
            </a:r>
            <a:r>
              <a:rPr lang="es-ES" sz="1800" dirty="0" err="1"/>
              <a:t>Eldoret</a:t>
            </a:r>
            <a:r>
              <a:rPr lang="es-ES" sz="1800" dirty="0"/>
              <a:t>, </a:t>
            </a:r>
            <a:r>
              <a:rPr lang="es-ES" sz="1800" dirty="0" err="1"/>
              <a:t>Kiambu</a:t>
            </a:r>
            <a:r>
              <a:rPr lang="es-ES" sz="1800" dirty="0"/>
              <a:t>, Nairobi, </a:t>
            </a:r>
            <a:r>
              <a:rPr lang="es-ES" sz="1800" dirty="0" err="1"/>
              <a:t>Nakuru</a:t>
            </a:r>
            <a:r>
              <a:rPr lang="es-ES" sz="1800" dirty="0"/>
              <a:t> y </a:t>
            </a:r>
            <a:r>
              <a:rPr lang="es-ES" sz="1800" dirty="0" err="1"/>
              <a:t>Nyeri</a:t>
            </a:r>
            <a:r>
              <a:rPr lang="es-ES" sz="1800" dirty="0"/>
              <a:t>, que tienen como objetivo proporcionar apoyo, aumentar la capacidad y guiar el cambio social para promover una mayor inclusión en el ámbito nacional y comunitario. </a:t>
            </a:r>
          </a:p>
          <a:p>
            <a:pPr marL="0" indent="0" algn="just">
              <a:lnSpc>
                <a:spcPct val="100000"/>
              </a:lnSpc>
              <a:spcBef>
                <a:spcPts val="0"/>
              </a:spcBef>
              <a:buClr>
                <a:schemeClr val="accent1">
                  <a:lumMod val="75000"/>
                </a:schemeClr>
              </a:buClr>
              <a:buNone/>
            </a:pPr>
            <a:endParaRPr lang="es-ES" sz="1800" dirty="0"/>
          </a:p>
          <a:p>
            <a:pPr marL="0" indent="0" algn="just">
              <a:lnSpc>
                <a:spcPct val="100000"/>
              </a:lnSpc>
              <a:spcBef>
                <a:spcPts val="0"/>
              </a:spcBef>
              <a:buClr>
                <a:schemeClr val="accent1">
                  <a:lumMod val="75000"/>
                </a:schemeClr>
              </a:buClr>
              <a:buNone/>
            </a:pPr>
            <a:r>
              <a:rPr lang="es-ES" sz="1800" dirty="0"/>
              <a:t>Más concretamente, los objetivos de USP </a:t>
            </a:r>
            <a:r>
              <a:rPr lang="es-ES" sz="1800" dirty="0" err="1"/>
              <a:t>Kenya</a:t>
            </a:r>
            <a:r>
              <a:rPr lang="es-ES" sz="1800" dirty="0"/>
              <a:t> son: </a:t>
            </a:r>
          </a:p>
          <a:p>
            <a:pPr marL="342900" indent="-342900" algn="just">
              <a:lnSpc>
                <a:spcPct val="100000"/>
              </a:lnSpc>
              <a:spcBef>
                <a:spcPts val="0"/>
              </a:spcBef>
              <a:buClr>
                <a:schemeClr val="accent1">
                  <a:lumMod val="75000"/>
                </a:schemeClr>
              </a:buClr>
              <a:buFont typeface="+mj-lt"/>
              <a:buAutoNum type="arabicPeriod"/>
            </a:pPr>
            <a:r>
              <a:rPr lang="es-ES" sz="1800" dirty="0"/>
              <a:t>Promover el bienestar de las personas con discapacidad psicosocial, como: </a:t>
            </a:r>
          </a:p>
          <a:p>
            <a:pPr marL="800100" lvl="1" indent="-342900" algn="just">
              <a:lnSpc>
                <a:spcPct val="100000"/>
              </a:lnSpc>
              <a:spcBef>
                <a:spcPts val="0"/>
              </a:spcBef>
              <a:buClr>
                <a:schemeClr val="accent1">
                  <a:lumMod val="75000"/>
                </a:schemeClr>
              </a:buClr>
              <a:buFont typeface="+mj-lt"/>
              <a:buAutoNum type="alphaLcParenR"/>
            </a:pPr>
            <a:r>
              <a:rPr lang="es-ES" sz="1600" dirty="0"/>
              <a:t>Establecer y facilitar grupos entre iguales basados en la comunidad. </a:t>
            </a:r>
          </a:p>
          <a:p>
            <a:pPr marL="800100" lvl="1" indent="-342900" algn="just">
              <a:lnSpc>
                <a:spcPct val="100000"/>
              </a:lnSpc>
              <a:spcBef>
                <a:spcPts val="0"/>
              </a:spcBef>
              <a:buClr>
                <a:schemeClr val="accent1">
                  <a:lumMod val="75000"/>
                </a:schemeClr>
              </a:buClr>
              <a:buFont typeface="+mj-lt"/>
              <a:buAutoNum type="alphaLcParenR"/>
            </a:pPr>
            <a:r>
              <a:rPr lang="es-ES" sz="1600" dirty="0"/>
              <a:t>Defensa, concienciación y educación pública. </a:t>
            </a:r>
          </a:p>
          <a:p>
            <a:pPr marL="800100" lvl="1" indent="-342900" algn="just">
              <a:lnSpc>
                <a:spcPct val="100000"/>
              </a:lnSpc>
              <a:spcBef>
                <a:spcPts val="0"/>
              </a:spcBef>
              <a:buClr>
                <a:schemeClr val="accent1">
                  <a:lumMod val="75000"/>
                </a:schemeClr>
              </a:buClr>
              <a:buFont typeface="+mj-lt"/>
              <a:buAutoNum type="alphaLcParenR"/>
            </a:pPr>
            <a:r>
              <a:rPr lang="es-ES" sz="1600" dirty="0"/>
              <a:t>Defender el acceso a los servicios en sus comunidades en igualdad de condiciones que las demás personas. </a:t>
            </a:r>
            <a:endParaRPr lang="x-none" sz="1600" dirty="0"/>
          </a:p>
        </p:txBody>
      </p:sp>
      <p:sp>
        <p:nvSpPr>
          <p:cNvPr id="5" name="Text Placeholder 5">
            <a:extLst>
              <a:ext uri="{FF2B5EF4-FFF2-40B4-BE49-F238E27FC236}">
                <a16:creationId xmlns:a16="http://schemas.microsoft.com/office/drawing/2014/main" id="{67493817-145D-9D46-874B-CB603B283E02}"/>
              </a:ext>
            </a:extLst>
          </p:cNvPr>
          <p:cNvSpPr>
            <a:spLocks noGrp="1"/>
          </p:cNvSpPr>
          <p:nvPr>
            <p:ph type="body" sz="quarter" idx="13"/>
          </p:nvPr>
        </p:nvSpPr>
        <p:spPr>
          <a:xfrm>
            <a:off x="2235285" y="370667"/>
            <a:ext cx="9381751" cy="335916"/>
          </a:xfrm>
        </p:spPr>
        <p:txBody>
          <a:bodyPr/>
          <a:lstStyle/>
          <a:p>
            <a:pPr>
              <a:lnSpc>
                <a:spcPct val="100000"/>
              </a:lnSpc>
            </a:pPr>
            <a:r>
              <a:rPr lang="es-ES" sz="2000" dirty="0"/>
              <a:t>Usuarios y Supervivientes de Psiquiatría de Kenia - USP </a:t>
            </a:r>
            <a:r>
              <a:rPr lang="es-ES" sz="2000" dirty="0" err="1"/>
              <a:t>Kenya</a:t>
            </a:r>
            <a:endParaRPr lang="en-US" sz="2000" dirty="0"/>
          </a:p>
        </p:txBody>
      </p:sp>
    </p:spTree>
    <p:extLst>
      <p:ext uri="{BB962C8B-B14F-4D97-AF65-F5344CB8AC3E}">
        <p14:creationId xmlns:p14="http://schemas.microsoft.com/office/powerpoint/2010/main" val="42828696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1717-8532-4FB2-9CAB-1B5C570ABBF4}"/>
              </a:ext>
            </a:extLst>
          </p:cNvPr>
          <p:cNvSpPr>
            <a:spLocks noGrp="1"/>
          </p:cNvSpPr>
          <p:nvPr>
            <p:ph type="title"/>
          </p:nvPr>
        </p:nvSpPr>
        <p:spPr>
          <a:xfrm>
            <a:off x="492539" y="327578"/>
            <a:ext cx="9792000" cy="432000"/>
          </a:xfrm>
        </p:spPr>
        <p:txBody>
          <a:bodyPr>
            <a:normAutofit fontScale="90000"/>
          </a:bodyPr>
          <a:lstStyle/>
          <a:p>
            <a:r>
              <a:rPr lang="en-US" dirty="0" err="1"/>
              <a:t>Folleto</a:t>
            </a:r>
            <a:r>
              <a:rPr lang="en-US" dirty="0"/>
              <a:t> 3</a:t>
            </a:r>
            <a:endParaRPr lang="x-none" dirty="0"/>
          </a:p>
        </p:txBody>
      </p:sp>
      <p:sp>
        <p:nvSpPr>
          <p:cNvPr id="4"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27977" y="1392383"/>
            <a:ext cx="11174412" cy="3054926"/>
          </a:xfrm>
          <a:solidFill>
            <a:srgbClr val="D2EFFC"/>
          </a:solidFill>
        </p:spPr>
        <p:txBody>
          <a:bodyPr/>
          <a:lstStyle/>
          <a:p>
            <a:pPr marL="342900" indent="-342900" algn="just">
              <a:lnSpc>
                <a:spcPct val="100000"/>
              </a:lnSpc>
              <a:spcBef>
                <a:spcPts val="0"/>
              </a:spcBef>
              <a:buClr>
                <a:schemeClr val="accent1">
                  <a:lumMod val="75000"/>
                </a:schemeClr>
              </a:buClr>
              <a:buFont typeface="+mj-lt"/>
              <a:buAutoNum type="arabicPeriod" startAt="2"/>
            </a:pPr>
            <a:r>
              <a:rPr lang="es-ES" sz="1800" dirty="0"/>
              <a:t>Crear un movimiento sólido de usuarios y supervivientes en Kenia para personas con discapacidad psicosocial. </a:t>
            </a:r>
          </a:p>
          <a:p>
            <a:pPr marL="342900" indent="-342900" algn="just">
              <a:lnSpc>
                <a:spcPct val="100000"/>
              </a:lnSpc>
              <a:spcBef>
                <a:spcPts val="0"/>
              </a:spcBef>
              <a:buClr>
                <a:schemeClr val="accent1">
                  <a:lumMod val="75000"/>
                </a:schemeClr>
              </a:buClr>
              <a:buFont typeface="+mj-lt"/>
              <a:buAutoNum type="arabicPeriod" startAt="2"/>
            </a:pPr>
            <a:r>
              <a:rPr lang="es-ES" sz="1800" dirty="0"/>
              <a:t>Participar en procesos de reforma legislativa para asegurar que los problemas que afectan a las personas con discapacidad psicosocial se incorporan en el marco jurídico nacional de acuerdo con la Convención sobre los derechos de las personas con discapacidad. </a:t>
            </a:r>
          </a:p>
          <a:p>
            <a:pPr marL="342900" indent="-342900" algn="just">
              <a:lnSpc>
                <a:spcPct val="100000"/>
              </a:lnSpc>
              <a:spcBef>
                <a:spcPts val="0"/>
              </a:spcBef>
              <a:buClr>
                <a:schemeClr val="accent1">
                  <a:lumMod val="75000"/>
                </a:schemeClr>
              </a:buClr>
              <a:buFont typeface="+mj-lt"/>
              <a:buAutoNum type="arabicPeriod" startAt="2"/>
            </a:pPr>
            <a:r>
              <a:rPr lang="es-ES" sz="1800" dirty="0"/>
              <a:t>Construir relaciones estratégicas con las partes interesadas correspondientes para promover el discurso de los derechos humanos para personas con discapacidad psicosocial. </a:t>
            </a:r>
          </a:p>
          <a:p>
            <a:pPr marL="0" indent="0" algn="just">
              <a:lnSpc>
                <a:spcPct val="100000"/>
              </a:lnSpc>
              <a:spcBef>
                <a:spcPts val="0"/>
              </a:spcBef>
              <a:buClr>
                <a:schemeClr val="accent1">
                  <a:lumMod val="75000"/>
                </a:schemeClr>
              </a:buClr>
              <a:buNone/>
            </a:pPr>
            <a:endParaRPr lang="es-ES" sz="1800" dirty="0"/>
          </a:p>
          <a:p>
            <a:pPr marL="0" indent="0" algn="just">
              <a:lnSpc>
                <a:spcPct val="100000"/>
              </a:lnSpc>
              <a:spcBef>
                <a:spcPts val="0"/>
              </a:spcBef>
              <a:buClr>
                <a:schemeClr val="accent1">
                  <a:lumMod val="75000"/>
                </a:schemeClr>
              </a:buClr>
              <a:buNone/>
            </a:pPr>
            <a:r>
              <a:rPr lang="es-ES" sz="1800" dirty="0"/>
              <a:t>Para saber más, consultar: </a:t>
            </a:r>
            <a:r>
              <a:rPr lang="es-ES" sz="1800" dirty="0">
                <a:hlinkClick r:id="rId3"/>
              </a:rPr>
              <a:t>http://www.uspkenya.org</a:t>
            </a:r>
            <a:r>
              <a:rPr lang="es-ES" sz="1800" dirty="0"/>
              <a:t> </a:t>
            </a:r>
            <a:endParaRPr lang="x-none" sz="1800" dirty="0"/>
          </a:p>
        </p:txBody>
      </p:sp>
      <p:sp>
        <p:nvSpPr>
          <p:cNvPr id="5" name="Text Placeholder 5">
            <a:extLst>
              <a:ext uri="{FF2B5EF4-FFF2-40B4-BE49-F238E27FC236}">
                <a16:creationId xmlns:a16="http://schemas.microsoft.com/office/drawing/2014/main" id="{67493817-145D-9D46-874B-CB603B283E02}"/>
              </a:ext>
            </a:extLst>
          </p:cNvPr>
          <p:cNvSpPr>
            <a:spLocks noGrp="1"/>
          </p:cNvSpPr>
          <p:nvPr>
            <p:ph type="body" sz="quarter" idx="13"/>
          </p:nvPr>
        </p:nvSpPr>
        <p:spPr>
          <a:xfrm>
            <a:off x="2235285" y="370667"/>
            <a:ext cx="9381751" cy="335916"/>
          </a:xfrm>
        </p:spPr>
        <p:txBody>
          <a:bodyPr/>
          <a:lstStyle/>
          <a:p>
            <a:pPr>
              <a:lnSpc>
                <a:spcPct val="100000"/>
              </a:lnSpc>
            </a:pPr>
            <a:r>
              <a:rPr lang="es-ES" sz="2000" dirty="0"/>
              <a:t>Usuarios y Supervivientes de Psiquiatría de Kenia - USP </a:t>
            </a:r>
            <a:r>
              <a:rPr lang="es-ES" sz="2000" dirty="0" err="1"/>
              <a:t>Kenya</a:t>
            </a:r>
            <a:endParaRPr lang="en-US" sz="2000" dirty="0"/>
          </a:p>
        </p:txBody>
      </p:sp>
    </p:spTree>
    <p:extLst>
      <p:ext uri="{BB962C8B-B14F-4D97-AF65-F5344CB8AC3E}">
        <p14:creationId xmlns:p14="http://schemas.microsoft.com/office/powerpoint/2010/main" val="392841857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1717-8532-4FB2-9CAB-1B5C570ABBF4}"/>
              </a:ext>
            </a:extLst>
          </p:cNvPr>
          <p:cNvSpPr>
            <a:spLocks noGrp="1"/>
          </p:cNvSpPr>
          <p:nvPr>
            <p:ph type="title"/>
          </p:nvPr>
        </p:nvSpPr>
        <p:spPr>
          <a:xfrm>
            <a:off x="492539" y="327578"/>
            <a:ext cx="9792000" cy="432000"/>
          </a:xfrm>
        </p:spPr>
        <p:txBody>
          <a:bodyPr>
            <a:normAutofit fontScale="90000"/>
          </a:bodyPr>
          <a:lstStyle/>
          <a:p>
            <a:r>
              <a:rPr lang="en-US" dirty="0" err="1"/>
              <a:t>Folleto</a:t>
            </a:r>
            <a:r>
              <a:rPr lang="en-US" dirty="0"/>
              <a:t> 4</a:t>
            </a:r>
            <a:endParaRPr lang="x-none" dirty="0"/>
          </a:p>
        </p:txBody>
      </p:sp>
      <p:sp>
        <p:nvSpPr>
          <p:cNvPr id="4"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27977" y="1392383"/>
            <a:ext cx="11174412" cy="3740726"/>
          </a:xfrm>
          <a:solidFill>
            <a:srgbClr val="D2EFFC"/>
          </a:solidFill>
        </p:spPr>
        <p:txBody>
          <a:bodyPr/>
          <a:lstStyle/>
          <a:p>
            <a:pPr marL="0" indent="0" algn="just">
              <a:lnSpc>
                <a:spcPct val="100000"/>
              </a:lnSpc>
              <a:spcBef>
                <a:spcPts val="0"/>
              </a:spcBef>
              <a:buClr>
                <a:schemeClr val="accent1">
                  <a:lumMod val="75000"/>
                </a:schemeClr>
              </a:buClr>
              <a:buNone/>
            </a:pPr>
            <a:r>
              <a:rPr lang="es-ES" sz="2000" b="1" dirty="0"/>
              <a:t>Northamptonshire </a:t>
            </a:r>
            <a:r>
              <a:rPr lang="es-ES" sz="2000" b="1" dirty="0" err="1"/>
              <a:t>People</a:t>
            </a:r>
            <a:r>
              <a:rPr lang="es-ES" sz="2000" b="1" dirty="0"/>
              <a:t> </a:t>
            </a:r>
            <a:r>
              <a:rPr lang="es-ES" sz="2000" b="1" dirty="0" err="1"/>
              <a:t>First</a:t>
            </a:r>
            <a:r>
              <a:rPr lang="es-ES" sz="2000" b="1" dirty="0"/>
              <a:t> – Asegurar que se oyen las voces de las personas con problemas de aprendizaje</a:t>
            </a:r>
            <a:endParaRPr lang="en-US" sz="2000" b="1" dirty="0"/>
          </a:p>
          <a:p>
            <a:pPr marL="0" indent="0" algn="just">
              <a:lnSpc>
                <a:spcPct val="100000"/>
              </a:lnSpc>
              <a:spcBef>
                <a:spcPts val="0"/>
              </a:spcBef>
              <a:buClr>
                <a:schemeClr val="accent1">
                  <a:lumMod val="75000"/>
                </a:schemeClr>
              </a:buClr>
              <a:buNone/>
            </a:pPr>
            <a:endParaRPr lang="es-ES" sz="1800" dirty="0"/>
          </a:p>
          <a:p>
            <a:pPr marL="0" indent="0" algn="just">
              <a:lnSpc>
                <a:spcPct val="100000"/>
              </a:lnSpc>
              <a:spcBef>
                <a:spcPts val="0"/>
              </a:spcBef>
              <a:buClr>
                <a:schemeClr val="accent1">
                  <a:lumMod val="75000"/>
                </a:schemeClr>
              </a:buClr>
              <a:buNone/>
            </a:pPr>
            <a:r>
              <a:rPr lang="es-ES" sz="1800" dirty="0"/>
              <a:t>Se fundó en 1990 por parte de un grupo de personas con problemas de aprendizaje que querían algo más que quedarse estancadas en un centro de día. «Empezamos para que las personas con problemas de aprendizaje pudieran tener voz. Las ayudamos a entender sus derechos y a hacer que otras personas entendieran que no somos una discapacidad, sino que primero somos personas. </a:t>
            </a:r>
          </a:p>
          <a:p>
            <a:pPr marL="0" indent="0" algn="just">
              <a:lnSpc>
                <a:spcPct val="100000"/>
              </a:lnSpc>
              <a:spcBef>
                <a:spcPts val="0"/>
              </a:spcBef>
              <a:buClr>
                <a:schemeClr val="accent1">
                  <a:lumMod val="75000"/>
                </a:schemeClr>
              </a:buClr>
              <a:buNone/>
            </a:pPr>
            <a:r>
              <a:rPr lang="es-ES" sz="1800" dirty="0"/>
              <a:t>Hay muchos grupos que utilizan la expresión ‘las personas primero’. Todos hacemos cosas similares, pero somos independientes unos de otros. Ayudamos a las personas que viven en Northamptonshire. </a:t>
            </a:r>
          </a:p>
          <a:p>
            <a:pPr marL="0" indent="0" algn="just">
              <a:lnSpc>
                <a:spcPct val="100000"/>
              </a:lnSpc>
              <a:spcBef>
                <a:spcPts val="0"/>
              </a:spcBef>
              <a:buClr>
                <a:schemeClr val="accent1">
                  <a:lumMod val="75000"/>
                </a:schemeClr>
              </a:buClr>
              <a:buNone/>
            </a:pPr>
            <a:r>
              <a:rPr lang="es-ES" sz="1800" dirty="0"/>
              <a:t>Trabajamos mucho para garantizar que se escuchan las voces de las personas. Hacemos nuestra propia investigación, organizamos campañas, ayudamos a las personas individualmente, hablamos en reuniones, hacemos formación y colaboramos con organizaciones para garantizar que lo que hacen es bueno para las personas con problemas de aprendizaje.»</a:t>
            </a:r>
            <a:endParaRPr lang="x-none" sz="1800" dirty="0"/>
          </a:p>
        </p:txBody>
      </p:sp>
      <p:sp>
        <p:nvSpPr>
          <p:cNvPr id="5" name="Text Placeholder 5">
            <a:extLst>
              <a:ext uri="{FF2B5EF4-FFF2-40B4-BE49-F238E27FC236}">
                <a16:creationId xmlns:a16="http://schemas.microsoft.com/office/drawing/2014/main" id="{67493817-145D-9D46-874B-CB603B283E02}"/>
              </a:ext>
            </a:extLst>
          </p:cNvPr>
          <p:cNvSpPr>
            <a:spLocks noGrp="1"/>
          </p:cNvSpPr>
          <p:nvPr>
            <p:ph type="body" sz="quarter" idx="13"/>
          </p:nvPr>
        </p:nvSpPr>
        <p:spPr>
          <a:xfrm>
            <a:off x="2265218" y="370667"/>
            <a:ext cx="9351818" cy="335915"/>
          </a:xfrm>
        </p:spPr>
        <p:txBody>
          <a:bodyPr/>
          <a:lstStyle/>
          <a:p>
            <a:pPr>
              <a:lnSpc>
                <a:spcPct val="100000"/>
              </a:lnSpc>
            </a:pPr>
            <a:r>
              <a:rPr lang="es-ES" sz="2000" dirty="0"/>
              <a:t>Northamptonshire </a:t>
            </a:r>
            <a:r>
              <a:rPr lang="es-ES" sz="2000" dirty="0" err="1"/>
              <a:t>People</a:t>
            </a:r>
            <a:r>
              <a:rPr lang="es-ES" sz="2000" dirty="0"/>
              <a:t> </a:t>
            </a:r>
            <a:r>
              <a:rPr lang="es-ES" sz="2000" dirty="0" err="1"/>
              <a:t>First</a:t>
            </a:r>
            <a:endParaRPr lang="en-US" sz="2000" dirty="0"/>
          </a:p>
        </p:txBody>
      </p:sp>
    </p:spTree>
    <p:extLst>
      <p:ext uri="{BB962C8B-B14F-4D97-AF65-F5344CB8AC3E}">
        <p14:creationId xmlns:p14="http://schemas.microsoft.com/office/powerpoint/2010/main" val="248661596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1717-8532-4FB2-9CAB-1B5C570ABBF4}"/>
              </a:ext>
            </a:extLst>
          </p:cNvPr>
          <p:cNvSpPr>
            <a:spLocks noGrp="1"/>
          </p:cNvSpPr>
          <p:nvPr>
            <p:ph type="title"/>
          </p:nvPr>
        </p:nvSpPr>
        <p:spPr>
          <a:xfrm>
            <a:off x="492539" y="327578"/>
            <a:ext cx="9792000" cy="432000"/>
          </a:xfrm>
        </p:spPr>
        <p:txBody>
          <a:bodyPr>
            <a:normAutofit fontScale="90000"/>
          </a:bodyPr>
          <a:lstStyle/>
          <a:p>
            <a:r>
              <a:rPr lang="en-US" dirty="0" err="1"/>
              <a:t>Folleto</a:t>
            </a:r>
            <a:r>
              <a:rPr lang="en-US" dirty="0"/>
              <a:t> 4</a:t>
            </a:r>
            <a:endParaRPr lang="x-none" dirty="0"/>
          </a:p>
        </p:txBody>
      </p:sp>
      <p:sp>
        <p:nvSpPr>
          <p:cNvPr id="4"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69541" y="1080655"/>
            <a:ext cx="11174412" cy="4509653"/>
          </a:xfrm>
          <a:solidFill>
            <a:srgbClr val="D2EFFC"/>
          </a:solidFill>
        </p:spPr>
        <p:txBody>
          <a:bodyPr/>
          <a:lstStyle/>
          <a:p>
            <a:pPr marL="0" indent="0" algn="just">
              <a:lnSpc>
                <a:spcPct val="100000"/>
              </a:lnSpc>
              <a:spcBef>
                <a:spcPts val="0"/>
              </a:spcBef>
              <a:buClr>
                <a:schemeClr val="accent1">
                  <a:lumMod val="75000"/>
                </a:schemeClr>
              </a:buClr>
              <a:buNone/>
            </a:pPr>
            <a:r>
              <a:rPr lang="es-ES" sz="1800" b="1" dirty="0"/>
              <a:t>Nuestros objetivos y finalidades</a:t>
            </a:r>
          </a:p>
          <a:p>
            <a:pPr algn="just">
              <a:lnSpc>
                <a:spcPct val="100000"/>
              </a:lnSpc>
              <a:spcBef>
                <a:spcPts val="0"/>
              </a:spcBef>
              <a:buClr>
                <a:schemeClr val="accent1">
                  <a:lumMod val="75000"/>
                </a:schemeClr>
              </a:buClr>
            </a:pPr>
            <a:r>
              <a:rPr lang="es-ES" sz="1800" dirty="0"/>
              <a:t>Ayudar a las personas con problemas de aprendizaje y/o autismo a hablar por sí mismas, con ayuda y apoyo si es necesario.</a:t>
            </a:r>
          </a:p>
          <a:p>
            <a:pPr algn="just">
              <a:lnSpc>
                <a:spcPct val="100000"/>
              </a:lnSpc>
              <a:spcBef>
                <a:spcPts val="0"/>
              </a:spcBef>
              <a:buClr>
                <a:schemeClr val="accent1">
                  <a:lumMod val="75000"/>
                </a:schemeClr>
              </a:buClr>
            </a:pPr>
            <a:r>
              <a:rPr lang="es-ES" sz="1800" dirty="0"/>
              <a:t>Trabajar para eliminar etiquetas que afectan negativamente a nuestras vidas.</a:t>
            </a:r>
          </a:p>
          <a:p>
            <a:pPr algn="just">
              <a:lnSpc>
                <a:spcPct val="100000"/>
              </a:lnSpc>
              <a:spcBef>
                <a:spcPts val="0"/>
              </a:spcBef>
              <a:buClr>
                <a:schemeClr val="accent1">
                  <a:lumMod val="75000"/>
                </a:schemeClr>
              </a:buClr>
            </a:pPr>
            <a:r>
              <a:rPr lang="es-ES" sz="1800" dirty="0"/>
              <a:t>Garantizar que todas las personas con problemas de aprendizaje y/o autismo sean respetadas por lo que son y por lo que dicen.</a:t>
            </a:r>
          </a:p>
          <a:p>
            <a:pPr algn="just">
              <a:lnSpc>
                <a:spcPct val="100000"/>
              </a:lnSpc>
              <a:spcBef>
                <a:spcPts val="0"/>
              </a:spcBef>
              <a:buClr>
                <a:schemeClr val="accent1">
                  <a:lumMod val="75000"/>
                </a:schemeClr>
              </a:buClr>
            </a:pPr>
            <a:r>
              <a:rPr lang="es-ES" sz="1800" dirty="0"/>
              <a:t>Garantizar que las personas con problemas de aprendizaje y/o autismo:</a:t>
            </a:r>
          </a:p>
          <a:p>
            <a:pPr lvl="1" algn="just">
              <a:lnSpc>
                <a:spcPct val="100000"/>
              </a:lnSpc>
              <a:spcBef>
                <a:spcPts val="0"/>
              </a:spcBef>
              <a:buClr>
                <a:schemeClr val="accent1">
                  <a:lumMod val="75000"/>
                </a:schemeClr>
              </a:buClr>
            </a:pPr>
            <a:r>
              <a:rPr lang="es-ES" sz="1600" dirty="0"/>
              <a:t>conozcan sus derechos, </a:t>
            </a:r>
          </a:p>
          <a:p>
            <a:pPr lvl="1" algn="just">
              <a:lnSpc>
                <a:spcPct val="100000"/>
              </a:lnSpc>
              <a:spcBef>
                <a:spcPts val="0"/>
              </a:spcBef>
              <a:buClr>
                <a:schemeClr val="accent1">
                  <a:lumMod val="75000"/>
                </a:schemeClr>
              </a:buClr>
            </a:pPr>
            <a:r>
              <a:rPr lang="es-ES" sz="1600" dirty="0"/>
              <a:t>puedan conquistar sus derechos, </a:t>
            </a:r>
          </a:p>
          <a:p>
            <a:pPr lvl="1" algn="just">
              <a:lnSpc>
                <a:spcPct val="100000"/>
              </a:lnSpc>
              <a:spcBef>
                <a:spcPts val="0"/>
              </a:spcBef>
              <a:buClr>
                <a:schemeClr val="accent1">
                  <a:lumMod val="75000"/>
                </a:schemeClr>
              </a:buClr>
            </a:pPr>
            <a:r>
              <a:rPr lang="es-ES" sz="1600" dirty="0"/>
              <a:t>tengan los mismos derechos que todas las demás.</a:t>
            </a:r>
          </a:p>
          <a:p>
            <a:pPr algn="just">
              <a:lnSpc>
                <a:spcPct val="100000"/>
              </a:lnSpc>
              <a:spcBef>
                <a:spcPts val="0"/>
              </a:spcBef>
              <a:buClr>
                <a:schemeClr val="accent1">
                  <a:lumMod val="75000"/>
                </a:schemeClr>
              </a:buClr>
            </a:pPr>
            <a:r>
              <a:rPr lang="es-ES" sz="1800" dirty="0"/>
              <a:t>Explicar a las personas y a los grupos en Northamptonshire y en otros lugares las necesidades e inquietudes de las personas con problemas de aprendizaje y/o autismo. </a:t>
            </a:r>
          </a:p>
          <a:p>
            <a:pPr algn="just">
              <a:lnSpc>
                <a:spcPct val="100000"/>
              </a:lnSpc>
              <a:spcBef>
                <a:spcPts val="0"/>
              </a:spcBef>
              <a:buClr>
                <a:schemeClr val="accent1">
                  <a:lumMod val="75000"/>
                </a:schemeClr>
              </a:buClr>
            </a:pPr>
            <a:r>
              <a:rPr lang="es-ES" sz="1800" dirty="0"/>
              <a:t> Garantizar que las personas con problemas de aprendizaje y/o autismo participan en la planificación y el desarrollo de los servicios que reciben a todos los niveles. </a:t>
            </a:r>
          </a:p>
          <a:p>
            <a:pPr algn="just">
              <a:lnSpc>
                <a:spcPct val="100000"/>
              </a:lnSpc>
              <a:spcBef>
                <a:spcPts val="0"/>
              </a:spcBef>
              <a:buClr>
                <a:schemeClr val="accent1">
                  <a:lumMod val="75000"/>
                </a:schemeClr>
              </a:buClr>
            </a:pPr>
            <a:r>
              <a:rPr lang="es-ES" sz="1800" dirty="0"/>
              <a:t>Animar y apoyar el crecimiento de los grupos </a:t>
            </a:r>
            <a:r>
              <a:rPr lang="es-ES" sz="1800" dirty="0" err="1"/>
              <a:t>People</a:t>
            </a:r>
            <a:r>
              <a:rPr lang="es-ES" sz="1800" dirty="0"/>
              <a:t> </a:t>
            </a:r>
            <a:r>
              <a:rPr lang="es-ES" sz="1800" dirty="0" err="1"/>
              <a:t>First</a:t>
            </a:r>
            <a:r>
              <a:rPr lang="es-ES" sz="1800" dirty="0"/>
              <a:t> y </a:t>
            </a:r>
            <a:r>
              <a:rPr lang="es-ES" sz="1800" dirty="0" err="1"/>
              <a:t>Speaking</a:t>
            </a:r>
            <a:r>
              <a:rPr lang="es-ES" sz="1800" dirty="0"/>
              <a:t> Up </a:t>
            </a:r>
            <a:r>
              <a:rPr lang="es-ES" sz="1800" dirty="0" err="1"/>
              <a:t>for</a:t>
            </a:r>
            <a:r>
              <a:rPr lang="es-ES" sz="1800" dirty="0"/>
              <a:t> </a:t>
            </a:r>
            <a:r>
              <a:rPr lang="es-ES" sz="1800" dirty="0" err="1"/>
              <a:t>Yourself</a:t>
            </a:r>
            <a:r>
              <a:rPr lang="es-ES" sz="1800" dirty="0"/>
              <a:t>. </a:t>
            </a:r>
          </a:p>
          <a:p>
            <a:pPr marL="0" indent="0" algn="just">
              <a:lnSpc>
                <a:spcPct val="100000"/>
              </a:lnSpc>
              <a:spcBef>
                <a:spcPts val="0"/>
              </a:spcBef>
              <a:buClr>
                <a:schemeClr val="accent1">
                  <a:lumMod val="75000"/>
                </a:schemeClr>
              </a:buClr>
              <a:buNone/>
            </a:pPr>
            <a:r>
              <a:rPr lang="es-ES" sz="1800" dirty="0"/>
              <a:t>Para saber más, consultar: </a:t>
            </a:r>
            <a:r>
              <a:rPr lang="es-ES" sz="1800" dirty="0">
                <a:hlinkClick r:id="rId3"/>
              </a:rPr>
              <a:t>https://www.peoplefirst.org.uk/about</a:t>
            </a:r>
            <a:r>
              <a:rPr lang="es-ES" sz="1800" dirty="0"/>
              <a:t> </a:t>
            </a:r>
            <a:endParaRPr lang="x-none" sz="1800" dirty="0"/>
          </a:p>
        </p:txBody>
      </p:sp>
      <p:sp>
        <p:nvSpPr>
          <p:cNvPr id="5" name="Text Placeholder 5">
            <a:extLst>
              <a:ext uri="{FF2B5EF4-FFF2-40B4-BE49-F238E27FC236}">
                <a16:creationId xmlns:a16="http://schemas.microsoft.com/office/drawing/2014/main" id="{67493817-145D-9D46-874B-CB603B283E02}"/>
              </a:ext>
            </a:extLst>
          </p:cNvPr>
          <p:cNvSpPr>
            <a:spLocks noGrp="1"/>
          </p:cNvSpPr>
          <p:nvPr>
            <p:ph type="body" sz="quarter" idx="13"/>
          </p:nvPr>
        </p:nvSpPr>
        <p:spPr>
          <a:xfrm>
            <a:off x="2265218" y="370667"/>
            <a:ext cx="9351818" cy="335915"/>
          </a:xfrm>
        </p:spPr>
        <p:txBody>
          <a:bodyPr/>
          <a:lstStyle/>
          <a:p>
            <a:pPr>
              <a:lnSpc>
                <a:spcPct val="100000"/>
              </a:lnSpc>
            </a:pPr>
            <a:r>
              <a:rPr lang="es-ES" sz="2000" dirty="0"/>
              <a:t>Northamptonshire </a:t>
            </a:r>
            <a:r>
              <a:rPr lang="es-ES" sz="2000" dirty="0" err="1"/>
              <a:t>People</a:t>
            </a:r>
            <a:r>
              <a:rPr lang="es-ES" sz="2000" dirty="0"/>
              <a:t> </a:t>
            </a:r>
            <a:r>
              <a:rPr lang="es-ES" sz="2000" dirty="0" err="1"/>
              <a:t>First</a:t>
            </a:r>
            <a:endParaRPr lang="en-US" sz="2000" dirty="0"/>
          </a:p>
        </p:txBody>
      </p:sp>
    </p:spTree>
    <p:extLst>
      <p:ext uri="{BB962C8B-B14F-4D97-AF65-F5344CB8AC3E}">
        <p14:creationId xmlns:p14="http://schemas.microsoft.com/office/powerpoint/2010/main" val="373932839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1717-8532-4FB2-9CAB-1B5C570ABBF4}"/>
              </a:ext>
            </a:extLst>
          </p:cNvPr>
          <p:cNvSpPr>
            <a:spLocks noGrp="1"/>
          </p:cNvSpPr>
          <p:nvPr>
            <p:ph type="title"/>
          </p:nvPr>
        </p:nvSpPr>
        <p:spPr>
          <a:xfrm>
            <a:off x="492539" y="327578"/>
            <a:ext cx="9792000" cy="432000"/>
          </a:xfrm>
        </p:spPr>
        <p:txBody>
          <a:bodyPr>
            <a:normAutofit fontScale="90000"/>
          </a:bodyPr>
          <a:lstStyle/>
          <a:p>
            <a:r>
              <a:rPr lang="en-US" dirty="0" err="1"/>
              <a:t>Folleto</a:t>
            </a:r>
            <a:r>
              <a:rPr lang="en-US" dirty="0"/>
              <a:t> 5</a:t>
            </a:r>
            <a:endParaRPr lang="x-none" dirty="0"/>
          </a:p>
        </p:txBody>
      </p:sp>
      <p:sp>
        <p:nvSpPr>
          <p:cNvPr id="4"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69541" y="1080656"/>
            <a:ext cx="11174412" cy="4114800"/>
          </a:xfrm>
          <a:solidFill>
            <a:srgbClr val="D2EFFC"/>
          </a:solidFill>
        </p:spPr>
        <p:txBody>
          <a:bodyPr/>
          <a:lstStyle/>
          <a:p>
            <a:pPr marL="0" indent="0" algn="just">
              <a:lnSpc>
                <a:spcPct val="100000"/>
              </a:lnSpc>
              <a:spcBef>
                <a:spcPts val="0"/>
              </a:spcBef>
              <a:buClr>
                <a:schemeClr val="accent1">
                  <a:lumMod val="75000"/>
                </a:schemeClr>
              </a:buClr>
              <a:buNone/>
            </a:pPr>
            <a:r>
              <a:rPr lang="es-ES" sz="2000" b="1" dirty="0" err="1"/>
              <a:t>Koshish</a:t>
            </a:r>
            <a:r>
              <a:rPr lang="es-ES" sz="2000" b="1" dirty="0"/>
              <a:t>, en Nepal, se involucra en la defensa sistémica para promover los derechos de las personas con discapacidad psicosocial</a:t>
            </a:r>
          </a:p>
          <a:p>
            <a:pPr marL="0" indent="0" algn="just">
              <a:lnSpc>
                <a:spcPct val="100000"/>
              </a:lnSpc>
              <a:spcBef>
                <a:spcPts val="0"/>
              </a:spcBef>
              <a:buClr>
                <a:schemeClr val="accent1">
                  <a:lumMod val="75000"/>
                </a:schemeClr>
              </a:buClr>
              <a:buNone/>
            </a:pPr>
            <a:endParaRPr lang="es-ES" sz="1800" b="1" dirty="0"/>
          </a:p>
          <a:p>
            <a:pPr marL="0" indent="0" algn="just">
              <a:lnSpc>
                <a:spcPct val="100000"/>
              </a:lnSpc>
              <a:spcBef>
                <a:spcPts val="0"/>
              </a:spcBef>
              <a:buClr>
                <a:schemeClr val="accent1">
                  <a:lumMod val="75000"/>
                </a:schemeClr>
              </a:buClr>
              <a:buNone/>
            </a:pPr>
            <a:r>
              <a:rPr lang="es-ES" sz="1800" dirty="0" err="1"/>
              <a:t>Koshish</a:t>
            </a:r>
            <a:r>
              <a:rPr lang="es-ES" sz="1800" dirty="0"/>
              <a:t>, que significa «hacer un esfuerzo» en nepalí, es una ONG de derechos registrada en el distrito de Katmandú. </a:t>
            </a:r>
            <a:r>
              <a:rPr lang="es-ES" sz="1800" dirty="0" err="1"/>
              <a:t>Koshish</a:t>
            </a:r>
            <a:r>
              <a:rPr lang="es-ES" sz="1800" dirty="0"/>
              <a:t> la iniciaron personas con discapacidad psicosocial que reconocieron la necesidad de mejorar los sistemas de salud mental en Nepal. La ONG busca crear una sociedad donde las personas con angustias emocionales puedan vivir una vida digna.</a:t>
            </a:r>
          </a:p>
          <a:p>
            <a:pPr marL="0" indent="0" algn="just">
              <a:lnSpc>
                <a:spcPct val="100000"/>
              </a:lnSpc>
              <a:spcBef>
                <a:spcPts val="0"/>
              </a:spcBef>
              <a:buClr>
                <a:schemeClr val="accent1">
                  <a:lumMod val="75000"/>
                </a:schemeClr>
              </a:buClr>
              <a:buNone/>
            </a:pPr>
            <a:endParaRPr lang="es-ES" sz="1800" dirty="0"/>
          </a:p>
          <a:p>
            <a:pPr marL="0" indent="0" algn="just">
              <a:lnSpc>
                <a:spcPct val="100000"/>
              </a:lnSpc>
              <a:spcBef>
                <a:spcPts val="0"/>
              </a:spcBef>
              <a:buClr>
                <a:schemeClr val="accent1">
                  <a:lumMod val="75000"/>
                </a:schemeClr>
              </a:buClr>
              <a:buNone/>
            </a:pPr>
            <a:r>
              <a:rPr lang="es-ES" sz="1800" dirty="0"/>
              <a:t>Mediante esfuerzos de defensa y autodefensa, </a:t>
            </a:r>
            <a:r>
              <a:rPr lang="es-ES" sz="1800" dirty="0" err="1"/>
              <a:t>Koshish</a:t>
            </a:r>
            <a:r>
              <a:rPr lang="es-ES" sz="1800" dirty="0"/>
              <a:t> trabaja para reconocer los derechos de las personas con discapacidad psicosocial. Al reconocer que la participación de las personas con discapacidad psicosocial en temas públicos se ha limitado como consecuencia de diversas formas de estigmas y discriminación, </a:t>
            </a:r>
            <a:r>
              <a:rPr lang="es-ES" sz="1800" dirty="0" err="1"/>
              <a:t>Koshish</a:t>
            </a:r>
            <a:r>
              <a:rPr lang="es-ES" sz="1800" dirty="0"/>
              <a:t> ha estado realizando tareas de promoción para animar a las personas con discapacidad psicosocial a manifestar públicamente sus experiencias y a participar activamente en acciones para defender sus derechos. </a:t>
            </a:r>
          </a:p>
          <a:p>
            <a:pPr marL="0" indent="0" algn="just">
              <a:lnSpc>
                <a:spcPct val="100000"/>
              </a:lnSpc>
              <a:spcBef>
                <a:spcPts val="0"/>
              </a:spcBef>
              <a:buClr>
                <a:schemeClr val="accent1">
                  <a:lumMod val="75000"/>
                </a:schemeClr>
              </a:buClr>
              <a:buNone/>
            </a:pPr>
            <a:endParaRPr lang="x-none" sz="1800" dirty="0"/>
          </a:p>
        </p:txBody>
      </p:sp>
      <p:sp>
        <p:nvSpPr>
          <p:cNvPr id="5" name="Text Placeholder 5">
            <a:extLst>
              <a:ext uri="{FF2B5EF4-FFF2-40B4-BE49-F238E27FC236}">
                <a16:creationId xmlns:a16="http://schemas.microsoft.com/office/drawing/2014/main" id="{67493817-145D-9D46-874B-CB603B283E02}"/>
              </a:ext>
            </a:extLst>
          </p:cNvPr>
          <p:cNvSpPr>
            <a:spLocks noGrp="1"/>
          </p:cNvSpPr>
          <p:nvPr>
            <p:ph type="body" sz="quarter" idx="13"/>
          </p:nvPr>
        </p:nvSpPr>
        <p:spPr>
          <a:xfrm>
            <a:off x="2265218" y="370667"/>
            <a:ext cx="9351818" cy="335915"/>
          </a:xfrm>
        </p:spPr>
        <p:txBody>
          <a:bodyPr/>
          <a:lstStyle/>
          <a:p>
            <a:pPr>
              <a:lnSpc>
                <a:spcPct val="100000"/>
              </a:lnSpc>
            </a:pPr>
            <a:r>
              <a:rPr lang="es-ES" sz="2000" dirty="0" err="1"/>
              <a:t>Koshish</a:t>
            </a:r>
            <a:r>
              <a:rPr lang="es-ES" sz="2000" dirty="0"/>
              <a:t>, Nepal</a:t>
            </a:r>
            <a:endParaRPr lang="en-US" sz="2000" dirty="0"/>
          </a:p>
        </p:txBody>
      </p:sp>
    </p:spTree>
    <p:extLst>
      <p:ext uri="{BB962C8B-B14F-4D97-AF65-F5344CB8AC3E}">
        <p14:creationId xmlns:p14="http://schemas.microsoft.com/office/powerpoint/2010/main" val="346204427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1717-8532-4FB2-9CAB-1B5C570ABBF4}"/>
              </a:ext>
            </a:extLst>
          </p:cNvPr>
          <p:cNvSpPr>
            <a:spLocks noGrp="1"/>
          </p:cNvSpPr>
          <p:nvPr>
            <p:ph type="title"/>
          </p:nvPr>
        </p:nvSpPr>
        <p:spPr>
          <a:xfrm>
            <a:off x="492539" y="327578"/>
            <a:ext cx="9792000" cy="432000"/>
          </a:xfrm>
        </p:spPr>
        <p:txBody>
          <a:bodyPr>
            <a:normAutofit fontScale="90000"/>
          </a:bodyPr>
          <a:lstStyle/>
          <a:p>
            <a:r>
              <a:rPr lang="en-US" dirty="0" err="1"/>
              <a:t>Folleto</a:t>
            </a:r>
            <a:r>
              <a:rPr lang="en-US" dirty="0"/>
              <a:t> 5</a:t>
            </a:r>
            <a:endParaRPr lang="x-none" dirty="0"/>
          </a:p>
        </p:txBody>
      </p:sp>
      <p:sp>
        <p:nvSpPr>
          <p:cNvPr id="4"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69541" y="1080656"/>
            <a:ext cx="11174412" cy="4114800"/>
          </a:xfrm>
          <a:solidFill>
            <a:srgbClr val="D2EFFC"/>
          </a:solidFill>
        </p:spPr>
        <p:txBody>
          <a:bodyPr/>
          <a:lstStyle/>
          <a:p>
            <a:pPr marL="0" indent="0" algn="just">
              <a:lnSpc>
                <a:spcPct val="100000"/>
              </a:lnSpc>
              <a:spcBef>
                <a:spcPts val="0"/>
              </a:spcBef>
              <a:buClr>
                <a:schemeClr val="accent1">
                  <a:lumMod val="75000"/>
                </a:schemeClr>
              </a:buClr>
              <a:buNone/>
            </a:pPr>
            <a:r>
              <a:rPr lang="es-ES" sz="1800" dirty="0" err="1"/>
              <a:t>Koshish</a:t>
            </a:r>
            <a:r>
              <a:rPr lang="es-ES" sz="1800" dirty="0"/>
              <a:t> basa su orientación política en una perspectiva holística y trabaja en coordinación y colaboración con organizaciones que trabajan en problemas de salud mental en diversos sectores y dominios. Como parte de sus acciones de defensa, </a:t>
            </a:r>
            <a:r>
              <a:rPr lang="es-ES" sz="1800" dirty="0" err="1"/>
              <a:t>Koshish</a:t>
            </a:r>
            <a:r>
              <a:rPr lang="es-ES" sz="1800" dirty="0"/>
              <a:t> participa en las siguientes actividades: </a:t>
            </a:r>
          </a:p>
          <a:p>
            <a:pPr marL="0" indent="0" algn="just">
              <a:lnSpc>
                <a:spcPct val="100000"/>
              </a:lnSpc>
              <a:spcBef>
                <a:spcPts val="0"/>
              </a:spcBef>
              <a:buClr>
                <a:schemeClr val="accent1">
                  <a:lumMod val="75000"/>
                </a:schemeClr>
              </a:buClr>
              <a:buNone/>
            </a:pPr>
            <a:endParaRPr lang="es-ES" sz="1800" dirty="0"/>
          </a:p>
          <a:p>
            <a:pPr algn="just">
              <a:lnSpc>
                <a:spcPct val="100000"/>
              </a:lnSpc>
              <a:spcBef>
                <a:spcPts val="0"/>
              </a:spcBef>
              <a:buClr>
                <a:schemeClr val="accent1">
                  <a:lumMod val="75000"/>
                </a:schemeClr>
              </a:buClr>
            </a:pPr>
            <a:r>
              <a:rPr lang="es-ES" sz="1800" dirty="0"/>
              <a:t>Revisión de leyes, políticas y programas relacionados con servicios sociales y de salud mental para garantizar que se siguen los estándares internacionales de derechos humanos. </a:t>
            </a:r>
          </a:p>
          <a:p>
            <a:pPr algn="just">
              <a:lnSpc>
                <a:spcPct val="100000"/>
              </a:lnSpc>
              <a:spcBef>
                <a:spcPts val="0"/>
              </a:spcBef>
              <a:buClr>
                <a:schemeClr val="accent1">
                  <a:lumMod val="75000"/>
                </a:schemeClr>
              </a:buClr>
            </a:pPr>
            <a:r>
              <a:rPr lang="es-ES" sz="1800" dirty="0"/>
              <a:t>Movilizar los medios y promover la concienciación de los problemas que afectan a las personas con discapacidad psicosocial. </a:t>
            </a:r>
          </a:p>
          <a:p>
            <a:pPr algn="just">
              <a:lnSpc>
                <a:spcPct val="100000"/>
              </a:lnSpc>
              <a:spcBef>
                <a:spcPts val="0"/>
              </a:spcBef>
              <a:buClr>
                <a:schemeClr val="accent1">
                  <a:lumMod val="75000"/>
                </a:schemeClr>
              </a:buClr>
            </a:pPr>
            <a:r>
              <a:rPr lang="es-ES" sz="1800" dirty="0"/>
              <a:t>Crear redes de contactos y colaboración con otras organizaciones y partes interesadas. </a:t>
            </a:r>
          </a:p>
          <a:p>
            <a:pPr algn="just">
              <a:lnSpc>
                <a:spcPct val="100000"/>
              </a:lnSpc>
              <a:spcBef>
                <a:spcPts val="0"/>
              </a:spcBef>
              <a:buClr>
                <a:schemeClr val="accent1">
                  <a:lumMod val="75000"/>
                </a:schemeClr>
              </a:buClr>
            </a:pPr>
            <a:r>
              <a:rPr lang="es-ES" sz="1800" dirty="0"/>
              <a:t>Preparar defensores y </a:t>
            </a:r>
            <a:r>
              <a:rPr lang="es-ES" sz="1800" dirty="0" err="1"/>
              <a:t>autodefensores</a:t>
            </a:r>
            <a:r>
              <a:rPr lang="es-ES" sz="1800" dirty="0"/>
              <a:t> de los derechos humanos mediante el apoyo y el fortalecimiento de sus capacidades. </a:t>
            </a:r>
          </a:p>
          <a:p>
            <a:pPr algn="just">
              <a:lnSpc>
                <a:spcPct val="100000"/>
              </a:lnSpc>
              <a:spcBef>
                <a:spcPts val="0"/>
              </a:spcBef>
              <a:buClr>
                <a:schemeClr val="accent1">
                  <a:lumMod val="75000"/>
                </a:schemeClr>
              </a:buClr>
            </a:pPr>
            <a:endParaRPr lang="es-ES" sz="1800" dirty="0"/>
          </a:p>
          <a:p>
            <a:pPr marL="0" indent="0" algn="just">
              <a:lnSpc>
                <a:spcPct val="100000"/>
              </a:lnSpc>
              <a:spcBef>
                <a:spcPts val="0"/>
              </a:spcBef>
              <a:buClr>
                <a:schemeClr val="accent1">
                  <a:lumMod val="75000"/>
                </a:schemeClr>
              </a:buClr>
              <a:buNone/>
            </a:pPr>
            <a:r>
              <a:rPr lang="es-ES" sz="1800" dirty="0"/>
              <a:t>Para más información, consultar: </a:t>
            </a:r>
            <a:r>
              <a:rPr lang="es-ES" sz="1800" dirty="0">
                <a:hlinkClick r:id="rId3"/>
              </a:rPr>
              <a:t>http://koshishnepal.org/content/sub/program/1</a:t>
            </a:r>
            <a:r>
              <a:rPr lang="es-ES" sz="1800" dirty="0"/>
              <a:t> </a:t>
            </a:r>
            <a:endParaRPr lang="x-none" sz="1800" dirty="0"/>
          </a:p>
        </p:txBody>
      </p:sp>
      <p:sp>
        <p:nvSpPr>
          <p:cNvPr id="5" name="Text Placeholder 5">
            <a:extLst>
              <a:ext uri="{FF2B5EF4-FFF2-40B4-BE49-F238E27FC236}">
                <a16:creationId xmlns:a16="http://schemas.microsoft.com/office/drawing/2014/main" id="{67493817-145D-9D46-874B-CB603B283E02}"/>
              </a:ext>
            </a:extLst>
          </p:cNvPr>
          <p:cNvSpPr>
            <a:spLocks noGrp="1"/>
          </p:cNvSpPr>
          <p:nvPr>
            <p:ph type="body" sz="quarter" idx="13"/>
          </p:nvPr>
        </p:nvSpPr>
        <p:spPr>
          <a:xfrm>
            <a:off x="2265218" y="370667"/>
            <a:ext cx="9351818" cy="335915"/>
          </a:xfrm>
        </p:spPr>
        <p:txBody>
          <a:bodyPr/>
          <a:lstStyle/>
          <a:p>
            <a:pPr>
              <a:lnSpc>
                <a:spcPct val="100000"/>
              </a:lnSpc>
            </a:pPr>
            <a:r>
              <a:rPr lang="es-ES" sz="2000" dirty="0" err="1"/>
              <a:t>Koshish</a:t>
            </a:r>
            <a:r>
              <a:rPr lang="es-ES" sz="2000" dirty="0"/>
              <a:t>, Nepal</a:t>
            </a:r>
            <a:endParaRPr lang="en-US" sz="2000" dirty="0"/>
          </a:p>
        </p:txBody>
      </p:sp>
    </p:spTree>
    <p:extLst>
      <p:ext uri="{BB962C8B-B14F-4D97-AF65-F5344CB8AC3E}">
        <p14:creationId xmlns:p14="http://schemas.microsoft.com/office/powerpoint/2010/main" val="223184616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1717-8532-4FB2-9CAB-1B5C570ABBF4}"/>
              </a:ext>
            </a:extLst>
          </p:cNvPr>
          <p:cNvSpPr>
            <a:spLocks noGrp="1"/>
          </p:cNvSpPr>
          <p:nvPr>
            <p:ph type="title"/>
          </p:nvPr>
        </p:nvSpPr>
        <p:spPr>
          <a:xfrm>
            <a:off x="492539" y="327578"/>
            <a:ext cx="9792000" cy="432000"/>
          </a:xfrm>
        </p:spPr>
        <p:txBody>
          <a:bodyPr>
            <a:normAutofit fontScale="90000"/>
          </a:bodyPr>
          <a:lstStyle/>
          <a:p>
            <a:r>
              <a:rPr lang="en-US" dirty="0" err="1"/>
              <a:t>Folleto</a:t>
            </a:r>
            <a:r>
              <a:rPr lang="en-US" dirty="0"/>
              <a:t> 6</a:t>
            </a:r>
            <a:endParaRPr lang="x-none" dirty="0"/>
          </a:p>
        </p:txBody>
      </p:sp>
      <p:sp>
        <p:nvSpPr>
          <p:cNvPr id="4"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69541" y="1080656"/>
            <a:ext cx="11174412" cy="4655126"/>
          </a:xfrm>
          <a:solidFill>
            <a:srgbClr val="D2EFFC"/>
          </a:solidFill>
        </p:spPr>
        <p:txBody>
          <a:bodyPr/>
          <a:lstStyle/>
          <a:p>
            <a:pPr marL="0" indent="0" algn="just">
              <a:lnSpc>
                <a:spcPct val="100000"/>
              </a:lnSpc>
              <a:spcBef>
                <a:spcPts val="0"/>
              </a:spcBef>
              <a:buClr>
                <a:schemeClr val="accent1">
                  <a:lumMod val="75000"/>
                </a:schemeClr>
              </a:buClr>
              <a:buNone/>
            </a:pPr>
            <a:r>
              <a:rPr lang="es-ES" sz="2000" b="1" dirty="0" err="1"/>
              <a:t>Dementia</a:t>
            </a:r>
            <a:r>
              <a:rPr lang="es-ES" sz="2000" b="1" dirty="0"/>
              <a:t> Alliance International – Apoyo y defensa por parte de y destinado a personas con demencia</a:t>
            </a:r>
          </a:p>
          <a:p>
            <a:pPr marL="0" indent="0" algn="just">
              <a:lnSpc>
                <a:spcPct val="100000"/>
              </a:lnSpc>
              <a:spcBef>
                <a:spcPts val="0"/>
              </a:spcBef>
              <a:buClr>
                <a:schemeClr val="accent1">
                  <a:lumMod val="75000"/>
                </a:schemeClr>
              </a:buClr>
              <a:buNone/>
            </a:pPr>
            <a:r>
              <a:rPr lang="es-ES" sz="1800" dirty="0" err="1"/>
              <a:t>Dementia</a:t>
            </a:r>
            <a:r>
              <a:rPr lang="es-ES" sz="1800" dirty="0"/>
              <a:t> Alliance International (DAI) es una organización registrada sin ánimo de lucro cuya afiliación es exclusivamente para personas con un diagnóstico médico confirmado de algún tipo de demencia en todo el mundo. DAI busca representar, apoyar y educar a las personas con demencia, y a la comunidad de demencia en general. DAI lucha por expresar una voz unificada de fuerza, defensa y apoyo a la lucha por la autonomía individual y una mejor calidad de vida para las personas con demencia. DAI es un grupo global de, por y destinado a personas con demencia, que defiende la voz y las necesidades de las personas con demencia. </a:t>
            </a:r>
          </a:p>
          <a:p>
            <a:pPr marL="0" indent="0" algn="just">
              <a:lnSpc>
                <a:spcPct val="100000"/>
              </a:lnSpc>
              <a:spcBef>
                <a:spcPts val="0"/>
              </a:spcBef>
              <a:buClr>
                <a:schemeClr val="accent1">
                  <a:lumMod val="75000"/>
                </a:schemeClr>
              </a:buClr>
              <a:buNone/>
            </a:pPr>
            <a:endParaRPr lang="es-ES" sz="1800" b="1" dirty="0"/>
          </a:p>
          <a:p>
            <a:pPr marL="0" indent="0" algn="just">
              <a:lnSpc>
                <a:spcPct val="100000"/>
              </a:lnSpc>
              <a:spcBef>
                <a:spcPts val="0"/>
              </a:spcBef>
              <a:buClr>
                <a:schemeClr val="accent1">
                  <a:lumMod val="75000"/>
                </a:schemeClr>
              </a:buClr>
              <a:buNone/>
            </a:pPr>
            <a:r>
              <a:rPr lang="es-ES" sz="1800" b="1" dirty="0"/>
              <a:t>La misión de DAI es construir una comunidad global de personas con demencia que colabore inclusivamente para: </a:t>
            </a:r>
          </a:p>
          <a:p>
            <a:pPr algn="just">
              <a:lnSpc>
                <a:spcPct val="100000"/>
              </a:lnSpc>
              <a:spcBef>
                <a:spcPts val="0"/>
              </a:spcBef>
              <a:buClr>
                <a:schemeClr val="accent1">
                  <a:lumMod val="75000"/>
                </a:schemeClr>
              </a:buClr>
            </a:pPr>
            <a:r>
              <a:rPr lang="es-ES" sz="1800" dirty="0"/>
              <a:t>Ofrecer apoyo y ánimo a las personas con demencia a vivir más allá del diagnóstico de demencia. </a:t>
            </a:r>
          </a:p>
          <a:p>
            <a:pPr algn="just">
              <a:lnSpc>
                <a:spcPct val="100000"/>
              </a:lnSpc>
              <a:spcBef>
                <a:spcPts val="0"/>
              </a:spcBef>
              <a:buClr>
                <a:schemeClr val="accent1">
                  <a:lumMod val="75000"/>
                </a:schemeClr>
              </a:buClr>
            </a:pPr>
            <a:r>
              <a:rPr lang="es-ES" sz="1800" dirty="0"/>
              <a:t>Modelar una vida más allá del diagnóstico a otras personas con demencia y a la comunidad en general, y mostrar cómo es «vivir con propósito» con un diagnóstico de demencia.</a:t>
            </a:r>
          </a:p>
          <a:p>
            <a:pPr algn="just">
              <a:lnSpc>
                <a:spcPct val="100000"/>
              </a:lnSpc>
              <a:spcBef>
                <a:spcPts val="0"/>
              </a:spcBef>
              <a:buClr>
                <a:schemeClr val="accent1">
                  <a:lumMod val="75000"/>
                </a:schemeClr>
              </a:buClr>
            </a:pPr>
            <a:r>
              <a:rPr lang="es-ES" sz="1800" dirty="0"/>
              <a:t>Defender a las personas con demencia y fortalecer su capacidad para defenderse a sí mismas y a otras personas que tienen la enfermedad. </a:t>
            </a:r>
          </a:p>
          <a:p>
            <a:pPr algn="just">
              <a:lnSpc>
                <a:spcPct val="100000"/>
              </a:lnSpc>
              <a:spcBef>
                <a:spcPts val="0"/>
              </a:spcBef>
              <a:buClr>
                <a:schemeClr val="accent1">
                  <a:lumMod val="75000"/>
                </a:schemeClr>
              </a:buClr>
            </a:pPr>
            <a:r>
              <a:rPr lang="es-ES" sz="1800" dirty="0"/>
              <a:t>Reducir los estigmas, el aislamiento y la discriminación de la demencia, y hacer cumplir los derechos humanos de las personas con demencia en todo el mundo. </a:t>
            </a:r>
            <a:endParaRPr lang="es-ES" sz="1800" b="1" dirty="0"/>
          </a:p>
        </p:txBody>
      </p:sp>
      <p:sp>
        <p:nvSpPr>
          <p:cNvPr id="5" name="Text Placeholder 5">
            <a:extLst>
              <a:ext uri="{FF2B5EF4-FFF2-40B4-BE49-F238E27FC236}">
                <a16:creationId xmlns:a16="http://schemas.microsoft.com/office/drawing/2014/main" id="{67493817-145D-9D46-874B-CB603B283E02}"/>
              </a:ext>
            </a:extLst>
          </p:cNvPr>
          <p:cNvSpPr>
            <a:spLocks noGrp="1"/>
          </p:cNvSpPr>
          <p:nvPr>
            <p:ph type="body" sz="quarter" idx="13"/>
          </p:nvPr>
        </p:nvSpPr>
        <p:spPr>
          <a:xfrm>
            <a:off x="2265218" y="370667"/>
            <a:ext cx="9351818" cy="335915"/>
          </a:xfrm>
        </p:spPr>
        <p:txBody>
          <a:bodyPr/>
          <a:lstStyle/>
          <a:p>
            <a:pPr>
              <a:lnSpc>
                <a:spcPct val="100000"/>
              </a:lnSpc>
            </a:pPr>
            <a:r>
              <a:rPr lang="es-ES" sz="2000" dirty="0" err="1"/>
              <a:t>Dementia</a:t>
            </a:r>
            <a:r>
              <a:rPr lang="es-ES" sz="2000" dirty="0"/>
              <a:t> Alliance International </a:t>
            </a:r>
            <a:endParaRPr lang="en-US" sz="2000" dirty="0"/>
          </a:p>
        </p:txBody>
      </p:sp>
    </p:spTree>
    <p:extLst>
      <p:ext uri="{BB962C8B-B14F-4D97-AF65-F5344CB8AC3E}">
        <p14:creationId xmlns:p14="http://schemas.microsoft.com/office/powerpoint/2010/main" val="335188973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1717-8532-4FB2-9CAB-1B5C570ABBF4}"/>
              </a:ext>
            </a:extLst>
          </p:cNvPr>
          <p:cNvSpPr>
            <a:spLocks noGrp="1"/>
          </p:cNvSpPr>
          <p:nvPr>
            <p:ph type="title"/>
          </p:nvPr>
        </p:nvSpPr>
        <p:spPr>
          <a:xfrm>
            <a:off x="492539" y="327578"/>
            <a:ext cx="9792000" cy="432000"/>
          </a:xfrm>
        </p:spPr>
        <p:txBody>
          <a:bodyPr>
            <a:normAutofit fontScale="90000"/>
          </a:bodyPr>
          <a:lstStyle/>
          <a:p>
            <a:r>
              <a:rPr lang="en-US" dirty="0" err="1"/>
              <a:t>Folleto</a:t>
            </a:r>
            <a:r>
              <a:rPr lang="en-US" dirty="0"/>
              <a:t> 6</a:t>
            </a:r>
            <a:endParaRPr lang="x-none" dirty="0"/>
          </a:p>
        </p:txBody>
      </p:sp>
      <p:sp>
        <p:nvSpPr>
          <p:cNvPr id="4"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69541" y="1080656"/>
            <a:ext cx="11047495" cy="3636817"/>
          </a:xfrm>
          <a:solidFill>
            <a:srgbClr val="D2EFFC"/>
          </a:solidFill>
        </p:spPr>
        <p:txBody>
          <a:bodyPr/>
          <a:lstStyle/>
          <a:p>
            <a:pPr marL="0" indent="0" algn="just">
              <a:lnSpc>
                <a:spcPct val="100000"/>
              </a:lnSpc>
              <a:spcBef>
                <a:spcPts val="0"/>
              </a:spcBef>
              <a:buClr>
                <a:schemeClr val="accent1">
                  <a:lumMod val="75000"/>
                </a:schemeClr>
              </a:buClr>
              <a:buNone/>
            </a:pPr>
            <a:r>
              <a:rPr lang="es-ES" sz="1800" b="1" dirty="0"/>
              <a:t>Para cumplir su misión, DAI realiza las siguientes actividades:</a:t>
            </a:r>
          </a:p>
          <a:p>
            <a:pPr marL="0" indent="0" algn="just">
              <a:lnSpc>
                <a:spcPct val="100000"/>
              </a:lnSpc>
              <a:spcBef>
                <a:spcPts val="0"/>
              </a:spcBef>
              <a:buClr>
                <a:schemeClr val="accent1">
                  <a:lumMod val="75000"/>
                </a:schemeClr>
              </a:buClr>
              <a:buNone/>
            </a:pPr>
            <a:endParaRPr lang="es-ES" sz="1800" b="1" dirty="0"/>
          </a:p>
          <a:p>
            <a:pPr algn="just">
              <a:lnSpc>
                <a:spcPct val="100000"/>
              </a:lnSpc>
              <a:spcBef>
                <a:spcPts val="0"/>
              </a:spcBef>
              <a:buClr>
                <a:schemeClr val="accent1">
                  <a:lumMod val="75000"/>
                </a:schemeClr>
              </a:buClr>
            </a:pPr>
            <a:r>
              <a:rPr lang="es-ES" sz="1800" dirty="0"/>
              <a:t>Promover la conexión y el diálogo entre las personas con demencia. </a:t>
            </a:r>
          </a:p>
          <a:p>
            <a:pPr algn="just">
              <a:lnSpc>
                <a:spcPct val="100000"/>
              </a:lnSpc>
              <a:spcBef>
                <a:spcPts val="0"/>
              </a:spcBef>
              <a:buClr>
                <a:schemeClr val="accent1">
                  <a:lumMod val="75000"/>
                </a:schemeClr>
              </a:buClr>
            </a:pPr>
            <a:r>
              <a:rPr lang="es-ES" sz="1800" dirty="0"/>
              <a:t>Combatir el aislamiento y la exclusión de las personas con demencia. </a:t>
            </a:r>
          </a:p>
          <a:p>
            <a:pPr algn="just">
              <a:lnSpc>
                <a:spcPct val="100000"/>
              </a:lnSpc>
              <a:spcBef>
                <a:spcPts val="0"/>
              </a:spcBef>
              <a:buClr>
                <a:schemeClr val="accent1">
                  <a:lumMod val="75000"/>
                </a:schemeClr>
              </a:buClr>
            </a:pPr>
            <a:r>
              <a:rPr lang="es-ES" sz="1800" dirty="0"/>
              <a:t>Ofrecer oportunidades de apoyo y educación a las personas con demencia. </a:t>
            </a:r>
          </a:p>
          <a:p>
            <a:pPr algn="just">
              <a:lnSpc>
                <a:spcPct val="100000"/>
              </a:lnSpc>
              <a:spcBef>
                <a:spcPts val="0"/>
              </a:spcBef>
              <a:buClr>
                <a:schemeClr val="accent1">
                  <a:lumMod val="75000"/>
                </a:schemeClr>
              </a:buClr>
            </a:pPr>
            <a:r>
              <a:rPr lang="es-ES" sz="1800" dirty="0"/>
              <a:t>Promover un sentido compartido de vivir más allá del diagnóstico de demencia. </a:t>
            </a:r>
          </a:p>
          <a:p>
            <a:pPr algn="just">
              <a:lnSpc>
                <a:spcPct val="100000"/>
              </a:lnSpc>
              <a:spcBef>
                <a:spcPts val="0"/>
              </a:spcBef>
              <a:buClr>
                <a:schemeClr val="accent1">
                  <a:lumMod val="75000"/>
                </a:schemeClr>
              </a:buClr>
            </a:pPr>
            <a:r>
              <a:rPr lang="es-ES" sz="1800" dirty="0"/>
              <a:t>Trabajar para garantizar que se escuchan y se honran las voces de las personas con demencia. </a:t>
            </a:r>
          </a:p>
          <a:p>
            <a:pPr algn="just">
              <a:lnSpc>
                <a:spcPct val="100000"/>
              </a:lnSpc>
              <a:spcBef>
                <a:spcPts val="0"/>
              </a:spcBef>
              <a:buClr>
                <a:schemeClr val="accent1">
                  <a:lumMod val="75000"/>
                </a:schemeClr>
              </a:buClr>
            </a:pPr>
            <a:r>
              <a:rPr lang="es-ES" sz="1800" dirty="0"/>
              <a:t>Colaborar con otras organizaciones y con los gobiernos para cambiar los temas y las políticas que afectan a las personas con demencia ahora y en el futuro. </a:t>
            </a:r>
          </a:p>
          <a:p>
            <a:pPr marL="0" indent="0" algn="just">
              <a:lnSpc>
                <a:spcPct val="100000"/>
              </a:lnSpc>
              <a:spcBef>
                <a:spcPts val="0"/>
              </a:spcBef>
              <a:buClr>
                <a:schemeClr val="accent1">
                  <a:lumMod val="75000"/>
                </a:schemeClr>
              </a:buClr>
              <a:buNone/>
            </a:pPr>
            <a:endParaRPr lang="es-ES" sz="1800" b="1" dirty="0"/>
          </a:p>
          <a:p>
            <a:pPr marL="0" indent="0" algn="just">
              <a:lnSpc>
                <a:spcPct val="100000"/>
              </a:lnSpc>
              <a:spcBef>
                <a:spcPts val="0"/>
              </a:spcBef>
              <a:buClr>
                <a:schemeClr val="accent1">
                  <a:lumMod val="75000"/>
                </a:schemeClr>
              </a:buClr>
              <a:buNone/>
            </a:pPr>
            <a:r>
              <a:rPr lang="es-ES" sz="1800" dirty="0"/>
              <a:t>Para saber más, consultar: </a:t>
            </a:r>
            <a:r>
              <a:rPr lang="es-ES" sz="1800" dirty="0">
                <a:hlinkClick r:id="rId3"/>
              </a:rPr>
              <a:t>http://www.dementiaallianceinternational.org/</a:t>
            </a:r>
            <a:r>
              <a:rPr lang="es-ES" sz="1800" dirty="0"/>
              <a:t>. </a:t>
            </a:r>
            <a:endParaRPr lang="es-ES" sz="1800" b="1" dirty="0"/>
          </a:p>
        </p:txBody>
      </p:sp>
      <p:sp>
        <p:nvSpPr>
          <p:cNvPr id="5" name="Text Placeholder 5">
            <a:extLst>
              <a:ext uri="{FF2B5EF4-FFF2-40B4-BE49-F238E27FC236}">
                <a16:creationId xmlns:a16="http://schemas.microsoft.com/office/drawing/2014/main" id="{67493817-145D-9D46-874B-CB603B283E02}"/>
              </a:ext>
            </a:extLst>
          </p:cNvPr>
          <p:cNvSpPr>
            <a:spLocks noGrp="1"/>
          </p:cNvSpPr>
          <p:nvPr>
            <p:ph type="body" sz="quarter" idx="13"/>
          </p:nvPr>
        </p:nvSpPr>
        <p:spPr>
          <a:xfrm>
            <a:off x="2265218" y="370667"/>
            <a:ext cx="9351818" cy="335915"/>
          </a:xfrm>
        </p:spPr>
        <p:txBody>
          <a:bodyPr/>
          <a:lstStyle/>
          <a:p>
            <a:pPr>
              <a:lnSpc>
                <a:spcPct val="100000"/>
              </a:lnSpc>
            </a:pPr>
            <a:r>
              <a:rPr lang="es-ES" sz="2000" dirty="0" err="1"/>
              <a:t>Dementia</a:t>
            </a:r>
            <a:r>
              <a:rPr lang="es-ES" sz="2000" dirty="0"/>
              <a:t> Alliance International </a:t>
            </a:r>
            <a:endParaRPr lang="en-US" sz="2000" dirty="0"/>
          </a:p>
        </p:txBody>
      </p:sp>
    </p:spTree>
    <p:extLst>
      <p:ext uri="{BB962C8B-B14F-4D97-AF65-F5344CB8AC3E}">
        <p14:creationId xmlns:p14="http://schemas.microsoft.com/office/powerpoint/2010/main" val="91647255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1717-8532-4FB2-9CAB-1B5C570ABBF4}"/>
              </a:ext>
            </a:extLst>
          </p:cNvPr>
          <p:cNvSpPr>
            <a:spLocks noGrp="1"/>
          </p:cNvSpPr>
          <p:nvPr>
            <p:ph type="title"/>
          </p:nvPr>
        </p:nvSpPr>
        <p:spPr>
          <a:xfrm>
            <a:off x="492539" y="327578"/>
            <a:ext cx="9792000" cy="432000"/>
          </a:xfrm>
        </p:spPr>
        <p:txBody>
          <a:bodyPr>
            <a:normAutofit fontScale="90000"/>
          </a:bodyPr>
          <a:lstStyle/>
          <a:p>
            <a:r>
              <a:rPr lang="en-US" dirty="0" err="1"/>
              <a:t>Folleto</a:t>
            </a:r>
            <a:r>
              <a:rPr lang="en-US" dirty="0"/>
              <a:t> 7</a:t>
            </a:r>
            <a:endParaRPr lang="x-none" dirty="0"/>
          </a:p>
        </p:txBody>
      </p:sp>
      <p:sp>
        <p:nvSpPr>
          <p:cNvPr id="4"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69541" y="1080657"/>
            <a:ext cx="11047495" cy="4384962"/>
          </a:xfrm>
          <a:solidFill>
            <a:srgbClr val="D2EFFC"/>
          </a:solidFill>
        </p:spPr>
        <p:txBody>
          <a:bodyPr/>
          <a:lstStyle/>
          <a:p>
            <a:pPr marL="0" indent="0" algn="just">
              <a:lnSpc>
                <a:spcPct val="100000"/>
              </a:lnSpc>
              <a:spcBef>
                <a:spcPts val="0"/>
              </a:spcBef>
              <a:buClr>
                <a:schemeClr val="accent1">
                  <a:lumMod val="75000"/>
                </a:schemeClr>
              </a:buClr>
              <a:buNone/>
            </a:pPr>
            <a:r>
              <a:rPr lang="es-ES" sz="2000" b="1" dirty="0" err="1"/>
              <a:t>Inclusion</a:t>
            </a:r>
            <a:r>
              <a:rPr lang="es-ES" sz="2000" b="1" dirty="0"/>
              <a:t> </a:t>
            </a:r>
            <a:r>
              <a:rPr lang="es-ES" sz="2000" b="1" dirty="0" err="1"/>
              <a:t>Europe</a:t>
            </a:r>
            <a:r>
              <a:rPr lang="es-ES" sz="2000" b="1" dirty="0"/>
              <a:t>: proyecto TOPSIDE – Oportunidades de formación para profesionales de</a:t>
            </a:r>
          </a:p>
          <a:p>
            <a:pPr marL="0" indent="0" algn="just">
              <a:lnSpc>
                <a:spcPct val="100000"/>
              </a:lnSpc>
              <a:spcBef>
                <a:spcPts val="0"/>
              </a:spcBef>
              <a:buClr>
                <a:schemeClr val="accent1">
                  <a:lumMod val="75000"/>
                </a:schemeClr>
              </a:buClr>
              <a:buNone/>
            </a:pPr>
            <a:r>
              <a:rPr lang="es-ES" sz="2000" b="1" dirty="0"/>
              <a:t>apoyo entre iguales con discapacidad intelectual en Europa :</a:t>
            </a:r>
          </a:p>
          <a:p>
            <a:pPr marL="0" indent="0" algn="just">
              <a:lnSpc>
                <a:spcPct val="100000"/>
              </a:lnSpc>
              <a:spcBef>
                <a:spcPts val="0"/>
              </a:spcBef>
              <a:buClr>
                <a:schemeClr val="accent1">
                  <a:lumMod val="75000"/>
                </a:schemeClr>
              </a:buClr>
              <a:buNone/>
            </a:pPr>
            <a:endParaRPr lang="es-ES" sz="1800" b="1" dirty="0"/>
          </a:p>
          <a:p>
            <a:pPr marL="0" indent="0" algn="just">
              <a:lnSpc>
                <a:spcPct val="100000"/>
              </a:lnSpc>
              <a:spcBef>
                <a:spcPts val="0"/>
              </a:spcBef>
              <a:buClr>
                <a:schemeClr val="accent1">
                  <a:lumMod val="75000"/>
                </a:schemeClr>
              </a:buClr>
              <a:buNone/>
            </a:pPr>
            <a:r>
              <a:rPr lang="es-ES" sz="1800" dirty="0"/>
              <a:t>TOPSIDE es un proyecto de </a:t>
            </a:r>
            <a:r>
              <a:rPr lang="es-ES" sz="1800" dirty="0" err="1"/>
              <a:t>Inclusion</a:t>
            </a:r>
            <a:r>
              <a:rPr lang="es-ES" sz="1800" dirty="0"/>
              <a:t> </a:t>
            </a:r>
            <a:r>
              <a:rPr lang="es-ES" sz="1800" dirty="0" err="1"/>
              <a:t>Europe</a:t>
            </a:r>
            <a:r>
              <a:rPr lang="es-ES" sz="1800" dirty="0"/>
              <a:t> que tiene como objetivo desarrollar el apoyo y la formación entre iguales como componentes nuevos en educación informal de adultos para personas con discapacidad intelectual. Dado que el acceso a la educación y la formación formal o informal de los adultos puede ser limitado para las personas con discapacidad intelectual, la formación y el apoyo entre iguales se centra en ayudar a desarrollar habilidades fundamentales en las áreas de toma de decisiones para que las personas puedan tomar el control de sus vidas y ejercer sus funciones como ciudadanos activos. </a:t>
            </a:r>
          </a:p>
          <a:p>
            <a:pPr marL="0" indent="0" algn="just">
              <a:lnSpc>
                <a:spcPct val="100000"/>
              </a:lnSpc>
              <a:spcBef>
                <a:spcPts val="0"/>
              </a:spcBef>
              <a:buClr>
                <a:schemeClr val="accent1">
                  <a:lumMod val="75000"/>
                </a:schemeClr>
              </a:buClr>
              <a:buNone/>
            </a:pPr>
            <a:r>
              <a:rPr lang="es-ES" sz="1800" dirty="0"/>
              <a:t>A través del programa de formación, los profesionales de apoyo entre iguales aprenden a mejorar su comunicación, como puede ser apoyar a alguien de manera adecuada y cómo empatizar con los demás. Los profesionales de apoyo entre iguales aprenden a relacionar sus propias experiencias de vida con el apoyo entre iguales y utilizan estos ejemplos y su propio aprendizaje para apoyar a otras personas. La formación también examina diferentes valores que los profesionales de apoyo entre iguales podrían adoptar: inclusión, opinión centrada en la persona, buena vida, roles apreciados y ciudadanía en su propia comunidad.</a:t>
            </a:r>
            <a:endParaRPr lang="es-ES" sz="1800" b="1" dirty="0"/>
          </a:p>
        </p:txBody>
      </p:sp>
      <p:sp>
        <p:nvSpPr>
          <p:cNvPr id="5" name="Text Placeholder 5">
            <a:extLst>
              <a:ext uri="{FF2B5EF4-FFF2-40B4-BE49-F238E27FC236}">
                <a16:creationId xmlns:a16="http://schemas.microsoft.com/office/drawing/2014/main" id="{67493817-145D-9D46-874B-CB603B283E02}"/>
              </a:ext>
            </a:extLst>
          </p:cNvPr>
          <p:cNvSpPr>
            <a:spLocks noGrp="1"/>
          </p:cNvSpPr>
          <p:nvPr>
            <p:ph type="body" sz="quarter" idx="13"/>
          </p:nvPr>
        </p:nvSpPr>
        <p:spPr>
          <a:xfrm>
            <a:off x="2265218" y="370667"/>
            <a:ext cx="9351818" cy="335915"/>
          </a:xfrm>
        </p:spPr>
        <p:txBody>
          <a:bodyPr/>
          <a:lstStyle/>
          <a:p>
            <a:pPr>
              <a:lnSpc>
                <a:spcPct val="100000"/>
              </a:lnSpc>
            </a:pPr>
            <a:r>
              <a:rPr lang="es-ES" sz="2000" dirty="0" err="1"/>
              <a:t>Inclusion</a:t>
            </a:r>
            <a:r>
              <a:rPr lang="es-ES" sz="2000" dirty="0"/>
              <a:t> </a:t>
            </a:r>
            <a:r>
              <a:rPr lang="es-ES" sz="2000" dirty="0" err="1"/>
              <a:t>Europe</a:t>
            </a:r>
            <a:r>
              <a:rPr lang="es-ES" sz="2000" dirty="0"/>
              <a:t>: proyecto TOPSIDE</a:t>
            </a:r>
            <a:endParaRPr lang="en-US" sz="2000" dirty="0"/>
          </a:p>
        </p:txBody>
      </p:sp>
    </p:spTree>
    <p:extLst>
      <p:ext uri="{BB962C8B-B14F-4D97-AF65-F5344CB8AC3E}">
        <p14:creationId xmlns:p14="http://schemas.microsoft.com/office/powerpoint/2010/main" val="152746775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1717-8532-4FB2-9CAB-1B5C570ABBF4}"/>
              </a:ext>
            </a:extLst>
          </p:cNvPr>
          <p:cNvSpPr>
            <a:spLocks noGrp="1"/>
          </p:cNvSpPr>
          <p:nvPr>
            <p:ph type="title"/>
          </p:nvPr>
        </p:nvSpPr>
        <p:spPr>
          <a:xfrm>
            <a:off x="492539" y="327578"/>
            <a:ext cx="9792000" cy="432000"/>
          </a:xfrm>
        </p:spPr>
        <p:txBody>
          <a:bodyPr>
            <a:normAutofit fontScale="90000"/>
          </a:bodyPr>
          <a:lstStyle/>
          <a:p>
            <a:r>
              <a:rPr lang="en-US" dirty="0" err="1"/>
              <a:t>Folleto</a:t>
            </a:r>
            <a:r>
              <a:rPr lang="en-US" dirty="0"/>
              <a:t> 7</a:t>
            </a:r>
            <a:endParaRPr lang="x-none" dirty="0"/>
          </a:p>
        </p:txBody>
      </p:sp>
      <p:sp>
        <p:nvSpPr>
          <p:cNvPr id="4" name="Content Placeholder 2">
            <a:extLst>
              <a:ext uri="{FF2B5EF4-FFF2-40B4-BE49-F238E27FC236}">
                <a16:creationId xmlns:a16="http://schemas.microsoft.com/office/drawing/2014/main" id="{5D4A905E-75B8-4A1A-A657-F42FD58C5BCE}"/>
              </a:ext>
            </a:extLst>
          </p:cNvPr>
          <p:cNvSpPr>
            <a:spLocks noGrp="1"/>
          </p:cNvSpPr>
          <p:nvPr>
            <p:ph sz="quarter" idx="14"/>
          </p:nvPr>
        </p:nvSpPr>
        <p:spPr>
          <a:xfrm>
            <a:off x="569541" y="1080657"/>
            <a:ext cx="11047495" cy="4384962"/>
          </a:xfrm>
          <a:solidFill>
            <a:srgbClr val="D2EFFC"/>
          </a:solidFill>
        </p:spPr>
        <p:txBody>
          <a:bodyPr/>
          <a:lstStyle/>
          <a:p>
            <a:pPr marL="0" indent="0" algn="just">
              <a:lnSpc>
                <a:spcPct val="100000"/>
              </a:lnSpc>
              <a:spcBef>
                <a:spcPts val="0"/>
              </a:spcBef>
              <a:buClr>
                <a:schemeClr val="accent1">
                  <a:lumMod val="75000"/>
                </a:schemeClr>
              </a:buClr>
              <a:buNone/>
            </a:pPr>
            <a:r>
              <a:rPr lang="es-ES" sz="1800" dirty="0"/>
              <a:t>Los iguales pueden apoyar a personas que no ven estas oportunidades por sí mismas abriéndoles los ojos a lo que es posible. La formación se ha diseñado de manera que todas las capacidades descritas en el programa se basan en la realidad y en situaciones de la vida real. Las habilidades que se van adquiriendo y reforzando de manera progresiva se dividen en tres categorías: </a:t>
            </a:r>
          </a:p>
          <a:p>
            <a:pPr marL="0" indent="0" algn="just">
              <a:lnSpc>
                <a:spcPct val="100000"/>
              </a:lnSpc>
              <a:spcBef>
                <a:spcPts val="0"/>
              </a:spcBef>
              <a:buClr>
                <a:schemeClr val="accent1">
                  <a:lumMod val="75000"/>
                </a:schemeClr>
              </a:buClr>
              <a:buNone/>
            </a:pPr>
            <a:endParaRPr lang="es-ES" sz="1800" dirty="0"/>
          </a:p>
          <a:p>
            <a:pPr algn="just">
              <a:lnSpc>
                <a:spcPct val="100000"/>
              </a:lnSpc>
              <a:spcBef>
                <a:spcPts val="0"/>
              </a:spcBef>
              <a:buClr>
                <a:schemeClr val="accent1">
                  <a:lumMod val="75000"/>
                </a:schemeClr>
              </a:buClr>
            </a:pPr>
            <a:r>
              <a:rPr lang="es-ES" sz="1800" b="1" dirty="0"/>
              <a:t>Habilidades entre iguales</a:t>
            </a:r>
            <a:r>
              <a:rPr lang="es-ES" sz="1800" dirty="0"/>
              <a:t>, que cubren la comunicación, la reacción y la empatía, individualmente o en grupo</a:t>
            </a:r>
          </a:p>
          <a:p>
            <a:pPr algn="just">
              <a:lnSpc>
                <a:spcPct val="100000"/>
              </a:lnSpc>
              <a:spcBef>
                <a:spcPts val="0"/>
              </a:spcBef>
              <a:buClr>
                <a:schemeClr val="accent1">
                  <a:lumMod val="75000"/>
                </a:schemeClr>
              </a:buClr>
            </a:pPr>
            <a:r>
              <a:rPr lang="es-ES" sz="1800" b="1" dirty="0"/>
              <a:t>Valores/habilidades inclusivos</a:t>
            </a:r>
            <a:r>
              <a:rPr lang="es-ES" sz="1800" dirty="0"/>
              <a:t>, que cubren la inclusión, la opinión centrada en la persona, los roles sociales valorados y ser ciudadano en una comunidad.</a:t>
            </a:r>
          </a:p>
          <a:p>
            <a:pPr algn="just">
              <a:lnSpc>
                <a:spcPct val="100000"/>
              </a:lnSpc>
              <a:spcBef>
                <a:spcPts val="0"/>
              </a:spcBef>
              <a:buClr>
                <a:schemeClr val="accent1">
                  <a:lumMod val="75000"/>
                </a:schemeClr>
              </a:buClr>
            </a:pPr>
            <a:r>
              <a:rPr lang="es-ES" sz="1800" b="1" dirty="0"/>
              <a:t>Habilidades pragmáticas</a:t>
            </a:r>
            <a:r>
              <a:rPr lang="es-ES" sz="1800" dirty="0"/>
              <a:t>, que cubren experiencias de diversas áreas de la vida y de la calidad de vida en relación con la inclusión (por ejemplo, vivienda, derechos, trabajo y vida social). </a:t>
            </a:r>
            <a:endParaRPr lang="es-ES" sz="1800" b="1" dirty="0"/>
          </a:p>
        </p:txBody>
      </p:sp>
      <p:sp>
        <p:nvSpPr>
          <p:cNvPr id="5" name="Text Placeholder 5">
            <a:extLst>
              <a:ext uri="{FF2B5EF4-FFF2-40B4-BE49-F238E27FC236}">
                <a16:creationId xmlns:a16="http://schemas.microsoft.com/office/drawing/2014/main" id="{67493817-145D-9D46-874B-CB603B283E02}"/>
              </a:ext>
            </a:extLst>
          </p:cNvPr>
          <p:cNvSpPr>
            <a:spLocks noGrp="1"/>
          </p:cNvSpPr>
          <p:nvPr>
            <p:ph type="body" sz="quarter" idx="13"/>
          </p:nvPr>
        </p:nvSpPr>
        <p:spPr>
          <a:xfrm>
            <a:off x="2265218" y="370667"/>
            <a:ext cx="9351818" cy="335915"/>
          </a:xfrm>
        </p:spPr>
        <p:txBody>
          <a:bodyPr/>
          <a:lstStyle/>
          <a:p>
            <a:pPr>
              <a:lnSpc>
                <a:spcPct val="100000"/>
              </a:lnSpc>
            </a:pPr>
            <a:r>
              <a:rPr lang="es-ES" sz="2000" dirty="0" err="1"/>
              <a:t>Inclusion</a:t>
            </a:r>
            <a:r>
              <a:rPr lang="es-ES" sz="2000" dirty="0"/>
              <a:t> </a:t>
            </a:r>
            <a:r>
              <a:rPr lang="es-ES" sz="2000" dirty="0" err="1"/>
              <a:t>Europe</a:t>
            </a:r>
            <a:r>
              <a:rPr lang="es-ES" sz="2000" dirty="0"/>
              <a:t>: proyecto TOPSIDE</a:t>
            </a:r>
            <a:endParaRPr lang="en-US" sz="2000" dirty="0"/>
          </a:p>
        </p:txBody>
      </p:sp>
    </p:spTree>
    <p:extLst>
      <p:ext uri="{BB962C8B-B14F-4D97-AF65-F5344CB8AC3E}">
        <p14:creationId xmlns:p14="http://schemas.microsoft.com/office/powerpoint/2010/main" val="42069138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SHAPETYPE" val="Classification"/>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9508</TotalTime>
  <Words>41347</Words>
  <Application>Microsoft Office PowerPoint</Application>
  <PresentationFormat>Pantalla panoràmica</PresentationFormat>
  <Paragraphs>2119</Paragraphs>
  <Slides>112</Slides>
  <Notes>112</Notes>
  <HiddenSlides>0</HiddenSlides>
  <MMClips>0</MMClips>
  <ScaleCrop>false</ScaleCrop>
  <HeadingPairs>
    <vt:vector size="8" baseType="variant">
      <vt:variant>
        <vt:lpstr>Tipus de lletra utilitzats</vt:lpstr>
      </vt:variant>
      <vt:variant>
        <vt:i4>6</vt:i4>
      </vt:variant>
      <vt:variant>
        <vt:lpstr>Tema</vt:lpstr>
      </vt:variant>
      <vt:variant>
        <vt:i4>1</vt:i4>
      </vt:variant>
      <vt:variant>
        <vt:lpstr>Servidors OLE incrustats</vt:lpstr>
      </vt:variant>
      <vt:variant>
        <vt:i4>1</vt:i4>
      </vt:variant>
      <vt:variant>
        <vt:lpstr>Títols de les diapositives</vt:lpstr>
      </vt:variant>
      <vt:variant>
        <vt:i4>112</vt:i4>
      </vt:variant>
    </vt:vector>
  </HeadingPairs>
  <TitlesOfParts>
    <vt:vector size="120" baseType="lpstr">
      <vt:lpstr>Arial</vt:lpstr>
      <vt:lpstr>Calibri</vt:lpstr>
      <vt:lpstr>Calibri Light</vt:lpstr>
      <vt:lpstr>Century Gothic</vt:lpstr>
      <vt:lpstr>Symbol</vt:lpstr>
      <vt:lpstr>Wingdings</vt:lpstr>
      <vt:lpstr>2_Office Theme</vt:lpstr>
      <vt:lpstr>think-cell Slide</vt:lpstr>
      <vt:lpstr>Presentació del PowerPoint</vt:lpstr>
      <vt:lpstr>Presentació del PowerPoint</vt:lpstr>
      <vt:lpstr>OMS QualityRights: objetivos y propósitos</vt:lpstr>
      <vt:lpstr>Nota preliminar sobre el lenguaje - 1</vt:lpstr>
      <vt:lpstr>Nota preliminar sobre el lenguaje - 2</vt:lpstr>
      <vt:lpstr>Temas tratados en éste módulo</vt:lpstr>
      <vt:lpstr>1. Introducción</vt:lpstr>
      <vt:lpstr>2. ¿Qué es una organización de la sociedad civil?</vt:lpstr>
      <vt:lpstr>2. ¿Qué es una organización de la sociedad civil?</vt:lpstr>
      <vt:lpstr>3. Crear una organización de la sociedad civil - 1</vt:lpstr>
      <vt:lpstr>3. Crear una organización de la sociedad civil - 2</vt:lpstr>
      <vt:lpstr>3. Crear una organización de la sociedad civil - 3 </vt:lpstr>
      <vt:lpstr>3. Crear una organización de la sociedad civil - 4 </vt:lpstr>
      <vt:lpstr>3. Crear una organización de la sociedad civil - 5 </vt:lpstr>
      <vt:lpstr>3. Crear una organización de la sociedad civil - 6 </vt:lpstr>
      <vt:lpstr>3. Crear una organización de la sociedad civil - 7 </vt:lpstr>
      <vt:lpstr>3. Crear una organización de la sociedad civil - 8 </vt:lpstr>
      <vt:lpstr>3. Crear una organización de la sociedad civil - 9 </vt:lpstr>
      <vt:lpstr>3. Crear una organización de la sociedad civil - 10 </vt:lpstr>
      <vt:lpstr>3. Crear una organización de la sociedad civil - 11 </vt:lpstr>
      <vt:lpstr>3. Crear una organización de la sociedad civil - 12</vt:lpstr>
      <vt:lpstr>3. Crear una organización de la sociedad civil - 13</vt:lpstr>
      <vt:lpstr>3. Crear una organización de la sociedad civil - 14</vt:lpstr>
      <vt:lpstr>3. Crear una organización de la sociedad civil - 15 </vt:lpstr>
      <vt:lpstr>3. Crear una organización de la sociedad civil - 16</vt:lpstr>
      <vt:lpstr>3. Crear una organización de la sociedad civil - 17</vt:lpstr>
      <vt:lpstr>3. Crear una organización de la sociedad civil - 18</vt:lpstr>
      <vt:lpstr>3. Crear una organización de la sociedad civil - 19</vt:lpstr>
      <vt:lpstr>3. Crear una organización de la sociedad civil - 20</vt:lpstr>
      <vt:lpstr>3. Crear una organización de la sociedad civil - 21</vt:lpstr>
      <vt:lpstr>3. Crear una organización de la sociedad civil - 22</vt:lpstr>
      <vt:lpstr>3. Crear una organización de la sociedad civil - 23</vt:lpstr>
      <vt:lpstr>3. Crear una organización de la sociedad civil - 24</vt:lpstr>
      <vt:lpstr>3. Crear una organización de la sociedad civil - 25</vt:lpstr>
      <vt:lpstr>3. Crear una organización de la sociedad civil - 26</vt:lpstr>
      <vt:lpstr>3. Crear una organización de la sociedad civil - 27</vt:lpstr>
      <vt:lpstr>3. Crear una organización de la sociedad civil - 28</vt:lpstr>
      <vt:lpstr>3. Crear una organización de la sociedad civil - 29</vt:lpstr>
      <vt:lpstr>3. Crear una organización de la sociedad civil - 30</vt:lpstr>
      <vt:lpstr>3. Crear una organización de la sociedad civil - 31</vt:lpstr>
      <vt:lpstr>3. Crear una organización de la sociedad civil - 32</vt:lpstr>
      <vt:lpstr>3. Crear una organización de la sociedad civil - 33</vt:lpstr>
      <vt:lpstr>3. Crear una organización de la sociedad civil - 34</vt:lpstr>
      <vt:lpstr>3. Crear una organización de la sociedad civil - 35</vt:lpstr>
      <vt:lpstr>3. Crear una organización de la sociedad civil - 36</vt:lpstr>
      <vt:lpstr>3. Crear una organización de la sociedad civil - 37</vt:lpstr>
      <vt:lpstr>3. Crear una organización de la sociedad civil - 38</vt:lpstr>
      <vt:lpstr>3. Crear una organización de la sociedad civil - 39</vt:lpstr>
      <vt:lpstr>3. Crear una organización de la sociedad civil - 40</vt:lpstr>
      <vt:lpstr>3. Crear una organización de la sociedad civil - 41</vt:lpstr>
      <vt:lpstr>3. Crear una organización de la sociedad civil - 42</vt:lpstr>
      <vt:lpstr>4. Funcionamiento cotidiano de la organización - 1</vt:lpstr>
      <vt:lpstr>4. Funcionamiento cotidiano de la organización - 2</vt:lpstr>
      <vt:lpstr>4. Funcionamiento cotidiano de la organización - 3</vt:lpstr>
      <vt:lpstr>4. Funcionamiento cotidiano de la organización - 4 </vt:lpstr>
      <vt:lpstr>4. Funcionamiento cotidiano de la organización - 5</vt:lpstr>
      <vt:lpstr>4. Funcionamiento cotidiano de la organización - 6</vt:lpstr>
      <vt:lpstr>4. Funcionamiento cotidiano de la organización - 7</vt:lpstr>
      <vt:lpstr>4. Funcionamiento cotidiano de la organización - 8</vt:lpstr>
      <vt:lpstr>4. Funcionamiento cotidiano de la organización - 9</vt:lpstr>
      <vt:lpstr>4. Funcionamiento cotidiano de la organización - 10</vt:lpstr>
      <vt:lpstr>4. Funcionamiento cotidiano de la organización - 11</vt:lpstr>
      <vt:lpstr>4. Funcionamiento cotidiano de la organización - 12</vt:lpstr>
      <vt:lpstr>4. Funcionamiento cotidiano de la organización - 13</vt:lpstr>
      <vt:lpstr>4. Funcionamiento cotidiano de la organización - 14</vt:lpstr>
      <vt:lpstr>4. Funcionamiento cotidiano de la organización - 15 </vt:lpstr>
      <vt:lpstr>4. Funcionamiento cotidiano de la organización - 16</vt:lpstr>
      <vt:lpstr>4. Funcionamiento cotidiano de la organización - 17</vt:lpstr>
      <vt:lpstr>4. Funcionamiento cotidiano de la organización - 18</vt:lpstr>
      <vt:lpstr>4. Funcionamiento cotidiano de la organización - 19</vt:lpstr>
      <vt:lpstr>4. Funcionamiento cotidiano de la organización - 20 </vt:lpstr>
      <vt:lpstr>4. Funcionamiento cotidiano de la organización - 21</vt:lpstr>
      <vt:lpstr>4. Funcionamiento cotidiano de la organización - 22</vt:lpstr>
      <vt:lpstr>5. Monitorización, evaluación y presentación de informes - 1</vt:lpstr>
      <vt:lpstr>5. Monitorización, evaluación y presentación de informes - 2</vt:lpstr>
      <vt:lpstr>5. Monitorización, evaluación y presentación de informes - 3</vt:lpstr>
      <vt:lpstr>5. Monitorización, evaluación y presentación de informes - 4</vt:lpstr>
      <vt:lpstr>5. Monitorización, evaluación y presentación de informes - 5</vt:lpstr>
      <vt:lpstr>5. Monitorización, evaluación y presentación de informes - 6</vt:lpstr>
      <vt:lpstr>5. Monitorización, evaluación y presentación de informes - 7</vt:lpstr>
      <vt:lpstr>6. Sostenibilidad - 1</vt:lpstr>
      <vt:lpstr>6. Sostenibilidad - 2</vt:lpstr>
      <vt:lpstr>6. Sostenibilidad - 3</vt:lpstr>
      <vt:lpstr>6. Sostenibilidad - 4</vt:lpstr>
      <vt:lpstr>Folletos</vt:lpstr>
      <vt:lpstr>Folleto 1</vt:lpstr>
      <vt:lpstr>Folleto 1</vt:lpstr>
      <vt:lpstr>Folleto 2</vt:lpstr>
      <vt:lpstr>Folleto 2</vt:lpstr>
      <vt:lpstr>Folleto 3</vt:lpstr>
      <vt:lpstr>Folleto 3</vt:lpstr>
      <vt:lpstr>Folleto 4</vt:lpstr>
      <vt:lpstr>Folleto 4</vt:lpstr>
      <vt:lpstr>Folleto 5</vt:lpstr>
      <vt:lpstr>Folleto 5</vt:lpstr>
      <vt:lpstr>Folleto 6</vt:lpstr>
      <vt:lpstr>Folleto 6</vt:lpstr>
      <vt:lpstr>Folleto 7</vt:lpstr>
      <vt:lpstr>Folleto 7</vt:lpstr>
      <vt:lpstr>Folleto 8</vt:lpstr>
      <vt:lpstr>Folleto 8</vt:lpstr>
      <vt:lpstr>Folleto 9</vt:lpstr>
      <vt:lpstr>Folleto 9</vt:lpstr>
      <vt:lpstr>Folleto 9</vt:lpstr>
      <vt:lpstr>Folleto 9</vt:lpstr>
      <vt:lpstr>Folleto 10</vt:lpstr>
      <vt:lpstr>Folleto 11</vt:lpstr>
      <vt:lpstr>Folleto 12</vt:lpstr>
      <vt:lpstr>Folleto 12</vt:lpstr>
      <vt:lpstr>Folleto 13</vt:lpstr>
      <vt:lpstr>Folleto 13</vt:lpstr>
      <vt:lpstr>Reconocimientos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Bramley</dc:creator>
  <cp:lastModifiedBy>Maria José Velasco</cp:lastModifiedBy>
  <cp:revision>467</cp:revision>
  <cp:lastPrinted>2019-10-27T15:20:18Z</cp:lastPrinted>
  <dcterms:created xsi:type="dcterms:W3CDTF">2019-03-20T21:25:35Z</dcterms:created>
  <dcterms:modified xsi:type="dcterms:W3CDTF">2023-04-12T19:30:37Z</dcterms:modified>
</cp:coreProperties>
</file>